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79" r:id="rId2"/>
    <p:sldId id="280" r:id="rId3"/>
    <p:sldId id="267" r:id="rId4"/>
    <p:sldId id="268" r:id="rId5"/>
    <p:sldId id="288" r:id="rId6"/>
    <p:sldId id="269" r:id="rId7"/>
    <p:sldId id="270" r:id="rId8"/>
    <p:sldId id="274" r:id="rId9"/>
    <p:sldId id="287" r:id="rId10"/>
    <p:sldId id="262" r:id="rId11"/>
    <p:sldId id="260" r:id="rId12"/>
    <p:sldId id="264" r:id="rId13"/>
    <p:sldId id="259" r:id="rId14"/>
    <p:sldId id="261" r:id="rId15"/>
    <p:sldId id="285" r:id="rId16"/>
    <p:sldId id="258" r:id="rId17"/>
    <p:sldId id="289" r:id="rId18"/>
    <p:sldId id="263" r:id="rId19"/>
    <p:sldId id="284" r:id="rId20"/>
    <p:sldId id="256" r:id="rId21"/>
    <p:sldId id="257" r:id="rId22"/>
    <p:sldId id="286" r:id="rId23"/>
    <p:sldId id="283" r:id="rId24"/>
    <p:sldId id="281" r:id="rId25"/>
    <p:sldId id="282" r:id="rId26"/>
    <p:sldId id="266" r:id="rId27"/>
    <p:sldId id="271" r:id="rId28"/>
    <p:sldId id="272" r:id="rId29"/>
    <p:sldId id="273" r:id="rId30"/>
    <p:sldId id="275" r:id="rId31"/>
    <p:sldId id="276" r:id="rId32"/>
    <p:sldId id="277" r:id="rId33"/>
    <p:sldId id="278" r:id="rId3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80" autoAdjust="0"/>
  </p:normalViewPr>
  <p:slideViewPr>
    <p:cSldViewPr>
      <p:cViewPr>
        <p:scale>
          <a:sx n="50" d="100"/>
          <a:sy n="50" d="100"/>
        </p:scale>
        <p:origin x="-106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Relationship Id="rId4" Type="http://schemas.openxmlformats.org/officeDocument/2006/relationships/image" Target="../media/image4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11263-93EA-4F23-83B7-BEF6A9242106}" type="datetimeFigureOut">
              <a:rPr kumimoji="1" lang="ja-JP" altLang="en-US" smtClean="0"/>
              <a:pPr/>
              <a:t>2011/7/17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B77BC-4F64-4900-955D-544C55BD64B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ja.wikipedia.org/wiki/%E3%83%95%E3%83%83%E5%8C%96%E9%8A%85%28I%29" TargetMode="External"/><Relationship Id="rId3" Type="http://schemas.openxmlformats.org/officeDocument/2006/relationships/hyperlink" Target="http://ja.wikipedia.org/wiki/%E3%83%95%E3%83%83%E7%B4%A0" TargetMode="External"/><Relationship Id="rId7" Type="http://schemas.openxmlformats.org/officeDocument/2006/relationships/hyperlink" Target="http://ja.wikipedia.org/wiki/%E3%83%95%E3%83%83%E5%8C%96%E9%8A%85%28II%29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ja.wikipedia.org/w/index.php?title=%E3%83%81%E3%82%AA%E3%82%B7%E3%82%A2%E3%83%B3%E5%8C%96%E9%8A%85%28I%29&amp;action=edit&amp;redlink=1" TargetMode="External"/><Relationship Id="rId5" Type="http://schemas.openxmlformats.org/officeDocument/2006/relationships/hyperlink" Target="http://ja.wikipedia.org/wiki/%E3%82%B7%E3%82%A2%E3%83%B3%E5%8C%96%E9%8A%85%28I%29" TargetMode="External"/><Relationship Id="rId4" Type="http://schemas.openxmlformats.org/officeDocument/2006/relationships/hyperlink" Target="http://ja.wikipedia.org/wiki/%E3%83%8F%E3%83%AD%E3%82%B2%E3%83%B3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77BC-4F64-4900-955D-544C55BD64BC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77BC-4F64-4900-955D-544C55BD64BC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77BC-4F64-4900-955D-544C55BD64BC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77BC-4F64-4900-955D-544C55BD64BC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b="1" dirty="0" smtClean="0"/>
              <a:t>ザンドマイヤー反応</a:t>
            </a:r>
            <a:endParaRPr lang="en-US" altLang="ja-JP" b="1" dirty="0" smtClean="0"/>
          </a:p>
          <a:p>
            <a:r>
              <a:rPr lang="ja-JP" altLang="en-US" dirty="0" smtClean="0"/>
              <a:t>芳香族ジアゾニウム塩を</a:t>
            </a:r>
            <a:r>
              <a:rPr lang="ja-JP" altLang="en-US" dirty="0" smtClean="0">
                <a:hlinkClick r:id="rId3" tooltip="フッ素"/>
              </a:rPr>
              <a:t>フッ素</a:t>
            </a:r>
            <a:r>
              <a:rPr lang="ja-JP" altLang="en-US" dirty="0" smtClean="0"/>
              <a:t>を除く</a:t>
            </a:r>
            <a:r>
              <a:rPr lang="ja-JP" altLang="en-US" dirty="0" smtClean="0">
                <a:hlinkClick r:id="rId4" tooltip="ハロゲン"/>
              </a:rPr>
              <a:t>ハロゲン</a:t>
            </a:r>
            <a:r>
              <a:rPr lang="ja-JP" altLang="en-US" dirty="0" smtClean="0"/>
              <a:t>化銅</a:t>
            </a:r>
            <a:r>
              <a:rPr lang="en-US" altLang="ja-JP" dirty="0" smtClean="0"/>
              <a:t>(I)</a:t>
            </a:r>
            <a:r>
              <a:rPr lang="ja-JP" altLang="en-US" dirty="0" smtClean="0"/>
              <a:t>あるいは</a:t>
            </a:r>
            <a:r>
              <a:rPr lang="ja-JP" altLang="en-US" dirty="0" smtClean="0">
                <a:hlinkClick r:id="rId5" tooltip="シアン化銅(I)"/>
              </a:rPr>
              <a:t>シアン化銅</a:t>
            </a:r>
            <a:r>
              <a:rPr lang="en-US" altLang="ja-JP" dirty="0" smtClean="0">
                <a:hlinkClick r:id="rId5" tooltip="シアン化銅(I)"/>
              </a:rPr>
              <a:t>(I)</a:t>
            </a:r>
            <a:r>
              <a:rPr lang="ja-JP" altLang="en-US" dirty="0" err="1" smtClean="0"/>
              <a:t>、</a:t>
            </a:r>
            <a:r>
              <a:rPr lang="ja-JP" altLang="en-US" dirty="0" smtClean="0">
                <a:hlinkClick r:id="rId6" tooltip="チオシアン化銅(I)（存在しないページ）"/>
              </a:rPr>
              <a:t>チオシアン化銅</a:t>
            </a:r>
            <a:r>
              <a:rPr lang="en-US" altLang="ja-JP" dirty="0" smtClean="0">
                <a:hlinkClick r:id="rId6" tooltip="チオシアン化銅(I)（存在しないページ）"/>
              </a:rPr>
              <a:t>(I)</a:t>
            </a:r>
            <a:r>
              <a:rPr lang="ja-JP" altLang="en-US" dirty="0" smtClean="0"/>
              <a:t>の存在下に生成させ、加温分解すると、元のアミノ基の位置が対応するハロゲンあるいはシアノ基・チオシアノ基で置き換えられた置換アリール体が得られる。この反応は</a:t>
            </a:r>
            <a:r>
              <a:rPr lang="en-US" altLang="ja-JP" dirty="0" smtClean="0"/>
              <a:t>1884</a:t>
            </a:r>
            <a:r>
              <a:rPr lang="ja-JP" altLang="en-US" dirty="0" smtClean="0"/>
              <a:t>年に発見した </a:t>
            </a:r>
            <a:r>
              <a:rPr lang="en-US" altLang="ja-JP" dirty="0" smtClean="0"/>
              <a:t>T. </a:t>
            </a:r>
            <a:r>
              <a:rPr lang="en-US" altLang="ja-JP" dirty="0" err="1" smtClean="0"/>
              <a:t>Sandmeyer</a:t>
            </a:r>
            <a:r>
              <a:rPr lang="en-US" altLang="ja-JP" dirty="0" smtClean="0"/>
              <a:t> </a:t>
            </a:r>
            <a:r>
              <a:rPr lang="ja-JP" altLang="en-US" dirty="0" smtClean="0"/>
              <a:t>に因んで</a:t>
            </a:r>
            <a:r>
              <a:rPr lang="ja-JP" altLang="en-US" b="1" dirty="0" smtClean="0"/>
              <a:t>ザンドマイヤー反応</a:t>
            </a:r>
            <a:r>
              <a:rPr lang="ja-JP" altLang="en-US" dirty="0" smtClean="0"/>
              <a:t>と呼ばれる。この反応は一電子移動を含むラジカル的な機構を経て進行し、中間体としてアリール銅化合物を経由すると考えられている。</a:t>
            </a:r>
          </a:p>
          <a:p>
            <a:r>
              <a:rPr lang="en-US" altLang="ja-JP" dirty="0" err="1" smtClean="0"/>
              <a:t>Ar</a:t>
            </a:r>
            <a:r>
              <a:rPr lang="en-US" altLang="ja-JP" dirty="0" smtClean="0"/>
              <a:t>-N</a:t>
            </a:r>
            <a:r>
              <a:rPr lang="en-US" altLang="ja-JP" baseline="30000" dirty="0" smtClean="0"/>
              <a:t>+</a:t>
            </a:r>
            <a:r>
              <a:rPr lang="ja-JP" altLang="en-US" dirty="0" smtClean="0"/>
              <a:t>≡</a:t>
            </a:r>
            <a:r>
              <a:rPr lang="en-US" altLang="ja-JP" dirty="0" smtClean="0"/>
              <a:t>N + </a:t>
            </a:r>
            <a:r>
              <a:rPr lang="en-US" altLang="ja-JP" dirty="0" err="1" smtClean="0"/>
              <a:t>CuX</a:t>
            </a:r>
            <a:r>
              <a:rPr lang="en-US" altLang="ja-JP" dirty="0" smtClean="0"/>
              <a:t> → </a:t>
            </a:r>
            <a:r>
              <a:rPr lang="en-US" altLang="ja-JP" dirty="0" err="1" smtClean="0"/>
              <a:t>Ar</a:t>
            </a:r>
            <a:r>
              <a:rPr lang="en-US" altLang="ja-JP" dirty="0" smtClean="0"/>
              <a:t>-X + Cu</a:t>
            </a:r>
            <a:r>
              <a:rPr lang="en-US" altLang="ja-JP" baseline="30000" dirty="0" smtClean="0"/>
              <a:t>+</a:t>
            </a:r>
            <a:r>
              <a:rPr lang="ja-JP" altLang="en-US" dirty="0" smtClean="0"/>
              <a:t> </a:t>
            </a:r>
            <a:r>
              <a:rPr lang="en-US" altLang="ja-JP" dirty="0" smtClean="0"/>
              <a:t>+ N</a:t>
            </a:r>
            <a:r>
              <a:rPr lang="en-US" altLang="ja-JP" baseline="-25000" dirty="0" smtClean="0"/>
              <a:t>2</a:t>
            </a:r>
            <a:r>
              <a:rPr lang="ja-JP" altLang="en-US" dirty="0" smtClean="0"/>
              <a:t>↑ </a:t>
            </a:r>
            <a:r>
              <a:rPr lang="en-US" altLang="ja-JP" dirty="0" smtClean="0"/>
              <a:t>(X = </a:t>
            </a:r>
            <a:r>
              <a:rPr lang="en-US" altLang="ja-JP" dirty="0" err="1" smtClean="0"/>
              <a:t>Cl</a:t>
            </a:r>
            <a:r>
              <a:rPr lang="en-US" altLang="ja-JP" dirty="0" smtClean="0"/>
              <a:t>, Br, CN, SCN) </a:t>
            </a:r>
            <a:r>
              <a:rPr lang="ja-JP" altLang="en-US" dirty="0" smtClean="0"/>
              <a:t>ハロゲンがフッ素の場合は</a:t>
            </a:r>
            <a:r>
              <a:rPr lang="ja-JP" altLang="en-US" dirty="0" smtClean="0">
                <a:hlinkClick r:id="rId7" tooltip="フッ化銅(II)"/>
              </a:rPr>
              <a:t>フッ化銅</a:t>
            </a:r>
            <a:r>
              <a:rPr lang="en-US" altLang="ja-JP" dirty="0" smtClean="0">
                <a:hlinkClick r:id="rId7" tooltip="フッ化銅(II)"/>
              </a:rPr>
              <a:t>(II)</a:t>
            </a:r>
            <a:r>
              <a:rPr lang="ja-JP" altLang="en-US" dirty="0" smtClean="0"/>
              <a:t>が</a:t>
            </a:r>
            <a:r>
              <a:rPr lang="ja-JP" altLang="en-US" dirty="0" smtClean="0">
                <a:hlinkClick r:id="rId8" tooltip="フッ化銅(I)"/>
              </a:rPr>
              <a:t>フッ化銅</a:t>
            </a:r>
            <a:r>
              <a:rPr lang="en-US" altLang="ja-JP" dirty="0" smtClean="0">
                <a:hlinkClick r:id="rId8" tooltip="フッ化銅(I)"/>
              </a:rPr>
              <a:t>(I)</a:t>
            </a:r>
            <a:r>
              <a:rPr lang="ja-JP" altLang="en-US" dirty="0" smtClean="0"/>
              <a:t>に比べて安定なため反応が進行しない（フッ化銅</a:t>
            </a:r>
            <a:r>
              <a:rPr lang="en-US" altLang="ja-JP" dirty="0" smtClean="0"/>
              <a:t>(I) </a:t>
            </a:r>
            <a:r>
              <a:rPr lang="ja-JP" altLang="en-US" dirty="0" smtClean="0"/>
              <a:t>は放置すると不均化を起こしてフッ化銅</a:t>
            </a:r>
            <a:r>
              <a:rPr lang="en-US" altLang="ja-JP" dirty="0" smtClean="0"/>
              <a:t>(II)</a:t>
            </a:r>
            <a:r>
              <a:rPr lang="ja-JP" altLang="en-US" dirty="0" smtClean="0"/>
              <a:t>と金属銅となる）。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77BC-4F64-4900-955D-544C55BD64BC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77BC-4F64-4900-955D-544C55BD64BC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77BC-4F64-4900-955D-544C55BD64BC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77BC-4F64-4900-955D-544C55BD64BC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77BC-4F64-4900-955D-544C55BD64BC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特異異性体組成の底質試料抽出液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77BC-4F64-4900-955D-544C55BD64BC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77BC-4F64-4900-955D-544C55BD64BC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77BC-4F64-4900-955D-544C55BD64BC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77BC-4F64-4900-955D-544C55BD64BC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77BC-4F64-4900-955D-544C55BD64BC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特異異性体組成の底質試料抽出液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77BC-4F64-4900-955D-544C55BD64BC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77BC-4F64-4900-955D-544C55BD64BC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77BC-4F64-4900-955D-544C55BD64BC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77BC-4F64-4900-955D-544C55BD64BC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881B5-9EBA-48ED-BA95-7AF360A03F3D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881B5-9EBA-48ED-BA95-7AF360A03F3D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881B5-9EBA-48ED-BA95-7AF360A03F3D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881B5-9EBA-48ED-BA95-7AF360A03F3D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881B5-9EBA-48ED-BA95-7AF360A03F3D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881B5-9EBA-48ED-BA95-7AF360A03F3D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881B5-9EBA-48ED-BA95-7AF360A03F3D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881B5-9EBA-48ED-BA95-7AF360A03F3D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976C4-14AB-4C54-B6CC-DFF27F2BC638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881B5-9EBA-48ED-BA95-7AF360A03F3D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77BC-4F64-4900-955D-544C55BD64BC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881B5-9EBA-48ED-BA95-7AF360A03F3D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881B5-9EBA-48ED-BA95-7AF360A03F3D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881B5-9EBA-48ED-BA95-7AF360A03F3D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77BC-4F64-4900-955D-544C55BD64BC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6197B-B2C2-44B4-9EBB-6F3D6105E7C9}" type="datetimeFigureOut">
              <a:rPr kumimoji="1" lang="ja-JP" altLang="en-US" smtClean="0"/>
              <a:pPr/>
              <a:t>2011/7/17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098D-7074-4CAD-87A0-CF75FE2D6BB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6197B-B2C2-44B4-9EBB-6F3D6105E7C9}" type="datetimeFigureOut">
              <a:rPr kumimoji="1" lang="ja-JP" altLang="en-US" smtClean="0"/>
              <a:pPr/>
              <a:t>2011/7/17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098D-7074-4CAD-87A0-CF75FE2D6BB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6197B-B2C2-44B4-9EBB-6F3D6105E7C9}" type="datetimeFigureOut">
              <a:rPr kumimoji="1" lang="ja-JP" altLang="en-US" smtClean="0"/>
              <a:pPr/>
              <a:t>2011/7/17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098D-7074-4CAD-87A0-CF75FE2D6BB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6197B-B2C2-44B4-9EBB-6F3D6105E7C9}" type="datetimeFigureOut">
              <a:rPr kumimoji="1" lang="ja-JP" altLang="en-US" smtClean="0"/>
              <a:pPr/>
              <a:t>2011/7/17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098D-7074-4CAD-87A0-CF75FE2D6BB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6197B-B2C2-44B4-9EBB-6F3D6105E7C9}" type="datetimeFigureOut">
              <a:rPr kumimoji="1" lang="ja-JP" altLang="en-US" smtClean="0"/>
              <a:pPr/>
              <a:t>2011/7/17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098D-7074-4CAD-87A0-CF75FE2D6BB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6197B-B2C2-44B4-9EBB-6F3D6105E7C9}" type="datetimeFigureOut">
              <a:rPr kumimoji="1" lang="ja-JP" altLang="en-US" smtClean="0"/>
              <a:pPr/>
              <a:t>2011/7/17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098D-7074-4CAD-87A0-CF75FE2D6BB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6197B-B2C2-44B4-9EBB-6F3D6105E7C9}" type="datetimeFigureOut">
              <a:rPr kumimoji="1" lang="ja-JP" altLang="en-US" smtClean="0"/>
              <a:pPr/>
              <a:t>2011/7/17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098D-7074-4CAD-87A0-CF75FE2D6BB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6197B-B2C2-44B4-9EBB-6F3D6105E7C9}" type="datetimeFigureOut">
              <a:rPr kumimoji="1" lang="ja-JP" altLang="en-US" smtClean="0"/>
              <a:pPr/>
              <a:t>2011/7/17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098D-7074-4CAD-87A0-CF75FE2D6BB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6197B-B2C2-44B4-9EBB-6F3D6105E7C9}" type="datetimeFigureOut">
              <a:rPr kumimoji="1" lang="ja-JP" altLang="en-US" smtClean="0"/>
              <a:pPr/>
              <a:t>2011/7/17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098D-7074-4CAD-87A0-CF75FE2D6BB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6197B-B2C2-44B4-9EBB-6F3D6105E7C9}" type="datetimeFigureOut">
              <a:rPr kumimoji="1" lang="ja-JP" altLang="en-US" smtClean="0"/>
              <a:pPr/>
              <a:t>2011/7/17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098D-7074-4CAD-87A0-CF75FE2D6BB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6197B-B2C2-44B4-9EBB-6F3D6105E7C9}" type="datetimeFigureOut">
              <a:rPr kumimoji="1" lang="ja-JP" altLang="en-US" smtClean="0"/>
              <a:pPr/>
              <a:t>2011/7/17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098D-7074-4CAD-87A0-CF75FE2D6BB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6197B-B2C2-44B4-9EBB-6F3D6105E7C9}" type="datetimeFigureOut">
              <a:rPr kumimoji="1" lang="ja-JP" altLang="en-US" smtClean="0"/>
              <a:pPr/>
              <a:t>2011/7/17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2098D-7074-4CAD-87A0-CF75FE2D6BB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oleObject" Target="../embeddings/oleObject30.bin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24.bin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35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6.bin"/><Relationship Id="rId9" Type="http://schemas.openxmlformats.org/officeDocument/2006/relationships/oleObject" Target="../embeddings/oleObject4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-139851"/>
            <a:ext cx="9143999" cy="7171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4000" b="1" dirty="0" smtClean="0"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環境試料の異性体分析における留意点</a:t>
            </a:r>
            <a:endParaRPr kumimoji="1" lang="ja-JP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HGS創英角ﾎﾟｯﾌﾟ体" pitchFamily="50" charset="-128"/>
              <a:ea typeface="HGS創英角ﾎﾟｯﾌﾟ体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4000" dirty="0" smtClean="0">
              <a:solidFill>
                <a:srgbClr val="002060"/>
              </a:solidFill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sz="3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○中野武</a:t>
            </a:r>
            <a:r>
              <a:rPr kumimoji="1" lang="en-US" altLang="ja-JP" sz="360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1,2</a:t>
            </a:r>
            <a:r>
              <a:rPr kumimoji="1" lang="ja-JP" altLang="en-US" sz="36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，</a:t>
            </a:r>
            <a:r>
              <a:rPr kumimoji="1" lang="ja-JP" altLang="en-US" sz="3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高橋玄太</a:t>
            </a:r>
            <a:r>
              <a:rPr kumimoji="1" lang="en-US" altLang="ja-JP" sz="360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3</a:t>
            </a:r>
            <a:r>
              <a:rPr kumimoji="1" lang="ja-JP" altLang="en-US" sz="36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，</a:t>
            </a:r>
            <a:r>
              <a:rPr kumimoji="1" lang="ja-JP" altLang="en-US" sz="3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俵健二</a:t>
            </a:r>
            <a:r>
              <a:rPr kumimoji="1" lang="en-US" altLang="ja-JP" sz="360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3</a:t>
            </a:r>
            <a:endParaRPr kumimoji="1" lang="en-US" altLang="ja-JP" sz="36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HGS創英角ﾎﾟｯﾌﾟ体" pitchFamily="50" charset="-128"/>
              <a:ea typeface="HGS創英角ﾎﾟｯﾌﾟ体" pitchFamily="50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HGS創英角ﾎﾟｯﾌﾟ体" pitchFamily="50" charset="-128"/>
              <a:ea typeface="HGS創英角ﾎﾟｯﾌﾟ体" pitchFamily="50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（</a:t>
            </a:r>
            <a:r>
              <a:rPr kumimoji="1" lang="en-US" altLang="ja-JP" sz="24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1</a:t>
            </a:r>
            <a:r>
              <a:rPr kumimoji="1" lang="ja-JP" alt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大阪大学</a:t>
            </a:r>
            <a:r>
              <a:rPr kumimoji="1" lang="en-US" altLang="ja-JP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,</a:t>
            </a:r>
            <a:r>
              <a:rPr kumimoji="1" lang="ja-JP" alt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　</a:t>
            </a:r>
            <a:r>
              <a:rPr kumimoji="1" lang="ja-JP" altLang="en-US" sz="24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 </a:t>
            </a:r>
            <a:r>
              <a:rPr kumimoji="1" lang="en-US" altLang="ja-JP" sz="24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2</a:t>
            </a:r>
            <a:r>
              <a:rPr kumimoji="1" lang="ja-JP" alt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兵庫県環境研究センター</a:t>
            </a:r>
            <a:r>
              <a:rPr kumimoji="1" lang="en-US" altLang="ja-JP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　</a:t>
            </a:r>
            <a:r>
              <a:rPr kumimoji="1" lang="en-US" altLang="ja-JP" sz="24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3</a:t>
            </a:r>
            <a:r>
              <a:rPr kumimoji="1" lang="ja-JP" alt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（財）ひょうご環境創造協会）</a:t>
            </a:r>
            <a:endParaRPr kumimoji="1" lang="en-US" altLang="ja-JP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HGS創英角ﾎﾟｯﾌﾟ体" pitchFamily="50" charset="-128"/>
              <a:ea typeface="HGS創英角ﾎﾟｯﾌﾟ体" pitchFamily="50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2400" dirty="0" smtClean="0">
              <a:solidFill>
                <a:srgbClr val="002060"/>
              </a:solidFill>
              <a:latin typeface="+mj-ea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ＭＳ 明朝" pitchFamily="17" charset="-128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C:\Users\Takeshi\Desktop\s_IMG_13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3914" y="3501008"/>
            <a:ext cx="5340086" cy="4005064"/>
          </a:xfrm>
          <a:prstGeom prst="rect">
            <a:avLst/>
          </a:prstGeom>
          <a:noFill/>
        </p:spPr>
      </p:pic>
      <p:pic>
        <p:nvPicPr>
          <p:cNvPr id="26627" name="Picture 3" descr="C:\Users\Takeshi\Desktop\s_IMG_13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257701" cy="3943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781" y="2501575"/>
            <a:ext cx="5518363" cy="206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077072"/>
            <a:ext cx="5766255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250px-3,3'-Dichlorobenzid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77280"/>
            <a:ext cx="2681534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pigment-0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-171400"/>
            <a:ext cx="3257100" cy="229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915816" y="1340768"/>
            <a:ext cx="2520280" cy="504056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NaNO</a:t>
            </a:r>
            <a:r>
              <a:rPr kumimoji="1" lang="en-US" altLang="ja-JP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2</a:t>
            </a:r>
            <a:r>
              <a:rPr kumimoji="1" lang="en-US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, HCl</a:t>
            </a:r>
            <a:endParaRPr kumimoji="1" lang="ja-JP" altLang="ja-JP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059832" y="6334780"/>
            <a:ext cx="35445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270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90975" algn="l"/>
              </a:tabLst>
            </a:pPr>
            <a:r>
              <a:rPr kumimoji="1" lang="ja-JP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顔料の合成過程の例</a:t>
            </a:r>
            <a:endParaRPr kumimoji="1" lang="ja-JP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3779912" y="1121718"/>
            <a:ext cx="936104" cy="30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689" y="1340768"/>
            <a:ext cx="8902807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正方形/長方形 10"/>
          <p:cNvSpPr/>
          <p:nvPr/>
        </p:nvSpPr>
        <p:spPr>
          <a:xfrm>
            <a:off x="1115616" y="5517232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 smtClean="0"/>
              <a:t>一級アミンを酸性水溶液中で</a:t>
            </a:r>
            <a:r>
              <a:rPr lang="ja-JP" altLang="en-US" sz="2400" b="1" dirty="0" smtClean="0"/>
              <a:t>亜硝酸塩に</a:t>
            </a:r>
            <a:r>
              <a:rPr lang="ja-JP" altLang="en-US" sz="2400" b="1" dirty="0" smtClean="0"/>
              <a:t>作用させると</a:t>
            </a:r>
            <a:r>
              <a:rPr lang="ja-JP" altLang="en-US" sz="2400" b="1" dirty="0" smtClean="0"/>
              <a:t>、</a:t>
            </a:r>
            <a:endParaRPr lang="en-US" altLang="ja-JP" sz="2400" b="1" dirty="0" smtClean="0"/>
          </a:p>
          <a:p>
            <a:r>
              <a:rPr lang="ja-JP" altLang="en-US" sz="2400" b="1" dirty="0" smtClean="0"/>
              <a:t>速やか</a:t>
            </a:r>
            <a:r>
              <a:rPr lang="ja-JP" altLang="en-US" sz="2400" b="1" dirty="0" smtClean="0"/>
              <a:t>にジアゾニウム塩を生成する。</a:t>
            </a:r>
            <a:endParaRPr lang="ja-JP" altLang="en-US" sz="2400" b="1" dirty="0"/>
          </a:p>
        </p:txBody>
      </p:sp>
      <p:sp>
        <p:nvSpPr>
          <p:cNvPr id="12" name="正方形/長方形 11"/>
          <p:cNvSpPr/>
          <p:nvPr/>
        </p:nvSpPr>
        <p:spPr>
          <a:xfrm>
            <a:off x="611560" y="5229200"/>
            <a:ext cx="8064896" cy="1368152"/>
          </a:xfrm>
          <a:prstGeom prst="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139952" y="4365104"/>
            <a:ext cx="1584176" cy="4320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NaNO</a:t>
            </a:r>
            <a:r>
              <a:rPr kumimoji="1" lang="en-US" altLang="ja-JP" sz="16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2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, 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HCl</a:t>
            </a:r>
            <a:endParaRPr kumimoji="1" lang="ja-JP" altLang="ja-JP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6477198" y="476672"/>
          <a:ext cx="2127250" cy="1457325"/>
        </p:xfrm>
        <a:graphic>
          <a:graphicData uri="http://schemas.openxmlformats.org/presentationml/2006/ole">
            <p:oleObj spid="_x0000_s18435" name="CS ChemDraw Drawing" r:id="rId4" imgW="2127134" imgH="1456562" progId="ChemDraw.Document.6.0">
              <p:embed/>
            </p:oleObj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6240214" y="2708920"/>
          <a:ext cx="2508250" cy="1457325"/>
        </p:xfrm>
        <a:graphic>
          <a:graphicData uri="http://schemas.openxmlformats.org/presentationml/2006/ole">
            <p:oleObj spid="_x0000_s18436" name="CS ChemDraw Drawing" r:id="rId5" imgW="2508021" imgH="1456562" progId="ChemDraw.Document.6.0">
              <p:embed/>
            </p:oleObj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6012160" y="4797152"/>
          <a:ext cx="2889250" cy="1457325"/>
        </p:xfrm>
        <a:graphic>
          <a:graphicData uri="http://schemas.openxmlformats.org/presentationml/2006/ole">
            <p:oleObj spid="_x0000_s18437" name="CS ChemDraw Drawing" r:id="rId6" imgW="2888907" imgH="1456562" progId="ChemDraw.Document.6.0">
              <p:embed/>
            </p:oleObj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467544" y="3212976"/>
          <a:ext cx="3090863" cy="1457325"/>
        </p:xfrm>
        <a:graphic>
          <a:graphicData uri="http://schemas.openxmlformats.org/presentationml/2006/ole">
            <p:oleObj spid="_x0000_s18438" name="CS ChemDraw Drawing" r:id="rId7" imgW="3090283" imgH="1456562" progId="ChemDraw.Document.6.0">
              <p:embed/>
            </p:oleObj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355976" y="4797152"/>
            <a:ext cx="1080120" cy="432048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(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CuCl</a:t>
            </a:r>
            <a:r>
              <a:rPr kumimoji="1" lang="en-US" altLang="ja-JP" sz="16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2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)</a:t>
            </a:r>
            <a:endParaRPr kumimoji="1" lang="ja-JP" altLang="ja-JP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4067944" y="4149080"/>
            <a:ext cx="165618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4139952" y="1268760"/>
            <a:ext cx="223224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051720" y="2348880"/>
            <a:ext cx="2304256" cy="4320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NaNO</a:t>
            </a:r>
            <a:r>
              <a:rPr kumimoji="1" lang="en-US" altLang="ja-JP" sz="16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2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, 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HCl</a:t>
            </a:r>
            <a:endParaRPr kumimoji="1" lang="ja-JP" altLang="ja-JP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 rot="5400000" flipH="1" flipV="1">
            <a:off x="1295636" y="2528900"/>
            <a:ext cx="936898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433586" y="531515"/>
          <a:ext cx="3562350" cy="1457325"/>
        </p:xfrm>
        <a:graphic>
          <a:graphicData uri="http://schemas.openxmlformats.org/presentationml/2006/ole">
            <p:oleObj spid="_x0000_s18439" name="CS ChemDraw Drawing" r:id="rId8" imgW="3562680" imgH="1456562" progId="ChemDraw.Document.6.0">
              <p:embed/>
            </p:oleObj>
          </a:graphicData>
        </a:graphic>
      </p:graphicFrame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323528" y="4869160"/>
            <a:ext cx="3240360" cy="4320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2,2’,5,5’-</a:t>
            </a:r>
            <a:r>
              <a:rPr kumimoji="1" lang="ja-JP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テトラクロロベンジジン</a:t>
            </a:r>
            <a:endParaRPr kumimoji="1" lang="ja-JP" altLang="ja-JP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323528" y="5373216"/>
            <a:ext cx="39244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 smtClean="0">
                <a:latin typeface="+mj-ea"/>
                <a:ea typeface="+mj-ea"/>
              </a:rPr>
              <a:t>ザンドマイヤー反応</a:t>
            </a:r>
            <a:endParaRPr lang="en-US" altLang="ja-JP" sz="2000" b="1" dirty="0" smtClean="0">
              <a:latin typeface="+mj-ea"/>
              <a:ea typeface="+mj-ea"/>
            </a:endParaRPr>
          </a:p>
          <a:p>
            <a:r>
              <a:rPr lang="en-US" altLang="ja-JP" sz="2000" b="1" dirty="0" err="1" smtClean="0"/>
              <a:t>Ar</a:t>
            </a:r>
            <a:r>
              <a:rPr lang="en-US" altLang="ja-JP" sz="2000" b="1" dirty="0" smtClean="0"/>
              <a:t>-N</a:t>
            </a:r>
            <a:r>
              <a:rPr lang="en-US" altLang="ja-JP" sz="2000" b="1" baseline="30000" dirty="0" smtClean="0"/>
              <a:t>+</a:t>
            </a:r>
            <a:r>
              <a:rPr lang="ja-JP" altLang="en-US" sz="2000" b="1" dirty="0" smtClean="0"/>
              <a:t>≡</a:t>
            </a:r>
            <a:r>
              <a:rPr lang="en-US" altLang="ja-JP" sz="2000" b="1" dirty="0" smtClean="0"/>
              <a:t>N + </a:t>
            </a:r>
            <a:r>
              <a:rPr lang="en-US" altLang="ja-JP" sz="2000" b="1" dirty="0" err="1" smtClean="0"/>
              <a:t>CuX</a:t>
            </a:r>
            <a:r>
              <a:rPr lang="en-US" altLang="ja-JP" sz="2000" b="1" dirty="0" smtClean="0"/>
              <a:t> → </a:t>
            </a:r>
            <a:r>
              <a:rPr lang="en-US" altLang="ja-JP" sz="2000" b="1" dirty="0" err="1" smtClean="0"/>
              <a:t>Ar</a:t>
            </a:r>
            <a:r>
              <a:rPr lang="en-US" altLang="ja-JP" sz="2000" b="1" dirty="0" smtClean="0"/>
              <a:t>-X + Cu</a:t>
            </a:r>
            <a:r>
              <a:rPr lang="en-US" altLang="ja-JP" sz="2000" b="1" baseline="30000" dirty="0" smtClean="0"/>
              <a:t>+</a:t>
            </a:r>
            <a:r>
              <a:rPr lang="ja-JP" altLang="en-US" sz="2000" b="1" dirty="0" smtClean="0"/>
              <a:t> </a:t>
            </a:r>
            <a:r>
              <a:rPr lang="en-US" altLang="ja-JP" sz="2000" b="1" dirty="0" smtClean="0"/>
              <a:t>+ N</a:t>
            </a:r>
            <a:r>
              <a:rPr lang="en-US" altLang="ja-JP" sz="2000" b="1" baseline="-25000" dirty="0" smtClean="0"/>
              <a:t>2</a:t>
            </a:r>
            <a:r>
              <a:rPr lang="ja-JP" altLang="en-US" sz="2000" b="1" dirty="0" smtClean="0"/>
              <a:t>↑ </a:t>
            </a:r>
            <a:endParaRPr lang="ja-JP" altLang="en-US" sz="2000" b="1" dirty="0"/>
          </a:p>
        </p:txBody>
      </p:sp>
      <p:sp>
        <p:nvSpPr>
          <p:cNvPr id="28" name="正方形/長方形 27"/>
          <p:cNvSpPr/>
          <p:nvPr/>
        </p:nvSpPr>
        <p:spPr>
          <a:xfrm>
            <a:off x="251520" y="6021288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/>
              <a:t>芳香族ジアゾニウム塩</a:t>
            </a:r>
            <a:r>
              <a:rPr lang="ja-JP" altLang="en-US" b="1" dirty="0" smtClean="0"/>
              <a:t>を塩化銅</a:t>
            </a:r>
            <a:r>
              <a:rPr lang="en-US" altLang="ja-JP" b="1" dirty="0" smtClean="0"/>
              <a:t>(</a:t>
            </a:r>
            <a:r>
              <a:rPr lang="ja-JP" altLang="en-US" b="1" dirty="0" smtClean="0"/>
              <a:t>存在下</a:t>
            </a:r>
            <a:r>
              <a:rPr lang="ja-JP" altLang="en-US" b="1" dirty="0" smtClean="0"/>
              <a:t>に生成させ、加温分解すると</a:t>
            </a:r>
            <a:r>
              <a:rPr lang="ja-JP" altLang="en-US" b="1" dirty="0" smtClean="0"/>
              <a:t>、アミノ基が塩素置換されたアリールが生成</a:t>
            </a:r>
            <a:endParaRPr lang="ja-JP" altLang="en-US" b="1" dirty="0"/>
          </a:p>
        </p:txBody>
      </p:sp>
      <p:sp>
        <p:nvSpPr>
          <p:cNvPr id="29" name="テキスト ボックス 28"/>
          <p:cNvSpPr txBox="1">
            <a:spLocks noChangeArrowheads="1"/>
          </p:cNvSpPr>
          <p:nvPr/>
        </p:nvSpPr>
        <p:spPr bwMode="auto">
          <a:xfrm>
            <a:off x="6516216" y="1988840"/>
            <a:ext cx="22322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 dirty="0" smtClean="0">
                <a:solidFill>
                  <a:sysClr val="windowText" lastClr="0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CB-</a:t>
            </a:r>
            <a:r>
              <a:rPr kumimoji="0" lang="en-US" altLang="ja-JP" kern="0" dirty="0" smtClean="0">
                <a:solidFill>
                  <a:sysClr val="windowText" lastClr="0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52(25-25)</a:t>
            </a:r>
            <a:endParaRPr kumimoji="0" lang="en-US" altLang="ja-JP" sz="1800" kern="0" dirty="0">
              <a:solidFill>
                <a:sysClr val="windowText" lastClr="00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0" name="テキスト ボックス 29"/>
          <p:cNvSpPr txBox="1">
            <a:spLocks noChangeArrowheads="1"/>
          </p:cNvSpPr>
          <p:nvPr/>
        </p:nvSpPr>
        <p:spPr bwMode="auto">
          <a:xfrm>
            <a:off x="6588224" y="4293096"/>
            <a:ext cx="23126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b="1" kern="0" dirty="0" smtClean="0">
                <a:solidFill>
                  <a:sysClr val="windowText" lastClr="0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CB-</a:t>
            </a:r>
            <a:r>
              <a:rPr kumimoji="0" lang="en-US" altLang="ja-JP" b="1" kern="0" dirty="0" smtClean="0">
                <a:solidFill>
                  <a:sysClr val="windowText" lastClr="0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101(245-25)</a:t>
            </a:r>
            <a:endParaRPr kumimoji="0" lang="en-US" altLang="ja-JP" sz="1800" b="1" kern="0" dirty="0">
              <a:solidFill>
                <a:sysClr val="windowText" lastClr="00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1" name="テキスト ボックス 30"/>
          <p:cNvSpPr txBox="1">
            <a:spLocks noChangeArrowheads="1"/>
          </p:cNvSpPr>
          <p:nvPr/>
        </p:nvSpPr>
        <p:spPr bwMode="auto">
          <a:xfrm>
            <a:off x="6588224" y="6372036"/>
            <a:ext cx="24650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b="1" kern="0" dirty="0" smtClean="0">
                <a:solidFill>
                  <a:sysClr val="windowText" lastClr="0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CB-</a:t>
            </a:r>
            <a:r>
              <a:rPr kumimoji="0" lang="en-US" altLang="ja-JP" b="1" kern="0" dirty="0" smtClean="0">
                <a:solidFill>
                  <a:sysClr val="windowText" lastClr="00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153(245-245)</a:t>
            </a:r>
            <a:endParaRPr kumimoji="0" lang="en-US" altLang="ja-JP" sz="1800" b="1" kern="0" dirty="0">
              <a:solidFill>
                <a:sysClr val="windowText" lastClr="00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9" grpId="0" animBg="1"/>
      <p:bldP spid="16" grpId="0"/>
      <p:bldP spid="27" grpId="1"/>
      <p:bldP spid="28" grpId="0"/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-27384"/>
            <a:ext cx="5256584" cy="615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971600" y="5978406"/>
            <a:ext cx="74888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90975" algn="l"/>
              </a:tabLst>
            </a:pPr>
            <a:r>
              <a:rPr kumimoji="1" 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　</a:t>
            </a:r>
            <a:r>
              <a:rPr kumimoji="1" 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顔料中</a:t>
            </a:r>
            <a:r>
              <a:rPr kumimoji="1" 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の</a:t>
            </a:r>
            <a:r>
              <a:rPr kumimoji="1" lang="en-US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PCB</a:t>
            </a:r>
            <a:r>
              <a:rPr kumimoji="1" lang="ja-JP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異性体（ジスアゾ系）</a:t>
            </a:r>
            <a:endParaRPr kumimoji="1" lang="ja-JP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90975" algn="l"/>
              </a:tabLst>
            </a:pPr>
            <a:r>
              <a:rPr kumimoji="1" lang="en-US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permanent yellow lemon; PY81;</a:t>
            </a:r>
            <a:endParaRPr kumimoji="1" lang="en-US" altLang="ja-JP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" y="-248930"/>
            <a:ext cx="9143999" cy="73558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4000" b="1" dirty="0" smtClean="0"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4000" dirty="0" smtClean="0"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BPX-DXN</a:t>
            </a:r>
            <a:r>
              <a:rPr kumimoji="1" lang="ja-JP" altLang="en-US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による</a:t>
            </a:r>
            <a:r>
              <a:rPr kumimoji="1" lang="en-US" altLang="ja-JP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TCDD</a:t>
            </a:r>
            <a:r>
              <a:rPr kumimoji="1" lang="ja-JP" altLang="en-US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アサインの修正</a:t>
            </a:r>
            <a:endParaRPr kumimoji="1" lang="en-US" altLang="ja-JP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HGS創英角ﾎﾟｯﾌﾟ体" pitchFamily="50" charset="-128"/>
              <a:ea typeface="HGS創英角ﾎﾟｯﾌﾟ体" pitchFamily="50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4000" dirty="0" smtClean="0"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4000" dirty="0" smtClean="0"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2400" dirty="0" smtClean="0">
              <a:latin typeface="ＭＳ 明朝" pitchFamily="17" charset="-128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ＭＳ 明朝" pitchFamily="17" charset="-128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BPX-DXN-1469-TCD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0040"/>
            <a:ext cx="9101764" cy="4941168"/>
          </a:xfrm>
          <a:prstGeom prst="rect">
            <a:avLst/>
          </a:prstGeom>
        </p:spPr>
      </p:pic>
      <p:sp>
        <p:nvSpPr>
          <p:cNvPr id="5" name="円/楕円 4"/>
          <p:cNvSpPr/>
          <p:nvPr/>
        </p:nvSpPr>
        <p:spPr>
          <a:xfrm>
            <a:off x="3923928" y="476672"/>
            <a:ext cx="432048" cy="936104"/>
          </a:xfrm>
          <a:prstGeom prst="ellipse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851920" y="404664"/>
            <a:ext cx="576064" cy="208823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3707904" y="3573016"/>
            <a:ext cx="288032" cy="360040"/>
          </a:xfrm>
          <a:prstGeom prst="ellipse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79512" y="5661248"/>
            <a:ext cx="881523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b="1" dirty="0" smtClean="0">
                <a:solidFill>
                  <a:srgbClr val="00206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BPX-DXN</a:t>
            </a:r>
            <a:r>
              <a:rPr lang="ja-JP" altLang="en-US" sz="3200" b="1" dirty="0" smtClean="0">
                <a:solidFill>
                  <a:srgbClr val="00206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カラムによる</a:t>
            </a:r>
            <a:r>
              <a:rPr lang="en-US" altLang="ja-JP" sz="3200" b="1" dirty="0" smtClean="0">
                <a:solidFill>
                  <a:srgbClr val="00206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TCDD</a:t>
            </a:r>
            <a:r>
              <a:rPr lang="ja-JP" altLang="en-US" sz="3200" b="1" dirty="0" smtClean="0">
                <a:solidFill>
                  <a:srgbClr val="00206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の従来のアサイン</a:t>
            </a:r>
            <a:endParaRPr lang="en-US" altLang="ja-JP" sz="3200" b="1" dirty="0" smtClean="0">
              <a:solidFill>
                <a:srgbClr val="002060"/>
              </a:solidFill>
              <a:latin typeface="HGS創英角ﾎﾟｯﾌﾟ体" pitchFamily="50" charset="-128"/>
              <a:ea typeface="HGS創英角ﾎﾟｯﾌﾟ体" pitchFamily="50" charset="-128"/>
              <a:cs typeface="Times New Roman" pitchFamily="18" charset="0"/>
            </a:endParaRPr>
          </a:p>
          <a:p>
            <a:pPr algn="ctr"/>
            <a:r>
              <a:rPr lang="en-US" altLang="ja-JP" sz="3200" b="1" dirty="0" smtClean="0">
                <a:solidFill>
                  <a:srgbClr val="00206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(</a:t>
            </a:r>
            <a:r>
              <a:rPr lang="ja-JP" altLang="en-US" sz="3200" b="1" dirty="0" smtClean="0">
                <a:solidFill>
                  <a:srgbClr val="00206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これまで</a:t>
            </a:r>
            <a:r>
              <a:rPr lang="en-US" altLang="ja-JP" sz="3200" b="1" dirty="0" smtClean="0">
                <a:solidFill>
                  <a:srgbClr val="00206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web</a:t>
            </a:r>
            <a:r>
              <a:rPr lang="ja-JP" altLang="en-US" sz="3200" b="1" dirty="0" smtClean="0">
                <a:solidFill>
                  <a:srgbClr val="00206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から得られていた情報）</a:t>
            </a:r>
            <a:endParaRPr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1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" y="-556706"/>
            <a:ext cx="9143999" cy="79714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4000" b="1" dirty="0" smtClean="0"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4000" b="1" dirty="0" smtClean="0">
                <a:solidFill>
                  <a:srgbClr val="00206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特異な異性体組成の試料</a:t>
            </a:r>
            <a:endParaRPr lang="en-US" altLang="ja-JP" sz="4000" b="1" dirty="0" smtClean="0">
              <a:solidFill>
                <a:srgbClr val="002060"/>
              </a:solidFill>
              <a:latin typeface="HGS創英角ﾎﾟｯﾌﾟ体" pitchFamily="50" charset="-128"/>
              <a:ea typeface="HGS創英角ﾎﾟｯﾌﾟ体" pitchFamily="50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HGS創英角ﾎﾟｯﾌﾟ体" pitchFamily="50" charset="-128"/>
              <a:ea typeface="HGS創英角ﾎﾟｯﾌﾟ体" pitchFamily="50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4000" b="1" dirty="0" smtClean="0">
                <a:solidFill>
                  <a:srgbClr val="00206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通常、</a:t>
            </a:r>
            <a:r>
              <a:rPr kumimoji="1" lang="ja-JP" altLang="en-US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河川では</a:t>
            </a:r>
            <a:r>
              <a:rPr kumimoji="1" lang="en-US" altLang="ja-JP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1368-,1379-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4000" b="1" dirty="0" smtClean="0">
              <a:solidFill>
                <a:srgbClr val="002060"/>
              </a:solidFill>
              <a:latin typeface="HGS創英角ﾎﾟｯﾌﾟ体" pitchFamily="50" charset="-128"/>
              <a:ea typeface="HGS創英角ﾎﾟｯﾌﾟ体" pitchFamily="50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特異な排出源があると組成が変化</a:t>
            </a:r>
            <a:endParaRPr lang="en-US" altLang="ja-JP" sz="4000" dirty="0" smtClean="0"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4000" dirty="0" smtClean="0"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2400" dirty="0" smtClean="0">
              <a:latin typeface="ＭＳ 明朝" pitchFamily="17" charset="-128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ＭＳ 明朝" pitchFamily="17" charset="-128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BPX-DXN-1469-TCD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0"/>
            <a:ext cx="7380312" cy="4006626"/>
          </a:xfrm>
          <a:prstGeom prst="rect">
            <a:avLst/>
          </a:prstGeom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9336"/>
            <a:ext cx="9900592" cy="330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矢印コネクタ 7"/>
          <p:cNvCxnSpPr/>
          <p:nvPr/>
        </p:nvCxnSpPr>
        <p:spPr>
          <a:xfrm rot="5400000" flipH="1" flipV="1">
            <a:off x="3527884" y="3176972"/>
            <a:ext cx="936104" cy="1440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 descr="14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83360" y="2204864"/>
            <a:ext cx="228600" cy="552450"/>
          </a:xfrm>
          <a:prstGeom prst="rect">
            <a:avLst/>
          </a:prstGeom>
        </p:spPr>
      </p:pic>
      <p:sp>
        <p:nvSpPr>
          <p:cNvPr id="13" name="円/楕円 12"/>
          <p:cNvSpPr/>
          <p:nvPr/>
        </p:nvSpPr>
        <p:spPr>
          <a:xfrm>
            <a:off x="4211960" y="0"/>
            <a:ext cx="360040" cy="720080"/>
          </a:xfrm>
          <a:prstGeom prst="ellipse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曲線コネクタ 13"/>
          <p:cNvCxnSpPr/>
          <p:nvPr/>
        </p:nvCxnSpPr>
        <p:spPr>
          <a:xfrm rot="5400000">
            <a:off x="3383868" y="1232756"/>
            <a:ext cx="1584176" cy="72008"/>
          </a:xfrm>
          <a:prstGeom prst="curvedConnector3">
            <a:avLst>
              <a:gd name="adj1" fmla="val 50000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" y="-248930"/>
            <a:ext cx="9143999" cy="73558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4000" b="1" dirty="0" smtClean="0"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4000" dirty="0" smtClean="0"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関連する</a:t>
            </a:r>
            <a:r>
              <a:rPr kumimoji="1" lang="en-US" altLang="ja-JP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TCDD</a:t>
            </a:r>
            <a:r>
              <a:rPr kumimoji="1" lang="ja-JP" altLang="en-US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の合成</a:t>
            </a:r>
            <a:endParaRPr kumimoji="1" lang="en-US" altLang="ja-JP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HGS創英角ﾎﾟｯﾌﾟ体" pitchFamily="50" charset="-128"/>
              <a:ea typeface="HGS創英角ﾎﾟｯﾌﾟ体" pitchFamily="50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4000" dirty="0" smtClean="0"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4000" dirty="0" smtClean="0"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2400" dirty="0" smtClean="0">
              <a:latin typeface="ＭＳ 明朝" pitchFamily="17" charset="-128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ＭＳ 明朝" pitchFamily="17" charset="-128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" y="-248930"/>
            <a:ext cx="9143999" cy="73558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4000" b="1" dirty="0" smtClean="0"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4000" dirty="0" smtClean="0"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PCB</a:t>
            </a:r>
            <a:r>
              <a:rPr kumimoji="1" lang="ja-JP" altLang="en-US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製品中の異性体</a:t>
            </a:r>
            <a:endParaRPr kumimoji="1" lang="en-US" altLang="ja-JP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HGS創英角ﾎﾟｯﾌﾟ体" pitchFamily="50" charset="-128"/>
              <a:ea typeface="HGS創英角ﾎﾟｯﾌﾟ体" pitchFamily="50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4000" dirty="0" smtClean="0"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4000" dirty="0" smtClean="0"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2400" dirty="0" smtClean="0">
              <a:latin typeface="ＭＳ 明朝" pitchFamily="17" charset="-128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ＭＳ 明朝" pitchFamily="17" charset="-128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07504" y="476672"/>
          <a:ext cx="1566523" cy="1580700"/>
        </p:xfrm>
        <a:graphic>
          <a:graphicData uri="http://schemas.openxmlformats.org/presentationml/2006/ole">
            <p:oleObj spid="_x0000_s1026" name="Chem3D XML" r:id="rId4" imgW="2104999" imgH="2124107" progId="Chem3D.Document.9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011542" y="703261"/>
          <a:ext cx="1552346" cy="1573611"/>
        </p:xfrm>
        <a:graphic>
          <a:graphicData uri="http://schemas.openxmlformats.org/presentationml/2006/ole">
            <p:oleObj spid="_x0000_s1028" name="Chem3D XML" r:id="rId5" imgW="2086103" imgH="2114660" progId="Chem3D.Document.9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217765" y="4797152"/>
          <a:ext cx="1460198" cy="1757908"/>
        </p:xfrm>
        <a:graphic>
          <a:graphicData uri="http://schemas.openxmlformats.org/presentationml/2006/ole">
            <p:oleObj spid="_x0000_s1029" name="Chem3D XML" r:id="rId6" imgW="1962200" imgH="2362189" progId="Chem3D.Document.9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2039895" y="4826392"/>
          <a:ext cx="1523993" cy="1842968"/>
        </p:xfrm>
        <a:graphic>
          <a:graphicData uri="http://schemas.openxmlformats.org/presentationml/2006/ole">
            <p:oleObj spid="_x0000_s1030" name="Chem3D XML" r:id="rId7" imgW="2047771" imgH="2476371" progId="Chem3D.Document.9">
              <p:embed/>
            </p:oleObj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201909" y="2782839"/>
          <a:ext cx="1460198" cy="1757908"/>
        </p:xfrm>
        <a:graphic>
          <a:graphicData uri="http://schemas.openxmlformats.org/presentationml/2006/ole">
            <p:oleObj spid="_x0000_s1031" name="Chem3D XML" r:id="rId8" imgW="1962200" imgH="2362189" progId="Chem3D.Document.9">
              <p:embed/>
            </p:oleObj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2051720" y="3007517"/>
          <a:ext cx="1552346" cy="1573611"/>
        </p:xfrm>
        <a:graphic>
          <a:graphicData uri="http://schemas.openxmlformats.org/presentationml/2006/ole">
            <p:oleObj spid="_x0000_s1032" name="Chem3D XML" r:id="rId9" imgW="2086103" imgH="2114660" progId="Chem3D.Document.9">
              <p:embed/>
            </p:oleObj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5292080" y="0"/>
          <a:ext cx="2600325" cy="1543050"/>
        </p:xfrm>
        <a:graphic>
          <a:graphicData uri="http://schemas.openxmlformats.org/presentationml/2006/ole">
            <p:oleObj spid="_x0000_s1033" name="Chem3D XML" r:id="rId10" imgW="2600340" imgH="1542940" progId="Chem3D.Document.9">
              <p:embed/>
            </p:oleObj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5356051" y="1700808"/>
          <a:ext cx="2600325" cy="1581150"/>
        </p:xfrm>
        <a:graphic>
          <a:graphicData uri="http://schemas.openxmlformats.org/presentationml/2006/ole">
            <p:oleObj spid="_x0000_s1034" name="Chem3D XML" r:id="rId11" imgW="2600340" imgH="1581271" progId="Chem3D.Document.9">
              <p:embed/>
            </p:oleObj>
          </a:graphicData>
        </a:graphic>
      </p:graphicFrame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5508104" y="3356992"/>
          <a:ext cx="2409825" cy="1800225"/>
        </p:xfrm>
        <a:graphic>
          <a:graphicData uri="http://schemas.openxmlformats.org/presentationml/2006/ole">
            <p:oleObj spid="_x0000_s1037" name="Chem3D XML" r:id="rId12" imgW="2409762" imgH="1800187" progId="Chem3D.Document.9">
              <p:embed/>
            </p:oleObj>
          </a:graphicData>
        </a:graphic>
      </p:graphicFrame>
      <p:graphicFrame>
        <p:nvGraphicFramePr>
          <p:cNvPr id="1038" name="Object 14"/>
          <p:cNvGraphicFramePr>
            <a:graphicFrameLocks noChangeAspect="1"/>
          </p:cNvGraphicFramePr>
          <p:nvPr/>
        </p:nvGraphicFramePr>
        <p:xfrm>
          <a:off x="5364088" y="5113088"/>
          <a:ext cx="2222376" cy="1744912"/>
        </p:xfrm>
        <a:graphic>
          <a:graphicData uri="http://schemas.openxmlformats.org/presentationml/2006/ole">
            <p:oleObj spid="_x0000_s1038" name="Chem3D XML" r:id="rId13" imgW="2438376" imgH="1914639" progId="Chem3D.Document.9">
              <p:embed/>
            </p:oleObj>
          </a:graphicData>
        </a:graphic>
      </p:graphicFrame>
      <p:cxnSp>
        <p:nvCxnSpPr>
          <p:cNvPr id="18" name="直線矢印コネクタ 17"/>
          <p:cNvCxnSpPr/>
          <p:nvPr/>
        </p:nvCxnSpPr>
        <p:spPr>
          <a:xfrm>
            <a:off x="3851920" y="5733256"/>
            <a:ext cx="1296144" cy="2160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4004320" y="4005064"/>
            <a:ext cx="1296144" cy="2160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3923928" y="1556792"/>
            <a:ext cx="1080120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V="1">
            <a:off x="3923928" y="692696"/>
            <a:ext cx="1008112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7884368" y="692696"/>
            <a:ext cx="125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1289-DD</a:t>
            </a:r>
          </a:p>
          <a:p>
            <a:r>
              <a:rPr lang="ja-JP" altLang="en-US" b="1" dirty="0"/>
              <a:t>　</a:t>
            </a:r>
            <a:r>
              <a:rPr lang="en-US" altLang="ja-JP" b="1" dirty="0" smtClean="0"/>
              <a:t>(0.1%)</a:t>
            </a:r>
            <a:endParaRPr kumimoji="1" lang="ja-JP" altLang="en-US" b="1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992888" y="2348880"/>
            <a:ext cx="125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1267-DD</a:t>
            </a:r>
          </a:p>
          <a:p>
            <a:r>
              <a:rPr lang="ja-JP" altLang="en-US" b="1" dirty="0"/>
              <a:t>　</a:t>
            </a:r>
            <a:r>
              <a:rPr lang="en-US" altLang="ja-JP" b="1" dirty="0" smtClean="0"/>
              <a:t>(10%)</a:t>
            </a:r>
            <a:endParaRPr kumimoji="1" lang="ja-JP" altLang="en-US" b="1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036768" y="4077072"/>
            <a:ext cx="125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1269-DD</a:t>
            </a:r>
          </a:p>
          <a:p>
            <a:r>
              <a:rPr lang="ja-JP" altLang="en-US" b="1" dirty="0" smtClean="0"/>
              <a:t>　</a:t>
            </a:r>
            <a:r>
              <a:rPr lang="en-US" altLang="ja-JP" b="1" dirty="0" smtClean="0"/>
              <a:t>(50</a:t>
            </a:r>
            <a:r>
              <a:rPr lang="en-US" altLang="ja-JP" b="1" dirty="0"/>
              <a:t>%)</a:t>
            </a:r>
            <a:endParaRPr kumimoji="1" lang="ja-JP" altLang="en-US" b="1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028384" y="5867980"/>
            <a:ext cx="125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1469-DD</a:t>
            </a:r>
          </a:p>
          <a:p>
            <a:r>
              <a:rPr lang="ja-JP" altLang="en-US" b="1" dirty="0"/>
              <a:t>　</a:t>
            </a:r>
            <a:r>
              <a:rPr lang="en-US" altLang="ja-JP" b="1" dirty="0" smtClean="0"/>
              <a:t>(40%)</a:t>
            </a:r>
            <a:endParaRPr kumimoji="1" lang="ja-JP" altLang="en-US" b="1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971600" y="242088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2,3,6-Trichlorophenol</a:t>
            </a:r>
            <a:endParaRPr kumimoji="1" lang="ja-JP" altLang="en-US" b="1" dirty="0"/>
          </a:p>
        </p:txBody>
      </p:sp>
      <p:sp>
        <p:nvSpPr>
          <p:cNvPr id="30" name="正方形/長方形 29"/>
          <p:cNvSpPr/>
          <p:nvPr/>
        </p:nvSpPr>
        <p:spPr>
          <a:xfrm>
            <a:off x="5292080" y="3356992"/>
            <a:ext cx="3744416" cy="3501008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572000" y="472514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90%</a:t>
            </a:r>
            <a:endParaRPr kumimoji="1" lang="ja-JP" altLang="en-US" b="1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652392" y="133147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10%</a:t>
            </a:r>
            <a:endParaRPr kumimoji="1" lang="ja-JP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5292080" y="363066"/>
          <a:ext cx="2600325" cy="1543050"/>
        </p:xfrm>
        <a:graphic>
          <a:graphicData uri="http://schemas.openxmlformats.org/presentationml/2006/ole">
            <p:oleObj spid="_x0000_s2056" name="Chem3D XML" r:id="rId4" imgW="2600340" imgH="1542940" progId="Chem3D.Document.9">
              <p:embed/>
            </p:oleObj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5356051" y="2063874"/>
          <a:ext cx="2600325" cy="1581150"/>
        </p:xfrm>
        <a:graphic>
          <a:graphicData uri="http://schemas.openxmlformats.org/presentationml/2006/ole">
            <p:oleObj spid="_x0000_s2057" name="Chem3D XML" r:id="rId5" imgW="2600340" imgH="1581271" progId="Chem3D.Document.9">
              <p:embed/>
            </p:oleObj>
          </a:graphicData>
        </a:graphic>
      </p:graphicFrame>
      <p:cxnSp>
        <p:nvCxnSpPr>
          <p:cNvPr id="20" name="直線矢印コネクタ 19"/>
          <p:cNvCxnSpPr/>
          <p:nvPr/>
        </p:nvCxnSpPr>
        <p:spPr>
          <a:xfrm>
            <a:off x="3923928" y="1919858"/>
            <a:ext cx="1080120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V="1">
            <a:off x="3923928" y="1055762"/>
            <a:ext cx="1008112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7884368" y="1055762"/>
            <a:ext cx="125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1289-DD</a:t>
            </a:r>
          </a:p>
          <a:p>
            <a:r>
              <a:rPr lang="ja-JP" altLang="en-US" b="1" dirty="0"/>
              <a:t>　</a:t>
            </a:r>
            <a:r>
              <a:rPr lang="en-US" altLang="ja-JP" b="1" dirty="0" smtClean="0"/>
              <a:t>(80%)</a:t>
            </a:r>
            <a:endParaRPr kumimoji="1" lang="ja-JP" altLang="en-US" b="1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992888" y="2711946"/>
            <a:ext cx="125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1267-DD</a:t>
            </a:r>
          </a:p>
          <a:p>
            <a:r>
              <a:rPr lang="ja-JP" altLang="en-US" b="1" dirty="0" smtClean="0"/>
              <a:t>　</a:t>
            </a:r>
            <a:r>
              <a:rPr lang="en-US" altLang="ja-JP" b="1" dirty="0" smtClean="0"/>
              <a:t>(20%)</a:t>
            </a:r>
            <a:endParaRPr kumimoji="1" lang="ja-JP" altLang="en-US" b="1" dirty="0"/>
          </a:p>
        </p:txBody>
      </p:sp>
      <p:graphicFrame>
        <p:nvGraphicFramePr>
          <p:cNvPr id="2063" name="Object 15"/>
          <p:cNvGraphicFramePr>
            <a:graphicFrameLocks noChangeAspect="1"/>
          </p:cNvGraphicFramePr>
          <p:nvPr/>
        </p:nvGraphicFramePr>
        <p:xfrm>
          <a:off x="0" y="1052736"/>
          <a:ext cx="1757114" cy="1718240"/>
        </p:xfrm>
        <a:graphic>
          <a:graphicData uri="http://schemas.openxmlformats.org/presentationml/2006/ole">
            <p:oleObj spid="_x0000_s2063" name="Chem3D XML" r:id="rId6" imgW="2152778" imgH="2104942" progId="Chem3D.Document.9">
              <p:embed/>
            </p:oleObj>
          </a:graphicData>
        </a:graphic>
      </p:graphicFrame>
      <p:graphicFrame>
        <p:nvGraphicFramePr>
          <p:cNvPr id="2065" name="Object 17"/>
          <p:cNvGraphicFramePr>
            <a:graphicFrameLocks noChangeAspect="1"/>
          </p:cNvGraphicFramePr>
          <p:nvPr/>
        </p:nvGraphicFramePr>
        <p:xfrm>
          <a:off x="1835696" y="1196752"/>
          <a:ext cx="1749339" cy="1718240"/>
        </p:xfrm>
        <a:graphic>
          <a:graphicData uri="http://schemas.openxmlformats.org/presentationml/2006/ole">
            <p:oleObj spid="_x0000_s2065" name="Chem3D XML" r:id="rId7" imgW="2143061" imgH="2104942" progId="Chem3D.Document.9">
              <p:embed/>
            </p:oleObj>
          </a:graphicData>
        </a:graphic>
      </p:graphicFrame>
      <p:sp>
        <p:nvSpPr>
          <p:cNvPr id="29" name="テキスト ボックス 28"/>
          <p:cNvSpPr txBox="1"/>
          <p:nvPr/>
        </p:nvSpPr>
        <p:spPr>
          <a:xfrm>
            <a:off x="755576" y="306896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2,3,4-Trichlorophenol</a:t>
            </a:r>
            <a:endParaRPr kumimoji="1" lang="ja-JP" altLang="en-US" b="1" dirty="0"/>
          </a:p>
        </p:txBody>
      </p: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4005064"/>
            <a:ext cx="3672408" cy="266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テキスト ボックス 29"/>
          <p:cNvSpPr txBox="1"/>
          <p:nvPr/>
        </p:nvSpPr>
        <p:spPr>
          <a:xfrm>
            <a:off x="971600" y="471585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2,3,4-Trichlorophenol</a:t>
            </a:r>
            <a:endParaRPr kumimoji="1" lang="ja-JP" altLang="en-US" b="1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971600" y="580526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2,3,6-Trichlorophenol</a:t>
            </a:r>
            <a:endParaRPr kumimoji="1" lang="ja-JP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BPX-DXN-1469-TCD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55685" y="404664"/>
            <a:ext cx="9499685" cy="5157192"/>
          </a:xfrm>
          <a:prstGeom prst="rect">
            <a:avLst/>
          </a:prstGeom>
        </p:spPr>
      </p:pic>
      <p:pic>
        <p:nvPicPr>
          <p:cNvPr id="11" name="図 10" descr="14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51312" y="3356992"/>
            <a:ext cx="228600" cy="552450"/>
          </a:xfrm>
          <a:prstGeom prst="rect">
            <a:avLst/>
          </a:prstGeom>
        </p:spPr>
      </p:pic>
      <p:sp>
        <p:nvSpPr>
          <p:cNvPr id="6" name="円/楕円 5"/>
          <p:cNvSpPr/>
          <p:nvPr/>
        </p:nvSpPr>
        <p:spPr>
          <a:xfrm>
            <a:off x="3779912" y="476672"/>
            <a:ext cx="432048" cy="936104"/>
          </a:xfrm>
          <a:prstGeom prst="ellipse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曲線コネクタ 8"/>
          <p:cNvCxnSpPr/>
          <p:nvPr/>
        </p:nvCxnSpPr>
        <p:spPr>
          <a:xfrm rot="5400000">
            <a:off x="2735796" y="2096852"/>
            <a:ext cx="1944216" cy="144016"/>
          </a:xfrm>
          <a:prstGeom prst="curvedConnector3">
            <a:avLst>
              <a:gd name="adj1" fmla="val 50000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" y="1"/>
            <a:ext cx="9143999" cy="6799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3600" b="1" u="sng" dirty="0" smtClean="0">
                <a:solidFill>
                  <a:srgbClr val="00206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合成標準品の配布</a:t>
            </a:r>
            <a:endParaRPr lang="en-US" altLang="ja-JP" sz="3600" b="1" u="sng" dirty="0" smtClean="0">
              <a:solidFill>
                <a:srgbClr val="002060"/>
              </a:solidFill>
              <a:latin typeface="HGS創英角ﾎﾟｯﾌﾟ体" pitchFamily="50" charset="-128"/>
              <a:ea typeface="HGS創英角ﾎﾟｯﾌﾟ体" pitchFamily="50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3600" b="1" dirty="0" smtClean="0">
              <a:solidFill>
                <a:srgbClr val="002060"/>
              </a:solidFill>
              <a:latin typeface="HGS創英角ﾎﾟｯﾌﾟ体" pitchFamily="50" charset="-128"/>
              <a:ea typeface="HGS創英角ﾎﾟｯﾌﾟ体" pitchFamily="50" charset="-128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3600" b="1" dirty="0" smtClean="0">
                <a:solidFill>
                  <a:srgbClr val="00206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・</a:t>
            </a:r>
            <a:r>
              <a:rPr lang="en-US" altLang="ja-JP" sz="3600" b="1" dirty="0" smtClean="0">
                <a:solidFill>
                  <a:srgbClr val="00206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1,4,6,9-,1,2,6,9-,1,2,6,7-,1,2,8,9-DD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3600" b="1" dirty="0" smtClean="0">
                <a:solidFill>
                  <a:srgbClr val="00206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・</a:t>
            </a:r>
            <a:r>
              <a:rPr lang="en-US" altLang="ja-JP" sz="3600" b="1" dirty="0" smtClean="0">
                <a:solidFill>
                  <a:srgbClr val="00206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1,2,6,7-</a:t>
            </a:r>
            <a:r>
              <a:rPr lang="en-US" altLang="ja-JP" sz="3600" b="1" dirty="0" smtClean="0">
                <a:solidFill>
                  <a:srgbClr val="00206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,</a:t>
            </a:r>
            <a:r>
              <a:rPr lang="en-US" altLang="ja-JP" sz="3600" b="1" dirty="0" smtClean="0">
                <a:solidFill>
                  <a:srgbClr val="00206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1,2,8,9-DD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3600" b="1" dirty="0" smtClean="0">
                <a:solidFill>
                  <a:srgbClr val="00206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・特異な異性体組成の試料の抽出液</a:t>
            </a:r>
            <a:endParaRPr lang="en-US" altLang="ja-JP" sz="3600" b="1" dirty="0" smtClean="0">
              <a:solidFill>
                <a:srgbClr val="002060"/>
              </a:solidFill>
              <a:latin typeface="HGS創英角ﾎﾟｯﾌﾟ体" pitchFamily="50" charset="-128"/>
              <a:ea typeface="HGS創英角ﾎﾟｯﾌﾟ体" pitchFamily="50" charset="-128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3600" b="1" dirty="0" smtClean="0">
              <a:solidFill>
                <a:srgbClr val="002060"/>
              </a:solidFill>
              <a:latin typeface="HGS創英角ﾎﾟｯﾌﾟ体" pitchFamily="50" charset="-128"/>
              <a:ea typeface="HGS創英角ﾎﾟｯﾌﾟ体" pitchFamily="50" charset="-128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3600" b="1" u="sng" dirty="0" smtClean="0">
                <a:solidFill>
                  <a:srgbClr val="00206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顔料抽出液の配布</a:t>
            </a:r>
            <a:endParaRPr lang="en-US" altLang="ja-JP" sz="3600" b="1" u="sng" dirty="0" smtClean="0">
              <a:solidFill>
                <a:srgbClr val="002060"/>
              </a:solidFill>
              <a:latin typeface="HGS創英角ﾎﾟｯﾌﾟ体" pitchFamily="50" charset="-128"/>
              <a:ea typeface="HGS創英角ﾎﾟｯﾌﾟ体" pitchFamily="50" charset="-128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3600" b="1" dirty="0" smtClean="0">
              <a:solidFill>
                <a:srgbClr val="002060"/>
              </a:solidFill>
              <a:latin typeface="HGS創英角ﾎﾟｯﾌﾟ体" pitchFamily="50" charset="-128"/>
              <a:ea typeface="HGS創英角ﾎﾟｯﾌﾟ体" pitchFamily="50" charset="-128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3600" b="1" dirty="0" smtClean="0">
                <a:solidFill>
                  <a:srgbClr val="00206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・発表した試料抽出液</a:t>
            </a:r>
            <a:endParaRPr lang="en-US" altLang="ja-JP" sz="3600" b="1" dirty="0" smtClean="0">
              <a:solidFill>
                <a:srgbClr val="002060"/>
              </a:solidFill>
              <a:latin typeface="HGS創英角ﾎﾟｯﾌﾟ体" pitchFamily="50" charset="-128"/>
              <a:ea typeface="HGS創英角ﾎﾟｯﾌﾟ体" pitchFamily="50" charset="-128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3600" b="1" dirty="0" smtClean="0">
              <a:solidFill>
                <a:srgbClr val="002060"/>
              </a:solidFill>
              <a:latin typeface="HGS創英角ﾎﾟｯﾌﾟ体" pitchFamily="50" charset="-128"/>
              <a:ea typeface="HGS創英角ﾎﾟｯﾌﾟ体" pitchFamily="50" charset="-128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3600" b="1" dirty="0" smtClean="0">
                <a:solidFill>
                  <a:srgbClr val="00206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　　　配布を希望される方は中野まで、</a:t>
            </a:r>
            <a:endParaRPr lang="en-US" altLang="ja-JP" sz="3600" b="1" dirty="0" smtClean="0">
              <a:solidFill>
                <a:srgbClr val="002060"/>
              </a:solidFill>
              <a:latin typeface="HGS創英角ﾎﾟｯﾌﾟ体" pitchFamily="50" charset="-128"/>
              <a:ea typeface="HGS創英角ﾎﾟｯﾌﾟ体" pitchFamily="50" charset="-128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3600" b="1" dirty="0" smtClean="0">
                <a:solidFill>
                  <a:srgbClr val="00206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　</a:t>
            </a:r>
            <a:r>
              <a:rPr lang="ja-JP" altLang="en-US" sz="3600" b="1" dirty="0" smtClean="0">
                <a:solidFill>
                  <a:srgbClr val="00206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　　メールください。</a:t>
            </a:r>
            <a:r>
              <a: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56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56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56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56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" y="-125820"/>
            <a:ext cx="9143999" cy="71096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TW" sz="4000" b="1" dirty="0" smtClean="0">
              <a:solidFill>
                <a:srgbClr val="002060"/>
              </a:solidFill>
              <a:latin typeface="HGS創英角ﾎﾟｯﾌﾟ体" pitchFamily="50" charset="-128"/>
              <a:ea typeface="HGS創英角ﾎﾟｯﾌﾟ体" pitchFamily="50" charset="-128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 dirty="0" smtClean="0">
                <a:solidFill>
                  <a:srgbClr val="00206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姉崎</a:t>
            </a:r>
            <a:r>
              <a:rPr lang="zh-TW" altLang="en-US" sz="4000" b="1" dirty="0" smtClean="0">
                <a:solidFill>
                  <a:srgbClr val="00206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克典、中野武、高橋玄太</a:t>
            </a:r>
            <a:r>
              <a:rPr kumimoji="1" lang="ja-JP" altLang="en-US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ea"/>
                <a:ea typeface="+mj-ea"/>
                <a:cs typeface="Times New Roman" pitchFamily="18" charset="0"/>
              </a:rPr>
              <a:t>　</a:t>
            </a:r>
            <a:endParaRPr kumimoji="1" lang="en-US" altLang="ja-JP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ea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4000" b="1" dirty="0" smtClean="0">
                <a:solidFill>
                  <a:srgbClr val="00206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顔料中の</a:t>
            </a:r>
            <a:r>
              <a:rPr lang="en-US" altLang="ja-JP" sz="4000" b="1" dirty="0" smtClean="0">
                <a:solidFill>
                  <a:srgbClr val="00206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PCB</a:t>
            </a:r>
            <a:r>
              <a:rPr lang="ja-JP" altLang="en-US" sz="4000" b="1" dirty="0" smtClean="0">
                <a:solidFill>
                  <a:srgbClr val="00206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　</a:t>
            </a:r>
            <a:r>
              <a:rPr kumimoji="1" lang="en-US" altLang="ja-JP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P-021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ea"/>
              <a:ea typeface="+mj-ea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 dirty="0" smtClean="0">
                <a:solidFill>
                  <a:srgbClr val="00206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先山孝則、中野武</a:t>
            </a:r>
            <a:r>
              <a:rPr lang="ja-JP" altLang="en-US" sz="4000" b="1" dirty="0" smtClean="0">
                <a:solidFill>
                  <a:srgbClr val="002060"/>
                </a:solidFill>
                <a:latin typeface="+mj-ea"/>
                <a:cs typeface="Times New Roman" pitchFamily="18" charset="0"/>
              </a:rPr>
              <a:t>　</a:t>
            </a:r>
            <a:endParaRPr lang="en-US" altLang="ja-JP" sz="4000" b="1" dirty="0" smtClean="0">
              <a:solidFill>
                <a:srgbClr val="002060"/>
              </a:solidFill>
              <a:latin typeface="+mj-ea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4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Dechlorane</a:t>
            </a:r>
            <a:r>
              <a:rPr kumimoji="1" lang="en-US" altLang="ja-JP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 </a:t>
            </a:r>
            <a:r>
              <a:rPr kumimoji="1" lang="en-US" altLang="ja-JP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Plus</a:t>
            </a:r>
            <a:r>
              <a:rPr lang="en-US" altLang="ja-JP" sz="4000" b="1" dirty="0" smtClean="0">
                <a:solidFill>
                  <a:srgbClr val="00206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 </a:t>
            </a:r>
            <a:r>
              <a:rPr lang="en-US" altLang="ja-JP" sz="4000" b="1" dirty="0" smtClean="0">
                <a:solidFill>
                  <a:srgbClr val="00206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P-062</a:t>
            </a:r>
            <a:endParaRPr kumimoji="1" lang="en-US" altLang="ja-JP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HGS創英角ﾎﾟｯﾌﾟ体" pitchFamily="50" charset="-128"/>
              <a:ea typeface="HGS創英角ﾎﾟｯﾌﾟ体" pitchFamily="50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4000" dirty="0" smtClean="0"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2400" dirty="0" smtClean="0">
              <a:latin typeface="ＭＳ 明朝" pitchFamily="17" charset="-128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ＭＳ 明朝" pitchFamily="17" charset="-128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ＭＳ 明朝" pitchFamily="17" charset="-128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" y="1413063"/>
            <a:ext cx="9143999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TW" sz="4000" b="1" dirty="0" smtClean="0">
              <a:solidFill>
                <a:srgbClr val="002060"/>
              </a:solidFill>
              <a:latin typeface="HGS創英角ﾎﾟｯﾌﾟ体" pitchFamily="50" charset="-128"/>
              <a:ea typeface="HGS創英角ﾎﾟｯﾌﾟ体" pitchFamily="50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4000" b="1" dirty="0" smtClean="0">
                <a:solidFill>
                  <a:srgbClr val="002060"/>
                </a:solidFill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ご清聴ありがとうございました。</a:t>
            </a:r>
            <a:endParaRPr lang="en-US" altLang="ja-JP" sz="4000" b="1" dirty="0" smtClean="0">
              <a:solidFill>
                <a:srgbClr val="002060"/>
              </a:solidFill>
              <a:latin typeface="HGS創英角ﾎﾟｯﾌﾟ体" pitchFamily="50" charset="-128"/>
              <a:ea typeface="HGS創英角ﾎﾟｯﾌﾟ体" pitchFamily="50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2400" dirty="0" smtClean="0">
              <a:latin typeface="ＭＳ 明朝" pitchFamily="17" charset="-128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ＭＳ 明朝" pitchFamily="17" charset="-128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ＭＳ 明朝" pitchFamily="17" charset="-128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91"/>
          <p:cNvSpPr>
            <a:spLocks noChangeArrowheads="1"/>
          </p:cNvSpPr>
          <p:nvPr/>
        </p:nvSpPr>
        <p:spPr bwMode="auto">
          <a:xfrm>
            <a:off x="0" y="260648"/>
            <a:ext cx="9031288" cy="6381328"/>
          </a:xfrm>
          <a:prstGeom prst="roundRect">
            <a:avLst>
              <a:gd name="adj" fmla="val 8065"/>
            </a:avLst>
          </a:prstGeom>
          <a:noFill/>
          <a:ln w="635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grpSp>
        <p:nvGrpSpPr>
          <p:cNvPr id="2" name="グループ化 56"/>
          <p:cNvGrpSpPr>
            <a:grpSpLocks/>
          </p:cNvGrpSpPr>
          <p:nvPr/>
        </p:nvGrpSpPr>
        <p:grpSpPr bwMode="auto">
          <a:xfrm>
            <a:off x="142875" y="458664"/>
            <a:ext cx="8786812" cy="6183312"/>
            <a:chOff x="357188" y="285750"/>
            <a:chExt cx="8786812" cy="6183715"/>
          </a:xfrm>
        </p:grpSpPr>
        <p:sp>
          <p:nvSpPr>
            <p:cNvPr id="7" name="正方形/長方形 1"/>
            <p:cNvSpPr>
              <a:spLocks noChangeArrowheads="1"/>
            </p:cNvSpPr>
            <p:nvPr/>
          </p:nvSpPr>
          <p:spPr bwMode="auto">
            <a:xfrm>
              <a:off x="500063" y="1130300"/>
              <a:ext cx="401250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>
                  <a:solidFill>
                    <a:schemeClr val="tx1"/>
                  </a:solidFill>
                </a:rPr>
                <a:t>- Dyes, Pigments, and Printing Inks : CB-11</a:t>
              </a:r>
              <a:endParaRPr lang="ja-JP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8" name="正方形/長方形 2"/>
            <p:cNvSpPr>
              <a:spLocks noChangeArrowheads="1"/>
            </p:cNvSpPr>
            <p:nvPr/>
          </p:nvSpPr>
          <p:spPr bwMode="auto">
            <a:xfrm>
              <a:off x="357188" y="285750"/>
              <a:ext cx="364331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 dirty="0">
                  <a:solidFill>
                    <a:schemeClr val="tx1"/>
                  </a:solidFill>
                </a:rPr>
                <a:t>Unintentional formation from </a:t>
              </a:r>
              <a:endParaRPr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正方形/長方形 3"/>
            <p:cNvSpPr>
              <a:spLocks noChangeArrowheads="1"/>
            </p:cNvSpPr>
            <p:nvPr/>
          </p:nvSpPr>
          <p:spPr bwMode="auto">
            <a:xfrm>
              <a:off x="428625" y="4059238"/>
              <a:ext cx="871537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>
                  <a:solidFill>
                    <a:schemeClr val="tx1"/>
                  </a:solidFill>
                </a:rPr>
                <a:t>- FeCl</a:t>
              </a:r>
              <a:r>
                <a:rPr lang="en-US" altLang="ja-JP" sz="1600" baseline="-25000">
                  <a:solidFill>
                    <a:schemeClr val="tx1"/>
                  </a:solidFill>
                </a:rPr>
                <a:t>3</a:t>
              </a:r>
              <a:r>
                <a:rPr lang="en-US" altLang="ja-JP" sz="1600">
                  <a:solidFill>
                    <a:schemeClr val="tx1"/>
                  </a:solidFill>
                </a:rPr>
                <a:t>  recycle manufacturing plant from used FeCl</a:t>
              </a:r>
              <a:r>
                <a:rPr lang="en-US" altLang="ja-JP" sz="1600" baseline="-25000">
                  <a:solidFill>
                    <a:schemeClr val="tx1"/>
                  </a:solidFill>
                </a:rPr>
                <a:t>3 </a:t>
              </a:r>
              <a:r>
                <a:rPr lang="en-US" altLang="ja-JP" sz="1600">
                  <a:solidFill>
                    <a:schemeClr val="tx1"/>
                  </a:solidFill>
                </a:rPr>
                <a:t>as eching liquid </a:t>
              </a:r>
              <a:endParaRPr lang="ja-JP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10" name="正方形/長方形 3"/>
            <p:cNvSpPr>
              <a:spLocks noChangeArrowheads="1"/>
            </p:cNvSpPr>
            <p:nvPr/>
          </p:nvSpPr>
          <p:spPr bwMode="auto">
            <a:xfrm>
              <a:off x="825873" y="6130911"/>
              <a:ext cx="60721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ja-JP" altLang="en-US" sz="1600">
                  <a:solidFill>
                    <a:srgbClr val="FF0000"/>
                  </a:solidFill>
                </a:rPr>
                <a:t>‘</a:t>
              </a:r>
              <a:r>
                <a:rPr lang="en-US" altLang="ja-JP" sz="1600">
                  <a:solidFill>
                    <a:srgbClr val="FF0000"/>
                  </a:solidFill>
                </a:rPr>
                <a:t>Environmental friendly</a:t>
              </a:r>
              <a:r>
                <a:rPr lang="ja-JP" altLang="en-US" sz="1600">
                  <a:solidFill>
                    <a:srgbClr val="FF0000"/>
                  </a:solidFill>
                </a:rPr>
                <a:t>’</a:t>
              </a:r>
              <a:r>
                <a:rPr lang="en-US" altLang="ja-JP" sz="1600">
                  <a:solidFill>
                    <a:srgbClr val="FF0000"/>
                  </a:solidFill>
                </a:rPr>
                <a:t>is often</a:t>
              </a:r>
              <a:r>
                <a:rPr lang="ja-JP" altLang="en-US" sz="1600">
                  <a:solidFill>
                    <a:srgbClr val="FF0000"/>
                  </a:solidFill>
                </a:rPr>
                <a:t>‘</a:t>
              </a:r>
              <a:r>
                <a:rPr lang="en-US" altLang="ja-JP" sz="1600">
                  <a:solidFill>
                    <a:srgbClr val="FF0000"/>
                  </a:solidFill>
                </a:rPr>
                <a:t>not friendly</a:t>
              </a:r>
              <a:r>
                <a:rPr lang="ja-JP" altLang="en-US" sz="1600">
                  <a:solidFill>
                    <a:srgbClr val="FF0000"/>
                  </a:solidFill>
                </a:rPr>
                <a:t>’</a:t>
              </a:r>
              <a:r>
                <a:rPr lang="en-US" altLang="ja-JP" sz="1600">
                  <a:solidFill>
                    <a:srgbClr val="FF0000"/>
                  </a:solidFill>
                </a:rPr>
                <a:t> </a:t>
              </a:r>
              <a:endParaRPr lang="ja-JP" altLang="en-US" sz="1600">
                <a:solidFill>
                  <a:srgbClr val="FF0000"/>
                </a:solidFill>
              </a:endParaRPr>
            </a:p>
          </p:txBody>
        </p:sp>
        <p:sp>
          <p:nvSpPr>
            <p:cNvPr id="11" name="正方形/長方形 3"/>
            <p:cNvSpPr>
              <a:spLocks noChangeArrowheads="1"/>
            </p:cNvSpPr>
            <p:nvPr/>
          </p:nvSpPr>
          <p:spPr bwMode="auto">
            <a:xfrm>
              <a:off x="642938" y="4500563"/>
              <a:ext cx="8215312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>
                  <a:solidFill>
                    <a:schemeClr val="tx1"/>
                  </a:solidFill>
                </a:rPr>
                <a:t>Co-PCB and Co-PXB (Polyhalogenated Biphenyls) have been detected </a:t>
              </a:r>
            </a:p>
            <a:p>
              <a:r>
                <a:rPr lang="en-US" altLang="ja-JP" sz="1600">
                  <a:solidFill>
                    <a:schemeClr val="tx1"/>
                  </a:solidFill>
                </a:rPr>
                <a:t>as contaminants in the production of FeCl</a:t>
              </a:r>
              <a:r>
                <a:rPr lang="en-US" altLang="ja-JP" sz="1600" baseline="-25000">
                  <a:solidFill>
                    <a:schemeClr val="tx1"/>
                  </a:solidFill>
                </a:rPr>
                <a:t>3</a:t>
              </a:r>
              <a:r>
                <a:rPr lang="ja-JP" altLang="en-US" sz="1600">
                  <a:solidFill>
                    <a:schemeClr val="tx1"/>
                  </a:solidFill>
                </a:rPr>
                <a:t> </a:t>
              </a:r>
              <a:r>
                <a:rPr lang="en-US" altLang="ja-JP" sz="1600">
                  <a:solidFill>
                    <a:schemeClr val="tx1"/>
                  </a:solidFill>
                </a:rPr>
                <a:t>recycle. </a:t>
              </a:r>
            </a:p>
            <a:p>
              <a:r>
                <a:rPr lang="en-US" altLang="ja-JP" sz="1600">
                  <a:solidFill>
                    <a:schemeClr val="tx1"/>
                  </a:solidFill>
                </a:rPr>
                <a:t>Dominant component of PCB congener in the recycled FeCl</a:t>
              </a:r>
              <a:r>
                <a:rPr lang="en-US" altLang="ja-JP" sz="1600" baseline="-25000">
                  <a:solidFill>
                    <a:schemeClr val="tx1"/>
                  </a:solidFill>
                </a:rPr>
                <a:t>3</a:t>
              </a:r>
              <a:r>
                <a:rPr lang="en-US" altLang="ja-JP" sz="1600">
                  <a:solidFill>
                    <a:schemeClr val="tx1"/>
                  </a:solidFill>
                </a:rPr>
                <a:t> was </a:t>
              </a:r>
              <a:r>
                <a:rPr lang="en-US" altLang="ja-JP" sz="1600">
                  <a:solidFill>
                    <a:srgbClr val="FF0000"/>
                  </a:solidFill>
                </a:rPr>
                <a:t>#126</a:t>
              </a:r>
              <a:r>
                <a:rPr lang="en-US" altLang="ja-JP" sz="1600">
                  <a:solidFill>
                    <a:schemeClr val="tx1"/>
                  </a:solidFill>
                </a:rPr>
                <a:t>. </a:t>
              </a:r>
            </a:p>
            <a:p>
              <a:r>
                <a:rPr lang="en-US" altLang="ja-JP" sz="1600">
                  <a:solidFill>
                    <a:schemeClr val="tx1"/>
                  </a:solidFill>
                </a:rPr>
                <a:t>Monobromo congeners of Co-PCB #126, #169 and #189 were also </a:t>
              </a:r>
            </a:p>
            <a:p>
              <a:r>
                <a:rPr lang="en-US" altLang="ja-JP" sz="1600">
                  <a:solidFill>
                    <a:schemeClr val="tx1"/>
                  </a:solidFill>
                </a:rPr>
                <a:t>detected as major component.</a:t>
              </a:r>
            </a:p>
            <a:p>
              <a:r>
                <a:rPr lang="en-US" altLang="ja-JP" sz="1600">
                  <a:solidFill>
                    <a:schemeClr val="tx1"/>
                  </a:solidFill>
                  <a:latin typeface="Calibri" pitchFamily="34" charset="0"/>
                </a:rPr>
                <a:t>                 T. Nakano et al., </a:t>
              </a:r>
              <a:r>
                <a:rPr lang="en-US" altLang="ja-JP" sz="1600" i="1">
                  <a:solidFill>
                    <a:schemeClr val="tx1"/>
                  </a:solidFill>
                  <a:latin typeface="Calibri" pitchFamily="34" charset="0"/>
                </a:rPr>
                <a:t>Organohalogen Compounds</a:t>
              </a:r>
              <a:r>
                <a:rPr lang="en-US" altLang="ja-JP" sz="1600">
                  <a:solidFill>
                    <a:schemeClr val="tx1"/>
                  </a:solidFill>
                  <a:latin typeface="Calibri" pitchFamily="34" charset="0"/>
                </a:rPr>
                <a:t>, 2007, 69, 2777</a:t>
              </a:r>
              <a:r>
                <a:rPr lang="en-US" altLang="ja-JP" sz="160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2" name="テキスト ボックス 4"/>
            <p:cNvSpPr txBox="1">
              <a:spLocks noChangeArrowheads="1"/>
            </p:cNvSpPr>
            <p:nvPr/>
          </p:nvSpPr>
          <p:spPr bwMode="auto">
            <a:xfrm>
              <a:off x="785813" y="1497013"/>
              <a:ext cx="814387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>
                  <a:solidFill>
                    <a:schemeClr val="tx1"/>
                  </a:solidFill>
                </a:rPr>
                <a:t>waste treatment plant  in manufacture of polymers and dye intermediates</a:t>
              </a:r>
            </a:p>
            <a:p>
              <a:r>
                <a:rPr lang="en-US" altLang="ja-JP" sz="1600">
                  <a:solidFill>
                    <a:schemeClr val="tx1"/>
                  </a:solidFill>
                </a:rPr>
                <a:t>Recycle plant for chemicals  </a:t>
              </a:r>
              <a:r>
                <a:rPr lang="en-US" altLang="ja-JP" sz="1600">
                  <a:solidFill>
                    <a:srgbClr val="FF0000"/>
                  </a:solidFill>
                </a:rPr>
                <a:t>HCl, H</a:t>
              </a:r>
              <a:r>
                <a:rPr lang="en-US" altLang="ja-JP" sz="1600" baseline="-25000">
                  <a:solidFill>
                    <a:srgbClr val="FF0000"/>
                  </a:solidFill>
                </a:rPr>
                <a:t>2</a:t>
              </a:r>
              <a:r>
                <a:rPr lang="en-US" altLang="ja-JP" sz="1600">
                  <a:solidFill>
                    <a:srgbClr val="FF0000"/>
                  </a:solidFill>
                </a:rPr>
                <a:t>SO</a:t>
              </a:r>
              <a:r>
                <a:rPr lang="en-US" altLang="ja-JP" sz="1600" baseline="-25000">
                  <a:solidFill>
                    <a:srgbClr val="FF0000"/>
                  </a:solidFill>
                </a:rPr>
                <a:t>4</a:t>
              </a:r>
              <a:r>
                <a:rPr lang="en-US" altLang="ja-JP" sz="1600">
                  <a:solidFill>
                    <a:srgbClr val="FF0000"/>
                  </a:solidFill>
                </a:rPr>
                <a:t>, Heat, low pH : CB-77,CB-126</a:t>
              </a:r>
            </a:p>
          </p:txBody>
        </p:sp>
        <p:sp>
          <p:nvSpPr>
            <p:cNvPr id="13" name="正方形/長方形 1"/>
            <p:cNvSpPr>
              <a:spLocks noChangeArrowheads="1"/>
            </p:cNvSpPr>
            <p:nvPr/>
          </p:nvSpPr>
          <p:spPr bwMode="auto">
            <a:xfrm>
              <a:off x="500063" y="2130425"/>
              <a:ext cx="55879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>
                  <a:solidFill>
                    <a:schemeClr val="tx1"/>
                  </a:solidFill>
                </a:rPr>
                <a:t>- Thermal oxidization process for stack gas treatment : CB-47</a:t>
              </a:r>
              <a:endParaRPr lang="ja-JP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14" name="正方形/長方形 1"/>
            <p:cNvSpPr>
              <a:spLocks noChangeArrowheads="1"/>
            </p:cNvSpPr>
            <p:nvPr/>
          </p:nvSpPr>
          <p:spPr bwMode="auto">
            <a:xfrm>
              <a:off x="500063" y="2571750"/>
              <a:ext cx="353975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>
                  <a:solidFill>
                    <a:schemeClr val="tx1"/>
                  </a:solidFill>
                </a:rPr>
                <a:t>- Cement manufacturing plant  : CB-2</a:t>
              </a:r>
              <a:endParaRPr lang="ja-JP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15" name="正方形/長方形 1"/>
            <p:cNvSpPr>
              <a:spLocks noChangeArrowheads="1"/>
            </p:cNvSpPr>
            <p:nvPr/>
          </p:nvSpPr>
          <p:spPr bwMode="auto">
            <a:xfrm>
              <a:off x="500063" y="2987675"/>
              <a:ext cx="437491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>
                  <a:solidFill>
                    <a:schemeClr val="tx1"/>
                  </a:solidFill>
                </a:rPr>
                <a:t>- Carpet (linoleum) manufacturing plant : CB-4</a:t>
              </a:r>
              <a:endParaRPr lang="ja-JP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16" name="正方形/長方形 2"/>
            <p:cNvSpPr>
              <a:spLocks noChangeArrowheads="1"/>
            </p:cNvSpPr>
            <p:nvPr/>
          </p:nvSpPr>
          <p:spPr bwMode="auto">
            <a:xfrm>
              <a:off x="1357313" y="642938"/>
              <a:ext cx="721518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>
                  <a:solidFill>
                    <a:schemeClr val="tx1"/>
                  </a:solidFill>
                </a:rPr>
                <a:t>Chemical Manufacturing and Processing Sources</a:t>
              </a:r>
              <a:endParaRPr lang="ja-JP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17" name="正方形/長方形 1"/>
            <p:cNvSpPr>
              <a:spLocks noChangeArrowheads="1"/>
            </p:cNvSpPr>
            <p:nvPr/>
          </p:nvSpPr>
          <p:spPr bwMode="auto">
            <a:xfrm>
              <a:off x="493713" y="3416300"/>
              <a:ext cx="529664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 dirty="0">
                  <a:solidFill>
                    <a:schemeClr val="tx1"/>
                  </a:solidFill>
                </a:rPr>
                <a:t>- Chlorinated paraffin manufacturing plant : </a:t>
              </a:r>
              <a:r>
                <a:rPr lang="en-US" altLang="ja-JP" sz="1600" dirty="0" err="1">
                  <a:solidFill>
                    <a:schemeClr val="tx1"/>
                  </a:solidFill>
                </a:rPr>
                <a:t>DiCBs</a:t>
              </a:r>
              <a:r>
                <a:rPr lang="en-US" altLang="ja-JP" sz="1600" dirty="0">
                  <a:solidFill>
                    <a:schemeClr val="tx1"/>
                  </a:solidFill>
                </a:rPr>
                <a:t>, HCB</a:t>
              </a:r>
              <a:endParaRPr lang="ja-JP" altLang="en-US" sz="16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4"/>
          <p:cNvSpPr txBox="1">
            <a:spLocks noChangeArrowheads="1"/>
          </p:cNvSpPr>
          <p:nvPr/>
        </p:nvSpPr>
        <p:spPr bwMode="auto">
          <a:xfrm>
            <a:off x="1512168" y="-15652"/>
            <a:ext cx="4929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carpet</a:t>
            </a:r>
            <a:r>
              <a:rPr lang="ja-JP" altLang="en-US" dirty="0">
                <a:solidFill>
                  <a:schemeClr val="tx1"/>
                </a:solidFill>
              </a:rPr>
              <a:t>  </a:t>
            </a:r>
            <a:r>
              <a:rPr lang="en-US" altLang="ja-JP" dirty="0">
                <a:solidFill>
                  <a:schemeClr val="tx1"/>
                </a:solidFill>
              </a:rPr>
              <a:t>manufacturing plant</a:t>
            </a:r>
            <a:endParaRPr lang="ja-JP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395536" y="776436"/>
          <a:ext cx="8429683" cy="5676900"/>
        </p:xfrm>
        <a:graphic>
          <a:graphicData uri="http://schemas.openxmlformats.org/drawingml/2006/table">
            <a:tbl>
              <a:tblPr/>
              <a:tblGrid>
                <a:gridCol w="1618488"/>
                <a:gridCol w="1708404"/>
                <a:gridCol w="1618488"/>
                <a:gridCol w="3484303"/>
              </a:tblGrid>
              <a:tr h="140969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kern="1200" dirty="0" smtClean="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IUPAC No.</a:t>
                      </a:r>
                      <a:endParaRPr kumimoji="1" lang="en-US" sz="1800" kern="1200" dirty="0">
                        <a:solidFill>
                          <a:srgbClr val="000000"/>
                        </a:solidFill>
                        <a:latin typeface="Arial Black" pitchFamily="34" charset="0"/>
                        <a:ea typeface="ＭＳ 明朝"/>
                        <a:cs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%</a:t>
                      </a:r>
                      <a:endParaRPr lang="ja-JP" sz="1800" kern="10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 dirty="0" err="1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ng</a:t>
                      </a:r>
                      <a:r>
                        <a:rPr kumimoji="1" lang="en-US" sz="1800" b="1" kern="12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/L</a:t>
                      </a:r>
                      <a:endParaRPr lang="ja-JP" sz="1800" kern="100" dirty="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latin typeface="Arial Black" pitchFamily="34" charset="0"/>
                          <a:ea typeface="ＭＳ 明朝"/>
                          <a:cs typeface="Times New Roman"/>
                        </a:rPr>
                        <a:t>structure</a:t>
                      </a:r>
                      <a:endParaRPr lang="ja-JP" sz="1800" kern="100" dirty="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986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#1</a:t>
                      </a:r>
                      <a:endParaRPr lang="ja-JP" sz="1800" kern="100" dirty="0">
                        <a:solidFill>
                          <a:srgbClr val="FF0000"/>
                        </a:solidFill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4.7</a:t>
                      </a:r>
                      <a:endParaRPr lang="ja-JP" sz="1800" kern="100" dirty="0">
                        <a:solidFill>
                          <a:srgbClr val="FF0000"/>
                        </a:solidFill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15</a:t>
                      </a:r>
                      <a:endParaRPr lang="ja-JP" sz="1800" kern="100" dirty="0">
                        <a:solidFill>
                          <a:srgbClr val="FF0000"/>
                        </a:solidFill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2-</a:t>
                      </a:r>
                      <a:endParaRPr lang="ja-JP" sz="1800" kern="100" dirty="0">
                        <a:solidFill>
                          <a:srgbClr val="FF0000"/>
                        </a:solidFill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986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#10</a:t>
                      </a:r>
                      <a:endParaRPr lang="ja-JP" sz="1800" kern="10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1.2</a:t>
                      </a:r>
                      <a:endParaRPr lang="ja-JP" sz="1800" kern="100" dirty="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4</a:t>
                      </a:r>
                      <a:endParaRPr lang="ja-JP" sz="1800" kern="100" dirty="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2,6-</a:t>
                      </a:r>
                      <a:endParaRPr lang="ja-JP" sz="1800" kern="100" dirty="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986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#4</a:t>
                      </a:r>
                      <a:endParaRPr lang="ja-JP" sz="1800" kern="100" dirty="0">
                        <a:solidFill>
                          <a:srgbClr val="FF0000"/>
                        </a:solidFill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69.8</a:t>
                      </a:r>
                      <a:endParaRPr lang="ja-JP" sz="1800" kern="100" dirty="0">
                        <a:solidFill>
                          <a:srgbClr val="FF0000"/>
                        </a:solidFill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224</a:t>
                      </a:r>
                      <a:endParaRPr lang="ja-JP" sz="1800" kern="100" dirty="0">
                        <a:solidFill>
                          <a:srgbClr val="FF0000"/>
                        </a:solidFill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2,2'-</a:t>
                      </a:r>
                      <a:endParaRPr lang="ja-JP" sz="1800" kern="100" dirty="0">
                        <a:solidFill>
                          <a:srgbClr val="FF0000"/>
                        </a:solidFill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986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#8/#5</a:t>
                      </a:r>
                      <a:endParaRPr lang="ja-JP" sz="1800" kern="10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0.6</a:t>
                      </a:r>
                      <a:endParaRPr lang="ja-JP" sz="1800" kern="100" dirty="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2.0</a:t>
                      </a:r>
                      <a:endParaRPr lang="ja-JP" sz="1800" kern="100" dirty="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2,4'-/2,3-</a:t>
                      </a:r>
                      <a:endParaRPr lang="ja-JP" sz="1800" kern="10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986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#19</a:t>
                      </a:r>
                      <a:endParaRPr lang="ja-JP" sz="1800" kern="100" dirty="0">
                        <a:solidFill>
                          <a:srgbClr val="FF0000"/>
                        </a:solidFill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>
                          <a:solidFill>
                            <a:srgbClr val="FF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4.1</a:t>
                      </a:r>
                      <a:endParaRPr lang="ja-JP" sz="1800" kern="100">
                        <a:solidFill>
                          <a:srgbClr val="FF0000"/>
                        </a:solidFill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13</a:t>
                      </a:r>
                      <a:endParaRPr lang="ja-JP" sz="1800" kern="100" dirty="0">
                        <a:solidFill>
                          <a:srgbClr val="FF0000"/>
                        </a:solidFill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2,2',6-</a:t>
                      </a:r>
                      <a:endParaRPr lang="ja-JP" sz="1800" kern="100" dirty="0">
                        <a:solidFill>
                          <a:srgbClr val="FF0000"/>
                        </a:solidFill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986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#18</a:t>
                      </a:r>
                      <a:endParaRPr lang="ja-JP" sz="1800" kern="100" dirty="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1.7</a:t>
                      </a:r>
                      <a:endParaRPr lang="ja-JP" sz="1800" kern="100" dirty="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5.3</a:t>
                      </a:r>
                      <a:endParaRPr lang="ja-JP" sz="1800" kern="100" dirty="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2,2',5-</a:t>
                      </a:r>
                      <a:endParaRPr lang="ja-JP" sz="1800" kern="10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986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#17</a:t>
                      </a:r>
                      <a:endParaRPr lang="ja-JP" sz="1800" kern="10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0.9</a:t>
                      </a:r>
                      <a:endParaRPr lang="ja-JP" sz="1800" kern="10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3.0</a:t>
                      </a:r>
                      <a:endParaRPr lang="ja-JP" sz="1800" kern="100" dirty="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2,2',4-</a:t>
                      </a:r>
                      <a:endParaRPr lang="ja-JP" sz="1800" kern="10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986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#27</a:t>
                      </a:r>
                      <a:endParaRPr lang="ja-JP" sz="1800" kern="10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0.6</a:t>
                      </a:r>
                      <a:endParaRPr lang="ja-JP" sz="1800" kern="10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2.0</a:t>
                      </a:r>
                      <a:endParaRPr lang="ja-JP" sz="1800" kern="100" dirty="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2,3',6-</a:t>
                      </a:r>
                      <a:endParaRPr lang="ja-JP" sz="1800" kern="10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986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#32</a:t>
                      </a:r>
                      <a:endParaRPr lang="ja-JP" sz="1800" kern="10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0.7</a:t>
                      </a:r>
                      <a:endParaRPr lang="ja-JP" sz="1800" kern="10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2.3</a:t>
                      </a:r>
                      <a:endParaRPr lang="ja-JP" sz="1800" kern="100" dirty="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2,4',6-</a:t>
                      </a:r>
                      <a:endParaRPr lang="ja-JP" sz="1800" kern="10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986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#16</a:t>
                      </a:r>
                      <a:endParaRPr lang="ja-JP" sz="1800" kern="10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0.6</a:t>
                      </a:r>
                      <a:endParaRPr lang="ja-JP" sz="1800" kern="10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2.0</a:t>
                      </a:r>
                      <a:endParaRPr lang="ja-JP" sz="1800" kern="10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2,2',3-</a:t>
                      </a:r>
                      <a:endParaRPr lang="ja-JP" sz="1800" kern="10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986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#31</a:t>
                      </a:r>
                      <a:endParaRPr lang="ja-JP" sz="1800" kern="10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1.5</a:t>
                      </a:r>
                      <a:endParaRPr lang="ja-JP" sz="1800" kern="10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4.7</a:t>
                      </a:r>
                      <a:endParaRPr lang="ja-JP" sz="1800" kern="10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2,4',5</a:t>
                      </a:r>
                      <a:endParaRPr lang="ja-JP" sz="1800" kern="100" dirty="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986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#28</a:t>
                      </a:r>
                      <a:endParaRPr lang="ja-JP" sz="1800" kern="10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1.5</a:t>
                      </a:r>
                      <a:endParaRPr lang="ja-JP" sz="1800" kern="10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4.7</a:t>
                      </a:r>
                      <a:endParaRPr lang="ja-JP" sz="1800" kern="10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2,4,4'-</a:t>
                      </a:r>
                      <a:endParaRPr lang="ja-JP" sz="1800" kern="100" dirty="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986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#33</a:t>
                      </a:r>
                      <a:endParaRPr lang="ja-JP" sz="1800" kern="10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1.2</a:t>
                      </a:r>
                      <a:endParaRPr lang="ja-JP" sz="1800" kern="10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4.0</a:t>
                      </a:r>
                      <a:endParaRPr lang="ja-JP" sz="1800" kern="10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2,3',4'-</a:t>
                      </a:r>
                      <a:endParaRPr lang="ja-JP" sz="1800" kern="10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986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#52/#69</a:t>
                      </a:r>
                      <a:endParaRPr lang="ja-JP" sz="1800" kern="10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0.8</a:t>
                      </a:r>
                      <a:endParaRPr lang="ja-JP" sz="1800" kern="10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2.5</a:t>
                      </a:r>
                      <a:endParaRPr lang="ja-JP" sz="1800" kern="10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2,2',5,5'-/2,3',4,6-</a:t>
                      </a:r>
                      <a:endParaRPr lang="ja-JP" sz="1800" kern="100" dirty="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986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#44</a:t>
                      </a:r>
                      <a:endParaRPr lang="ja-JP" sz="1800" kern="10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0.8</a:t>
                      </a:r>
                      <a:endParaRPr lang="ja-JP" sz="1800" kern="10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2.6</a:t>
                      </a:r>
                      <a:endParaRPr lang="ja-JP" sz="1800" kern="10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2,2',3,5'-</a:t>
                      </a:r>
                      <a:endParaRPr lang="ja-JP" sz="1800" kern="10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986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#61, #74</a:t>
                      </a:r>
                      <a:endParaRPr lang="ja-JP" sz="1800" kern="10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0.6</a:t>
                      </a:r>
                      <a:endParaRPr lang="ja-JP" sz="1800" kern="10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2.0</a:t>
                      </a:r>
                      <a:endParaRPr lang="ja-JP" sz="1800" kern="10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2,3,4,5-/2,4,4',5-</a:t>
                      </a:r>
                      <a:endParaRPr lang="ja-JP" sz="1800" kern="100" dirty="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986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#70, #76</a:t>
                      </a:r>
                      <a:endParaRPr lang="ja-JP" sz="1800" kern="10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1.2</a:t>
                      </a:r>
                      <a:endParaRPr lang="ja-JP" sz="1800" kern="10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3.8</a:t>
                      </a:r>
                      <a:endParaRPr lang="ja-JP" sz="1800" kern="10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2,3',4',5-/2,3',4',5'-</a:t>
                      </a:r>
                      <a:endParaRPr lang="ja-JP" sz="1800" kern="10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986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#66</a:t>
                      </a:r>
                      <a:endParaRPr lang="ja-JP" sz="1800" kern="10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1.1</a:t>
                      </a:r>
                      <a:endParaRPr lang="ja-JP" sz="1800" kern="10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3.5</a:t>
                      </a:r>
                      <a:endParaRPr lang="ja-JP" sz="1800" kern="10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2,3',4,4'-</a:t>
                      </a:r>
                      <a:endParaRPr lang="ja-JP" sz="1800" kern="100" dirty="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986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#56</a:t>
                      </a:r>
                      <a:endParaRPr lang="ja-JP" sz="1800" kern="10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0.7</a:t>
                      </a:r>
                      <a:endParaRPr lang="ja-JP" sz="1800" kern="100" dirty="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2.2</a:t>
                      </a:r>
                      <a:endParaRPr lang="ja-JP" sz="1800" kern="10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1" lang="en-US" sz="1800" b="1" kern="120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ＭＳ 明朝"/>
                          <a:cs typeface="Arial"/>
                        </a:rPr>
                        <a:t>2,3,3',4'-</a:t>
                      </a:r>
                      <a:endParaRPr lang="ja-JP" sz="1800" kern="100" dirty="0">
                        <a:latin typeface="Arial Black" pitchFamily="34" charset="0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4"/>
          <p:cNvSpPr txBox="1">
            <a:spLocks noChangeArrowheads="1"/>
          </p:cNvSpPr>
          <p:nvPr/>
        </p:nvSpPr>
        <p:spPr bwMode="auto">
          <a:xfrm>
            <a:off x="276225" y="3525837"/>
            <a:ext cx="478631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>
                <a:solidFill>
                  <a:sysClr val="windowText" lastClr="000000"/>
                </a:solidFill>
                <a:ea typeface="ＭＳ Ｐゴシック" pitchFamily="50" charset="-128"/>
              </a:rPr>
              <a:t>waste treatment plant  in manufacture of polymers and dye intermediates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1800" kern="0">
              <a:solidFill>
                <a:sysClr val="windowText" lastClr="000000"/>
              </a:solidFill>
              <a:ea typeface="ＭＳ Ｐゴシック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>
                <a:solidFill>
                  <a:srgbClr val="FF0000"/>
                </a:solidFill>
                <a:ea typeface="ＭＳ Ｐゴシック" pitchFamily="50" charset="-128"/>
              </a:rPr>
              <a:t>Recycle plant for chemicals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1800" kern="0">
              <a:solidFill>
                <a:srgbClr val="FF0000"/>
              </a:solidFill>
              <a:ea typeface="ＭＳ Ｐゴシック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>
                <a:solidFill>
                  <a:srgbClr val="FF0000"/>
                </a:solidFill>
                <a:ea typeface="ＭＳ Ｐゴシック" pitchFamily="50" charset="-128"/>
              </a:rPr>
              <a:t>HCl, H</a:t>
            </a:r>
            <a:r>
              <a:rPr kumimoji="0" lang="en-US" altLang="ja-JP" sz="1800" kern="0" baseline="-25000">
                <a:solidFill>
                  <a:srgbClr val="FF0000"/>
                </a:solidFill>
                <a:ea typeface="ＭＳ Ｐゴシック" pitchFamily="50" charset="-128"/>
              </a:rPr>
              <a:t>2</a:t>
            </a:r>
            <a:r>
              <a:rPr kumimoji="0" lang="en-US" altLang="ja-JP" sz="1800" kern="0">
                <a:solidFill>
                  <a:srgbClr val="FF0000"/>
                </a:solidFill>
                <a:ea typeface="ＭＳ Ｐゴシック" pitchFamily="50" charset="-128"/>
              </a:rPr>
              <a:t>SO</a:t>
            </a:r>
            <a:r>
              <a:rPr kumimoji="0" lang="en-US" altLang="ja-JP" sz="1800" kern="0" baseline="-25000">
                <a:solidFill>
                  <a:srgbClr val="FF0000"/>
                </a:solidFill>
                <a:ea typeface="ＭＳ Ｐゴシック" pitchFamily="50" charset="-128"/>
              </a:rPr>
              <a:t>4</a:t>
            </a:r>
            <a:r>
              <a:rPr kumimoji="0" lang="en-US" altLang="ja-JP" sz="1800" kern="0">
                <a:solidFill>
                  <a:srgbClr val="FF0000"/>
                </a:solidFill>
                <a:ea typeface="ＭＳ Ｐゴシック" pitchFamily="50" charset="-128"/>
              </a:rPr>
              <a:t>, Heat, low pH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1800" kern="0">
              <a:solidFill>
                <a:sysClr val="windowText" lastClr="000000"/>
              </a:solidFill>
              <a:ea typeface="ＭＳ Ｐゴシック" pitchFamily="50" charset="-128"/>
            </a:endParaRP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919163" y="2597150"/>
            <a:ext cx="3214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>
                <a:solidFill>
                  <a:srgbClr val="FF0000"/>
                </a:solidFill>
                <a:ea typeface="ＭＳ Ｐゴシック" pitchFamily="50" charset="-128"/>
              </a:rPr>
              <a:t>Unintentional formation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>
                <a:solidFill>
                  <a:srgbClr val="FF0000"/>
                </a:solidFill>
                <a:ea typeface="ＭＳ Ｐゴシック" pitchFamily="50" charset="-128"/>
              </a:rPr>
              <a:t>of non ortho PCB</a:t>
            </a:r>
          </a:p>
        </p:txBody>
      </p:sp>
      <p:graphicFrame>
        <p:nvGraphicFramePr>
          <p:cNvPr id="6" name="Object 38"/>
          <p:cNvGraphicFramePr>
            <a:graphicFrameLocks noChangeAspect="1"/>
          </p:cNvGraphicFramePr>
          <p:nvPr/>
        </p:nvGraphicFramePr>
        <p:xfrm>
          <a:off x="819150" y="285750"/>
          <a:ext cx="7705725" cy="5097462"/>
        </p:xfrm>
        <a:graphic>
          <a:graphicData uri="http://schemas.openxmlformats.org/presentationml/2006/ole">
            <p:oleObj spid="_x0000_s22530" name="CS ChemDraw Drawing" r:id="rId4" imgW="7966080" imgH="5175720" progId="ChemDraw.Document.6.0">
              <p:embed/>
            </p:oleObj>
          </a:graphicData>
        </a:graphic>
      </p:graphicFrame>
      <p:sp>
        <p:nvSpPr>
          <p:cNvPr id="7" name="テキスト ボックス 4"/>
          <p:cNvSpPr txBox="1">
            <a:spLocks noChangeArrowheads="1"/>
          </p:cNvSpPr>
          <p:nvPr/>
        </p:nvSpPr>
        <p:spPr bwMode="auto">
          <a:xfrm>
            <a:off x="847725" y="5668962"/>
            <a:ext cx="800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>
                <a:solidFill>
                  <a:sysClr val="windowText" lastClr="000000"/>
                </a:solidFill>
                <a:ea typeface="ＭＳ Ｐゴシック" pitchFamily="50" charset="-128"/>
              </a:rPr>
              <a:t>3,3’-Dichlorobenzidine (DCB) manufacturing process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6"/>
          <p:cNvGraphicFramePr>
            <a:graphicFrameLocks noChangeAspect="1"/>
          </p:cNvGraphicFramePr>
          <p:nvPr/>
        </p:nvGraphicFramePr>
        <p:xfrm>
          <a:off x="460375" y="308248"/>
          <a:ext cx="2552700" cy="1462087"/>
        </p:xfrm>
        <a:graphic>
          <a:graphicData uri="http://schemas.openxmlformats.org/presentationml/2006/ole">
            <p:oleObj spid="_x0000_s23554" name="CS ChemDraw Drawing" r:id="rId4" imgW="2552760" imgH="1461600" progId="ChemDraw.Document.6.0">
              <p:embed/>
            </p:oleObj>
          </a:graphicData>
        </a:graphic>
      </p:graphicFrame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817563" y="1594123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 dirty="0">
                <a:solidFill>
                  <a:sysClr val="windowText" lastClr="000000"/>
                </a:solidFill>
                <a:ea typeface="ＭＳ Ｐゴシック" pitchFamily="50" charset="-128"/>
              </a:rPr>
              <a:t>CB-127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312738" y="2451373"/>
          <a:ext cx="2933700" cy="1462087"/>
        </p:xfrm>
        <a:graphic>
          <a:graphicData uri="http://schemas.openxmlformats.org/presentationml/2006/ole">
            <p:oleObj spid="_x0000_s23555" name="CS ChemDraw Drawing" r:id="rId5" imgW="2932920" imgH="1461600" progId="ChemDraw.Document.6.0">
              <p:embed/>
            </p:oleObj>
          </a:graphicData>
        </a:graphic>
      </p:graphicFrame>
      <p:sp>
        <p:nvSpPr>
          <p:cNvPr id="7" name="テキスト ボックス 4"/>
          <p:cNvSpPr txBox="1">
            <a:spLocks noChangeArrowheads="1"/>
          </p:cNvSpPr>
          <p:nvPr/>
        </p:nvSpPr>
        <p:spPr bwMode="auto">
          <a:xfrm>
            <a:off x="969963" y="3653110"/>
            <a:ext cx="1500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>
                <a:solidFill>
                  <a:sysClr val="windowText" lastClr="000000"/>
                </a:solidFill>
                <a:ea typeface="ＭＳ Ｐゴシック" pitchFamily="50" charset="-128"/>
              </a:rPr>
              <a:t>CB-126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3908425" y="346348"/>
          <a:ext cx="2552700" cy="1462087"/>
        </p:xfrm>
        <a:graphic>
          <a:graphicData uri="http://schemas.openxmlformats.org/presentationml/2006/ole">
            <p:oleObj spid="_x0000_s23556" name="CS ChemDraw Drawing" r:id="rId6" imgW="2552760" imgH="1461600" progId="ChemDraw.Document.6.0">
              <p:embed/>
            </p:oleObj>
          </a:graphicData>
        </a:graphic>
      </p:graphicFrame>
      <p:sp>
        <p:nvSpPr>
          <p:cNvPr id="9" name="テキスト ボックス 4"/>
          <p:cNvSpPr txBox="1">
            <a:spLocks noChangeArrowheads="1"/>
          </p:cNvSpPr>
          <p:nvPr/>
        </p:nvSpPr>
        <p:spPr bwMode="auto">
          <a:xfrm>
            <a:off x="4246563" y="1594123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>
                <a:solidFill>
                  <a:sysClr val="windowText" lastClr="000000"/>
                </a:solidFill>
                <a:ea typeface="ＭＳ Ｐゴシック" pitchFamily="50" charset="-128"/>
              </a:rPr>
              <a:t>CB-78</a:t>
            </a: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3532188" y="2451373"/>
          <a:ext cx="2552700" cy="1462087"/>
        </p:xfrm>
        <a:graphic>
          <a:graphicData uri="http://schemas.openxmlformats.org/presentationml/2006/ole">
            <p:oleObj spid="_x0000_s23557" name="CS ChemDraw Drawing" r:id="rId7" imgW="2552760" imgH="1461600" progId="ChemDraw.Document.6.0">
              <p:embed/>
            </p:oleObj>
          </a:graphicData>
        </a:graphic>
      </p:graphicFrame>
      <p:sp>
        <p:nvSpPr>
          <p:cNvPr id="11" name="テキスト ボックス 4"/>
          <p:cNvSpPr txBox="1">
            <a:spLocks noChangeArrowheads="1"/>
          </p:cNvSpPr>
          <p:nvPr/>
        </p:nvSpPr>
        <p:spPr bwMode="auto">
          <a:xfrm>
            <a:off x="4246563" y="3665810"/>
            <a:ext cx="1500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>
                <a:solidFill>
                  <a:sysClr val="windowText" lastClr="000000"/>
                </a:solidFill>
                <a:ea typeface="ＭＳ Ｐゴシック" pitchFamily="50" charset="-128"/>
              </a:rPr>
              <a:t>CB-79</a:t>
            </a:r>
          </a:p>
        </p:txBody>
      </p:sp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3532188" y="4380185"/>
          <a:ext cx="2933700" cy="1079500"/>
        </p:xfrm>
        <a:graphic>
          <a:graphicData uri="http://schemas.openxmlformats.org/presentationml/2006/ole">
            <p:oleObj spid="_x0000_s23558" name="CS ChemDraw Drawing" r:id="rId8" imgW="2932920" imgH="1079640" progId="ChemDraw.Document.6.0">
              <p:embed/>
            </p:oleObj>
          </a:graphicData>
        </a:graphic>
      </p:graphicFrame>
      <p:sp>
        <p:nvSpPr>
          <p:cNvPr id="13" name="テキスト ボックス 4"/>
          <p:cNvSpPr txBox="1">
            <a:spLocks noChangeArrowheads="1"/>
          </p:cNvSpPr>
          <p:nvPr/>
        </p:nvSpPr>
        <p:spPr bwMode="auto">
          <a:xfrm>
            <a:off x="4318000" y="5594623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>
                <a:solidFill>
                  <a:sysClr val="windowText" lastClr="000000"/>
                </a:solidFill>
                <a:ea typeface="ＭＳ Ｐゴシック" pitchFamily="50" charset="-128"/>
              </a:rPr>
              <a:t>CB-77</a:t>
            </a:r>
          </a:p>
        </p:txBody>
      </p:sp>
      <p:graphicFrame>
        <p:nvGraphicFramePr>
          <p:cNvPr id="14" name="Object 51"/>
          <p:cNvGraphicFramePr>
            <a:graphicFrameLocks noChangeAspect="1"/>
          </p:cNvGraphicFramePr>
          <p:nvPr/>
        </p:nvGraphicFramePr>
        <p:xfrm>
          <a:off x="6337300" y="2451373"/>
          <a:ext cx="2552700" cy="1462087"/>
        </p:xfrm>
        <a:graphic>
          <a:graphicData uri="http://schemas.openxmlformats.org/presentationml/2006/ole">
            <p:oleObj spid="_x0000_s23559" name="CS ChemDraw Drawing" r:id="rId9" imgW="2552760" imgH="1461600" progId="ChemDraw.Document.6.0">
              <p:embed/>
            </p:oleObj>
          </a:graphicData>
        </a:graphic>
      </p:graphicFrame>
      <p:sp>
        <p:nvSpPr>
          <p:cNvPr id="15" name="テキスト ボックス 4"/>
          <p:cNvSpPr txBox="1">
            <a:spLocks noChangeArrowheads="1"/>
          </p:cNvSpPr>
          <p:nvPr/>
        </p:nvSpPr>
        <p:spPr bwMode="auto">
          <a:xfrm>
            <a:off x="6746875" y="3594373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>
                <a:solidFill>
                  <a:sysClr val="windowText" lastClr="000000"/>
                </a:solidFill>
                <a:ea typeface="ＭＳ Ｐゴシック" pitchFamily="50" charset="-128"/>
              </a:rPr>
              <a:t>CB-35</a:t>
            </a:r>
          </a:p>
        </p:txBody>
      </p:sp>
      <p:sp>
        <p:nvSpPr>
          <p:cNvPr id="16" name="テキスト ボックス 4"/>
          <p:cNvSpPr txBox="1">
            <a:spLocks noChangeArrowheads="1"/>
          </p:cNvSpPr>
          <p:nvPr/>
        </p:nvSpPr>
        <p:spPr bwMode="auto">
          <a:xfrm>
            <a:off x="603250" y="6023248"/>
            <a:ext cx="800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>
                <a:solidFill>
                  <a:sysClr val="windowText" lastClr="000000"/>
                </a:solidFill>
                <a:ea typeface="ＭＳ Ｐゴシック" pitchFamily="50" charset="-128"/>
              </a:rPr>
              <a:t>Dominant  PCB congeners from the waste treatment plant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>
                <a:solidFill>
                  <a:sysClr val="windowText" lastClr="000000"/>
                </a:solidFill>
                <a:ea typeface="ＭＳ Ｐゴシック" pitchFamily="50" charset="-128"/>
              </a:rPr>
              <a:t>in the manufacture of polymers and dye intermediates</a:t>
            </a:r>
          </a:p>
        </p:txBody>
      </p:sp>
      <p:graphicFrame>
        <p:nvGraphicFramePr>
          <p:cNvPr id="17" name="Object 52"/>
          <p:cNvGraphicFramePr>
            <a:graphicFrameLocks noChangeAspect="1"/>
          </p:cNvGraphicFramePr>
          <p:nvPr/>
        </p:nvGraphicFramePr>
        <p:xfrm>
          <a:off x="6675438" y="379685"/>
          <a:ext cx="2171700" cy="1079500"/>
        </p:xfrm>
        <a:graphic>
          <a:graphicData uri="http://schemas.openxmlformats.org/presentationml/2006/ole">
            <p:oleObj spid="_x0000_s23560" name="CS ChemDraw Drawing" r:id="rId10" imgW="2171880" imgH="1079640" progId="ChemDraw.Document.6.0">
              <p:embed/>
            </p:oleObj>
          </a:graphicData>
        </a:graphic>
      </p:graphicFrame>
      <p:sp>
        <p:nvSpPr>
          <p:cNvPr id="18" name="テキスト ボックス 4"/>
          <p:cNvSpPr txBox="1">
            <a:spLocks noChangeArrowheads="1"/>
          </p:cNvSpPr>
          <p:nvPr/>
        </p:nvSpPr>
        <p:spPr bwMode="auto">
          <a:xfrm>
            <a:off x="7032625" y="1522685"/>
            <a:ext cx="1500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>
                <a:solidFill>
                  <a:sysClr val="windowText" lastClr="000000"/>
                </a:solidFill>
                <a:ea typeface="ＭＳ Ｐゴシック" pitchFamily="50" charset="-128"/>
              </a:rPr>
              <a:t>CB-11</a:t>
            </a:r>
          </a:p>
        </p:txBody>
      </p:sp>
      <p:sp>
        <p:nvSpPr>
          <p:cNvPr id="19" name="テキスト ボックス 4"/>
          <p:cNvSpPr txBox="1">
            <a:spLocks noChangeArrowheads="1"/>
          </p:cNvSpPr>
          <p:nvPr/>
        </p:nvSpPr>
        <p:spPr bwMode="auto">
          <a:xfrm>
            <a:off x="246063" y="4877073"/>
            <a:ext cx="3214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>
                <a:solidFill>
                  <a:srgbClr val="FF0000"/>
                </a:solidFill>
                <a:ea typeface="ＭＳ Ｐゴシック" pitchFamily="50" charset="-128"/>
              </a:rPr>
              <a:t>Unintentional formation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>
                <a:solidFill>
                  <a:srgbClr val="FF0000"/>
                </a:solidFill>
                <a:ea typeface="ＭＳ Ｐゴシック" pitchFamily="50" charset="-128"/>
              </a:rPr>
              <a:t>of non ortho PCB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表 20"/>
          <p:cNvGraphicFramePr>
            <a:graphicFrameLocks noGrp="1"/>
          </p:cNvGraphicFramePr>
          <p:nvPr/>
        </p:nvGraphicFramePr>
        <p:xfrm>
          <a:off x="281930" y="1052736"/>
          <a:ext cx="857256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428760"/>
                <a:gridCol w="1428760"/>
                <a:gridCol w="1428760"/>
                <a:gridCol w="1428760"/>
                <a:gridCol w="14287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b="1" dirty="0" err="1" smtClean="0"/>
                        <a:t>Kanechlor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b="1" dirty="0" err="1" smtClean="0"/>
                        <a:t>Aroclor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b="1" dirty="0" err="1" smtClean="0"/>
                        <a:t>Clophen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b="1" dirty="0" err="1" smtClean="0"/>
                        <a:t>Pyralene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b="1" dirty="0" err="1" smtClean="0"/>
                        <a:t>Phenoclor</a:t>
                      </a:r>
                      <a:r>
                        <a:rPr lang="en-US" altLang="ja-JP" sz="1800" b="1" dirty="0" smtClean="0"/>
                        <a:t> 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b="1" dirty="0" err="1" smtClean="0"/>
                        <a:t>Fenclor</a:t>
                      </a:r>
                      <a:endParaRPr kumimoji="1" lang="ja-JP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b="1" dirty="0" smtClean="0"/>
                        <a:t>KC-200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b="1" dirty="0" smtClean="0"/>
                        <a:t>1232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2000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altLang="ja-JP" sz="1800" b="1" dirty="0" smtClean="0"/>
                        <a:t>KC-300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altLang="ja-JP" sz="1800" b="1" dirty="0" smtClean="0"/>
                        <a:t>1242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A-30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3000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DP-3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42</a:t>
                      </a:r>
                      <a:endParaRPr kumimoji="1" lang="ja-JP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b="1" dirty="0" smtClean="0"/>
                        <a:t>KC-400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1248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A-40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DP-4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altLang="ja-JP" sz="1800" b="1" dirty="0" smtClean="0"/>
                        <a:t>KC-500 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1254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A-50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DP-5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54</a:t>
                      </a:r>
                      <a:endParaRPr kumimoji="1" lang="ja-JP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altLang="ja-JP" sz="1800" b="1" dirty="0" smtClean="0"/>
                        <a:t>KC-600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1260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A-60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DP-6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64</a:t>
                      </a:r>
                      <a:endParaRPr kumimoji="1" lang="ja-JP" alt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テキスト ボックス 4"/>
          <p:cNvSpPr txBox="1">
            <a:spLocks noChangeArrowheads="1"/>
          </p:cNvSpPr>
          <p:nvPr/>
        </p:nvSpPr>
        <p:spPr bwMode="auto">
          <a:xfrm>
            <a:off x="210492" y="188640"/>
            <a:ext cx="5286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000">
                <a:solidFill>
                  <a:schemeClr val="tx1"/>
                </a:solidFill>
              </a:rPr>
              <a:t>Typical PCB brand name in different country   </a:t>
            </a:r>
            <a:endParaRPr lang="ja-JP" altLang="en-US" sz="2000">
              <a:solidFill>
                <a:schemeClr val="tx1"/>
              </a:solidFill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932238"/>
            <a:ext cx="7786688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テキスト ボックス 5"/>
          <p:cNvSpPr txBox="1">
            <a:spLocks noChangeArrowheads="1"/>
          </p:cNvSpPr>
          <p:nvPr/>
        </p:nvSpPr>
        <p:spPr bwMode="auto">
          <a:xfrm>
            <a:off x="1312118" y="3625205"/>
            <a:ext cx="6572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Dominant structure in the PCB product 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25" name="テキスト ボックス 5"/>
          <p:cNvSpPr txBox="1">
            <a:spLocks noChangeArrowheads="1"/>
          </p:cNvSpPr>
          <p:nvPr/>
        </p:nvSpPr>
        <p:spPr bwMode="auto">
          <a:xfrm>
            <a:off x="362892" y="601390"/>
            <a:ext cx="1276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1200">
                <a:solidFill>
                  <a:schemeClr val="tx1"/>
                </a:solidFill>
              </a:rPr>
              <a:t>Japan</a:t>
            </a:r>
            <a:endParaRPr lang="ja-JP" altLang="en-US" sz="1200">
              <a:solidFill>
                <a:schemeClr val="tx1"/>
              </a:solidFill>
            </a:endParaRPr>
          </a:p>
        </p:txBody>
      </p:sp>
      <p:sp>
        <p:nvSpPr>
          <p:cNvPr id="26" name="テキスト ボックス 6"/>
          <p:cNvSpPr txBox="1">
            <a:spLocks noChangeArrowheads="1"/>
          </p:cNvSpPr>
          <p:nvPr/>
        </p:nvSpPr>
        <p:spPr bwMode="auto">
          <a:xfrm>
            <a:off x="1720205" y="614090"/>
            <a:ext cx="1276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1200">
                <a:solidFill>
                  <a:schemeClr val="tx1"/>
                </a:solidFill>
              </a:rPr>
              <a:t>USA</a:t>
            </a:r>
            <a:endParaRPr lang="ja-JP" altLang="en-US" sz="1200">
              <a:solidFill>
                <a:schemeClr val="tx1"/>
              </a:solidFill>
            </a:endParaRPr>
          </a:p>
        </p:txBody>
      </p:sp>
      <p:sp>
        <p:nvSpPr>
          <p:cNvPr id="27" name="テキスト ボックス 7"/>
          <p:cNvSpPr txBox="1">
            <a:spLocks noChangeArrowheads="1"/>
          </p:cNvSpPr>
          <p:nvPr/>
        </p:nvSpPr>
        <p:spPr bwMode="auto">
          <a:xfrm>
            <a:off x="3148955" y="614090"/>
            <a:ext cx="1276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1200">
                <a:solidFill>
                  <a:schemeClr val="tx1"/>
                </a:solidFill>
              </a:rPr>
              <a:t>Germany</a:t>
            </a:r>
            <a:endParaRPr lang="ja-JP" altLang="en-US" sz="1200">
              <a:solidFill>
                <a:schemeClr val="tx1"/>
              </a:solidFill>
            </a:endParaRPr>
          </a:p>
        </p:txBody>
      </p:sp>
      <p:sp>
        <p:nvSpPr>
          <p:cNvPr id="28" name="テキスト ボックス 8"/>
          <p:cNvSpPr txBox="1">
            <a:spLocks noChangeArrowheads="1"/>
          </p:cNvSpPr>
          <p:nvPr/>
        </p:nvSpPr>
        <p:spPr bwMode="auto">
          <a:xfrm>
            <a:off x="4639617" y="614090"/>
            <a:ext cx="1276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1200">
                <a:solidFill>
                  <a:schemeClr val="tx1"/>
                </a:solidFill>
              </a:rPr>
              <a:t>France</a:t>
            </a:r>
            <a:endParaRPr lang="ja-JP" altLang="en-US" sz="1200">
              <a:solidFill>
                <a:schemeClr val="tx1"/>
              </a:solidFill>
            </a:endParaRPr>
          </a:p>
        </p:txBody>
      </p:sp>
      <p:sp>
        <p:nvSpPr>
          <p:cNvPr id="29" name="テキスト ボックス 9"/>
          <p:cNvSpPr txBox="1">
            <a:spLocks noChangeArrowheads="1"/>
          </p:cNvSpPr>
          <p:nvPr/>
        </p:nvSpPr>
        <p:spPr bwMode="auto">
          <a:xfrm>
            <a:off x="5996930" y="626790"/>
            <a:ext cx="1276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1200">
                <a:solidFill>
                  <a:schemeClr val="tx1"/>
                </a:solidFill>
              </a:rPr>
              <a:t>France</a:t>
            </a:r>
            <a:endParaRPr lang="ja-JP" altLang="en-US" sz="1200">
              <a:solidFill>
                <a:schemeClr val="tx1"/>
              </a:solidFill>
            </a:endParaRPr>
          </a:p>
        </p:txBody>
      </p:sp>
      <p:sp>
        <p:nvSpPr>
          <p:cNvPr id="30" name="テキスト ボックス 10"/>
          <p:cNvSpPr txBox="1">
            <a:spLocks noChangeArrowheads="1"/>
          </p:cNvSpPr>
          <p:nvPr/>
        </p:nvSpPr>
        <p:spPr bwMode="auto">
          <a:xfrm>
            <a:off x="7425680" y="626790"/>
            <a:ext cx="1276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1200">
                <a:solidFill>
                  <a:schemeClr val="tx1"/>
                </a:solidFill>
              </a:rPr>
              <a:t>Italy</a:t>
            </a:r>
            <a:endParaRPr lang="ja-JP" altLang="en-US" sz="1200">
              <a:solidFill>
                <a:schemeClr val="tx1"/>
              </a:solidFill>
            </a:endParaRPr>
          </a:p>
        </p:txBody>
      </p:sp>
      <p:sp>
        <p:nvSpPr>
          <p:cNvPr id="31" name="テキスト ボックス 11"/>
          <p:cNvSpPr txBox="1">
            <a:spLocks noChangeArrowheads="1"/>
          </p:cNvSpPr>
          <p:nvPr/>
        </p:nvSpPr>
        <p:spPr bwMode="auto">
          <a:xfrm>
            <a:off x="5292080" y="268015"/>
            <a:ext cx="35623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1000">
                <a:solidFill>
                  <a:schemeClr val="tx1"/>
                </a:solidFill>
              </a:rPr>
              <a:t>(ASKAREL : UK / DELOR : Czecho / SOVOL : Russia)  </a:t>
            </a:r>
          </a:p>
        </p:txBody>
      </p:sp>
      <p:sp>
        <p:nvSpPr>
          <p:cNvPr id="13" name="円/楕円 12"/>
          <p:cNvSpPr/>
          <p:nvPr/>
        </p:nvSpPr>
        <p:spPr>
          <a:xfrm>
            <a:off x="4572000" y="5661248"/>
            <a:ext cx="432048" cy="936104"/>
          </a:xfrm>
          <a:prstGeom prst="ellipse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6300192" y="5733256"/>
            <a:ext cx="432048" cy="936104"/>
          </a:xfrm>
          <a:prstGeom prst="ellipse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  <p:bldP spid="14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8775" y="1262484"/>
            <a:ext cx="6143625" cy="49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正方形/長方形 2"/>
          <p:cNvSpPr>
            <a:spLocks noChangeArrowheads="1"/>
          </p:cNvSpPr>
          <p:nvPr/>
        </p:nvSpPr>
        <p:spPr bwMode="auto">
          <a:xfrm>
            <a:off x="885775" y="476672"/>
            <a:ext cx="7000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>
                <a:solidFill>
                  <a:sysClr val="windowText" lastClr="000000"/>
                </a:solidFill>
                <a:ea typeface="ＭＳ Ｐゴシック" pitchFamily="50" charset="-128"/>
              </a:rPr>
              <a:t>FeCl</a:t>
            </a:r>
            <a:r>
              <a:rPr kumimoji="0" lang="en-US" altLang="ja-JP" sz="1800" kern="0" baseline="-25000">
                <a:solidFill>
                  <a:sysClr val="windowText" lastClr="000000"/>
                </a:solidFill>
                <a:ea typeface="ＭＳ Ｐゴシック" pitchFamily="50" charset="-128"/>
              </a:rPr>
              <a:t>3</a:t>
            </a:r>
            <a:r>
              <a:rPr kumimoji="0" lang="en-US" altLang="ja-JP" sz="1800" kern="0">
                <a:solidFill>
                  <a:sysClr val="windowText" lastClr="000000"/>
                </a:solidFill>
                <a:ea typeface="ＭＳ Ｐゴシック" pitchFamily="50" charset="-128"/>
              </a:rPr>
              <a:t>  recycle manufacturing plant</a:t>
            </a:r>
            <a:endParaRPr kumimoji="0" lang="ja-JP" altLang="en-US" sz="1800" kern="0">
              <a:solidFill>
                <a:sysClr val="windowText" lastClr="000000"/>
              </a:solidFill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06"/>
          <p:cNvSpPr>
            <a:spLocks noChangeArrowheads="1"/>
          </p:cNvSpPr>
          <p:nvPr/>
        </p:nvSpPr>
        <p:spPr bwMode="auto">
          <a:xfrm>
            <a:off x="1174750" y="1571625"/>
            <a:ext cx="7500938" cy="1938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000" b="0" kern="0" dirty="0">
                <a:solidFill>
                  <a:sysClr val="windowText" lastClr="000000"/>
                </a:solidFill>
                <a:ea typeface="ＭＳ Ｐゴシック" pitchFamily="50" charset="-128"/>
              </a:rPr>
              <a:t>    FeCl</a:t>
            </a:r>
            <a:r>
              <a:rPr kumimoji="0" lang="en-US" altLang="ja-JP" sz="2000" b="0" kern="0" baseline="-25000" dirty="0">
                <a:solidFill>
                  <a:sysClr val="windowText" lastClr="000000"/>
                </a:solidFill>
                <a:ea typeface="ＭＳ Ｐゴシック" pitchFamily="50" charset="-128"/>
              </a:rPr>
              <a:t>3</a:t>
            </a:r>
            <a:r>
              <a:rPr kumimoji="0" lang="en-US" altLang="ja-JP" sz="2000" b="0" kern="0" dirty="0">
                <a:solidFill>
                  <a:sysClr val="windowText" lastClr="000000"/>
                </a:solidFill>
                <a:ea typeface="ＭＳ Ｐゴシック" pitchFamily="50" charset="-128"/>
              </a:rPr>
              <a:t> as etching liquid</a:t>
            </a:r>
            <a:br>
              <a:rPr kumimoji="0" lang="en-US" altLang="ja-JP" sz="2000" b="0" kern="0" dirty="0">
                <a:solidFill>
                  <a:sysClr val="windowText" lastClr="000000"/>
                </a:solidFill>
                <a:ea typeface="ＭＳ Ｐゴシック" pitchFamily="50" charset="-128"/>
              </a:rPr>
            </a:br>
            <a:r>
              <a:rPr kumimoji="0" lang="en-US" altLang="ja-JP" sz="2000" b="0" kern="0" dirty="0">
                <a:solidFill>
                  <a:sysClr val="windowText" lastClr="000000"/>
                </a:solidFill>
                <a:ea typeface="ＭＳ Ｐゴシック" pitchFamily="50" charset="-128"/>
              </a:rPr>
              <a:t/>
            </a:r>
            <a:br>
              <a:rPr kumimoji="0" lang="en-US" altLang="ja-JP" sz="2000" b="0" kern="0" dirty="0">
                <a:solidFill>
                  <a:sysClr val="windowText" lastClr="000000"/>
                </a:solidFill>
                <a:ea typeface="ＭＳ Ｐゴシック" pitchFamily="50" charset="-128"/>
              </a:rPr>
            </a:br>
            <a:r>
              <a:rPr kumimoji="0" lang="en-US" altLang="ja-JP" sz="2000" b="0" kern="0" dirty="0">
                <a:solidFill>
                  <a:sysClr val="windowText" lastClr="000000"/>
                </a:solidFill>
                <a:ea typeface="ＭＳ Ｐゴシック" pitchFamily="50" charset="-128"/>
              </a:rPr>
              <a:t>Ferric Chloride (FeCl</a:t>
            </a:r>
            <a:r>
              <a:rPr kumimoji="0" lang="en-US" altLang="ja-JP" sz="2000" b="0" kern="0" baseline="-25000" dirty="0">
                <a:solidFill>
                  <a:sysClr val="windowText" lastClr="000000"/>
                </a:solidFill>
                <a:ea typeface="ＭＳ Ｐゴシック" pitchFamily="50" charset="-128"/>
              </a:rPr>
              <a:t>3</a:t>
            </a:r>
            <a:r>
              <a:rPr kumimoji="0" lang="en-US" altLang="ja-JP" sz="2000" b="0" kern="0" dirty="0">
                <a:solidFill>
                  <a:sysClr val="windowText" lastClr="000000"/>
                </a:solidFill>
                <a:ea typeface="ＭＳ Ｐゴシック" pitchFamily="50" charset="-128"/>
              </a:rPr>
              <a:t>) is used to etch away copper that isn't protected by the remaining </a:t>
            </a:r>
            <a:r>
              <a:rPr kumimoji="0" lang="en-US" altLang="ja-JP" sz="2000" b="0" kern="0" dirty="0" err="1">
                <a:solidFill>
                  <a:sysClr val="windowText" lastClr="000000"/>
                </a:solidFill>
                <a:ea typeface="ＭＳ Ｐゴシック" pitchFamily="50" charset="-128"/>
              </a:rPr>
              <a:t>photoresist</a:t>
            </a:r>
            <a:r>
              <a:rPr kumimoji="0" lang="en-US" altLang="ja-JP" sz="2000" b="0" kern="0" dirty="0">
                <a:solidFill>
                  <a:sysClr val="windowText" lastClr="000000"/>
                </a:solidFill>
                <a:ea typeface="ＭＳ Ｐゴシック" pitchFamily="50" charset="-128"/>
              </a:rPr>
              <a:t> coating on the PC board (Printed circuit board). To recover copper and nickel from a spent FeCl</a:t>
            </a:r>
            <a:r>
              <a:rPr kumimoji="0" lang="en-US" altLang="ja-JP" sz="2000" b="0" kern="0" baseline="-25000" dirty="0">
                <a:solidFill>
                  <a:sysClr val="windowText" lastClr="000000"/>
                </a:solidFill>
                <a:ea typeface="ＭＳ Ｐゴシック" pitchFamily="50" charset="-128"/>
              </a:rPr>
              <a:t>3</a:t>
            </a:r>
            <a:r>
              <a:rPr kumimoji="0" lang="en-US" altLang="ja-JP" sz="2000" b="0" kern="0" dirty="0">
                <a:solidFill>
                  <a:sysClr val="windowText" lastClr="000000"/>
                </a:solidFill>
                <a:ea typeface="ＭＳ Ｐゴシック" pitchFamily="50" charset="-128"/>
              </a:rPr>
              <a:t> etching solution,  these chemicals are recycled.</a:t>
            </a:r>
          </a:p>
        </p:txBody>
      </p:sp>
      <p:pic>
        <p:nvPicPr>
          <p:cNvPr id="5" name="Picture 8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4750" y="4000500"/>
            <a:ext cx="1739900" cy="2214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" name="Picture 7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000" y="3714750"/>
            <a:ext cx="346710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正方形/長方形 4"/>
          <p:cNvSpPr>
            <a:spLocks noChangeArrowheads="1"/>
          </p:cNvSpPr>
          <p:nvPr/>
        </p:nvSpPr>
        <p:spPr bwMode="auto">
          <a:xfrm>
            <a:off x="1031875" y="844550"/>
            <a:ext cx="7429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>
                <a:solidFill>
                  <a:sysClr val="windowText" lastClr="000000"/>
                </a:solidFill>
                <a:ea typeface="ＭＳ Ｐゴシック" pitchFamily="50" charset="-128"/>
              </a:rPr>
              <a:t>FeCl</a:t>
            </a:r>
            <a:r>
              <a:rPr kumimoji="0" lang="en-US" altLang="ja-JP" sz="1800" kern="0" baseline="-25000">
                <a:solidFill>
                  <a:sysClr val="windowText" lastClr="000000"/>
                </a:solidFill>
                <a:ea typeface="ＭＳ Ｐゴシック" pitchFamily="50" charset="-128"/>
              </a:rPr>
              <a:t>3</a:t>
            </a:r>
            <a:r>
              <a:rPr kumimoji="0" lang="en-US" altLang="ja-JP" sz="1800" kern="0">
                <a:solidFill>
                  <a:sysClr val="windowText" lastClr="000000"/>
                </a:solidFill>
                <a:ea typeface="ＭＳ Ｐゴシック" pitchFamily="50" charset="-128"/>
              </a:rPr>
              <a:t>  recycle manufacturing plant from used FeCl</a:t>
            </a:r>
            <a:r>
              <a:rPr kumimoji="0" lang="en-US" altLang="ja-JP" sz="1800" kern="0" baseline="-25000">
                <a:solidFill>
                  <a:sysClr val="windowText" lastClr="000000"/>
                </a:solidFill>
                <a:ea typeface="ＭＳ Ｐゴシック" pitchFamily="50" charset="-128"/>
              </a:rPr>
              <a:t>3</a:t>
            </a:r>
            <a:endParaRPr kumimoji="0" lang="ja-JP" altLang="en-US" sz="1800" kern="0">
              <a:solidFill>
                <a:sysClr val="windowText" lastClr="000000"/>
              </a:solidFill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4"/>
          <p:cNvGrpSpPr>
            <a:grpSpLocks/>
          </p:cNvGrpSpPr>
          <p:nvPr/>
        </p:nvGrpSpPr>
        <p:grpSpPr bwMode="auto">
          <a:xfrm>
            <a:off x="612775" y="923280"/>
            <a:ext cx="3419477" cy="1246188"/>
            <a:chOff x="771" y="1230"/>
            <a:chExt cx="2154" cy="785"/>
          </a:xfrm>
        </p:grpSpPr>
        <p:grpSp>
          <p:nvGrpSpPr>
            <p:cNvPr id="3" name="Group 84"/>
            <p:cNvGrpSpPr>
              <a:grpSpLocks/>
            </p:cNvGrpSpPr>
            <p:nvPr/>
          </p:nvGrpSpPr>
          <p:grpSpPr bwMode="auto">
            <a:xfrm>
              <a:off x="975" y="1390"/>
              <a:ext cx="1588" cy="625"/>
              <a:chOff x="1020" y="187"/>
              <a:chExt cx="1588" cy="625"/>
            </a:xfrm>
          </p:grpSpPr>
          <p:sp>
            <p:nvSpPr>
              <p:cNvPr id="85" name="AutoShape 4"/>
              <p:cNvSpPr>
                <a:spLocks noChangeArrowheads="1"/>
              </p:cNvSpPr>
              <p:nvPr/>
            </p:nvSpPr>
            <p:spPr bwMode="auto">
              <a:xfrm>
                <a:off x="1247" y="413"/>
                <a:ext cx="449" cy="399"/>
              </a:xfrm>
              <a:prstGeom prst="flowChartPreparation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b="0" kern="0">
                  <a:solidFill>
                    <a:srgbClr val="000000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86" name="AutoShape 5"/>
              <p:cNvSpPr>
                <a:spLocks noChangeArrowheads="1"/>
              </p:cNvSpPr>
              <p:nvPr/>
            </p:nvSpPr>
            <p:spPr bwMode="auto">
              <a:xfrm>
                <a:off x="1927" y="413"/>
                <a:ext cx="449" cy="399"/>
              </a:xfrm>
              <a:prstGeom prst="flowChartPreparation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b="0" kern="0">
                  <a:solidFill>
                    <a:srgbClr val="000000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87" name="Line 6"/>
              <p:cNvSpPr>
                <a:spLocks noChangeShapeType="1"/>
              </p:cNvSpPr>
              <p:nvPr/>
            </p:nvSpPr>
            <p:spPr bwMode="auto">
              <a:xfrm>
                <a:off x="1701" y="617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b="0" kern="0">
                  <a:solidFill>
                    <a:sysClr val="windowText" lastClr="000000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88" name="Line 7"/>
              <p:cNvSpPr>
                <a:spLocks noChangeShapeType="1"/>
              </p:cNvSpPr>
              <p:nvPr/>
            </p:nvSpPr>
            <p:spPr bwMode="auto">
              <a:xfrm rot="-3900000">
                <a:off x="1497" y="685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b="0" kern="0">
                  <a:solidFill>
                    <a:sysClr val="windowText" lastClr="000000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89" name="Line 8"/>
              <p:cNvSpPr>
                <a:spLocks noChangeShapeType="1"/>
              </p:cNvSpPr>
              <p:nvPr/>
            </p:nvSpPr>
            <p:spPr bwMode="auto">
              <a:xfrm rot="-3900000">
                <a:off x="2177" y="685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b="0" kern="0">
                  <a:solidFill>
                    <a:sysClr val="windowText" lastClr="000000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90" name="Line 9"/>
              <p:cNvSpPr>
                <a:spLocks noChangeShapeType="1"/>
              </p:cNvSpPr>
              <p:nvPr/>
            </p:nvSpPr>
            <p:spPr bwMode="auto">
              <a:xfrm rot="3900000">
                <a:off x="1905" y="685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b="0" kern="0">
                  <a:solidFill>
                    <a:sysClr val="windowText" lastClr="000000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91" name="Line 10"/>
              <p:cNvSpPr>
                <a:spLocks noChangeShapeType="1"/>
              </p:cNvSpPr>
              <p:nvPr/>
            </p:nvSpPr>
            <p:spPr bwMode="auto">
              <a:xfrm rot="3900000">
                <a:off x="1225" y="685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b="0" kern="0">
                  <a:solidFill>
                    <a:sysClr val="windowText" lastClr="000000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92" name="Line 11"/>
              <p:cNvSpPr>
                <a:spLocks noChangeShapeType="1"/>
              </p:cNvSpPr>
              <p:nvPr/>
            </p:nvSpPr>
            <p:spPr bwMode="auto">
              <a:xfrm>
                <a:off x="2041" y="458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b="0" kern="0">
                  <a:solidFill>
                    <a:sysClr val="windowText" lastClr="000000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93" name="Line 12"/>
              <p:cNvSpPr>
                <a:spLocks noChangeShapeType="1"/>
              </p:cNvSpPr>
              <p:nvPr/>
            </p:nvSpPr>
            <p:spPr bwMode="auto">
              <a:xfrm>
                <a:off x="1361" y="458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b="0" kern="0">
                  <a:solidFill>
                    <a:sysClr val="windowText" lastClr="000000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94" name="Line 13"/>
              <p:cNvSpPr>
                <a:spLocks noChangeShapeType="1"/>
              </p:cNvSpPr>
              <p:nvPr/>
            </p:nvSpPr>
            <p:spPr bwMode="auto">
              <a:xfrm rot="-3900000">
                <a:off x="2222" y="300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b="0" kern="0">
                  <a:solidFill>
                    <a:sysClr val="windowText" lastClr="000000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95" name="Line 17"/>
              <p:cNvSpPr>
                <a:spLocks noChangeShapeType="1"/>
              </p:cNvSpPr>
              <p:nvPr/>
            </p:nvSpPr>
            <p:spPr bwMode="auto">
              <a:xfrm>
                <a:off x="1020" y="617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b="0" kern="0">
                  <a:solidFill>
                    <a:sysClr val="windowText" lastClr="000000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96" name="Line 18"/>
              <p:cNvSpPr>
                <a:spLocks noChangeShapeType="1"/>
              </p:cNvSpPr>
              <p:nvPr/>
            </p:nvSpPr>
            <p:spPr bwMode="auto">
              <a:xfrm>
                <a:off x="2382" y="617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b="0" kern="0">
                  <a:solidFill>
                    <a:sysClr val="windowText" lastClr="000000"/>
                  </a:solidFill>
                  <a:ea typeface="ＭＳ Ｐゴシック" pitchFamily="50" charset="-128"/>
                </a:endParaRPr>
              </a:p>
            </p:txBody>
          </p:sp>
        </p:grpSp>
        <p:sp>
          <p:nvSpPr>
            <p:cNvPr id="80" name="Text Box 87"/>
            <p:cNvSpPr txBox="1">
              <a:spLocks noChangeArrowheads="1"/>
            </p:cNvSpPr>
            <p:nvPr/>
          </p:nvSpPr>
          <p:spPr bwMode="auto">
            <a:xfrm>
              <a:off x="2268" y="1230"/>
              <a:ext cx="4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en-US" altLang="ja-JP" sz="1800" b="0" kern="0">
                  <a:solidFill>
                    <a:srgbClr val="000000"/>
                  </a:solidFill>
                  <a:ea typeface="ＭＳ Ｐゴシック" pitchFamily="50" charset="-128"/>
                </a:rPr>
                <a:t>Cl</a:t>
              </a:r>
            </a:p>
          </p:txBody>
        </p:sp>
        <p:sp>
          <p:nvSpPr>
            <p:cNvPr id="81" name="Text Box 90"/>
            <p:cNvSpPr txBox="1">
              <a:spLocks noChangeArrowheads="1"/>
            </p:cNvSpPr>
            <p:nvPr/>
          </p:nvSpPr>
          <p:spPr bwMode="auto">
            <a:xfrm>
              <a:off x="2517" y="1702"/>
              <a:ext cx="4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en-US" altLang="ja-JP" sz="1800" b="0" kern="0">
                  <a:solidFill>
                    <a:srgbClr val="000000"/>
                  </a:solidFill>
                  <a:ea typeface="ＭＳ Ｐゴシック" pitchFamily="50" charset="-128"/>
                </a:rPr>
                <a:t>Cl</a:t>
              </a:r>
            </a:p>
          </p:txBody>
        </p:sp>
        <p:sp>
          <p:nvSpPr>
            <p:cNvPr id="82" name="Text Box 100"/>
            <p:cNvSpPr txBox="1">
              <a:spLocks noChangeArrowheads="1"/>
            </p:cNvSpPr>
            <p:nvPr/>
          </p:nvSpPr>
          <p:spPr bwMode="auto">
            <a:xfrm>
              <a:off x="1587" y="1275"/>
              <a:ext cx="4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en-US" altLang="ja-JP" sz="1800" b="0" kern="0">
                  <a:solidFill>
                    <a:srgbClr val="000000"/>
                  </a:solidFill>
                  <a:ea typeface="ＭＳ Ｐゴシック" pitchFamily="50" charset="-128"/>
                </a:rPr>
                <a:t>Br</a:t>
              </a:r>
            </a:p>
          </p:txBody>
        </p:sp>
        <p:sp>
          <p:nvSpPr>
            <p:cNvPr id="83" name="Text Box 101"/>
            <p:cNvSpPr txBox="1">
              <a:spLocks noChangeArrowheads="1"/>
            </p:cNvSpPr>
            <p:nvPr/>
          </p:nvSpPr>
          <p:spPr bwMode="auto">
            <a:xfrm>
              <a:off x="771" y="1702"/>
              <a:ext cx="4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en-US" altLang="ja-JP" sz="1800" b="0" kern="0">
                  <a:solidFill>
                    <a:srgbClr val="000000"/>
                  </a:solidFill>
                  <a:ea typeface="ＭＳ Ｐゴシック" pitchFamily="50" charset="-128"/>
                </a:rPr>
                <a:t>Cl</a:t>
              </a:r>
            </a:p>
          </p:txBody>
        </p:sp>
        <p:sp>
          <p:nvSpPr>
            <p:cNvPr id="84" name="Freeform 106"/>
            <p:cNvSpPr>
              <a:spLocks/>
            </p:cNvSpPr>
            <p:nvPr/>
          </p:nvSpPr>
          <p:spPr bwMode="auto">
            <a:xfrm rot="-1301344">
              <a:off x="1338" y="1480"/>
              <a:ext cx="318" cy="188"/>
            </a:xfrm>
            <a:custGeom>
              <a:avLst/>
              <a:gdLst>
                <a:gd name="T0" fmla="*/ 318 w 318"/>
                <a:gd name="T1" fmla="*/ 7 h 188"/>
                <a:gd name="T2" fmla="*/ 136 w 318"/>
                <a:gd name="T3" fmla="*/ 30 h 188"/>
                <a:gd name="T4" fmla="*/ 0 w 318"/>
                <a:gd name="T5" fmla="*/ 188 h 188"/>
                <a:gd name="T6" fmla="*/ 0 60000 65536"/>
                <a:gd name="T7" fmla="*/ 0 60000 65536"/>
                <a:gd name="T8" fmla="*/ 0 60000 65536"/>
                <a:gd name="T9" fmla="*/ 0 w 318"/>
                <a:gd name="T10" fmla="*/ 0 h 188"/>
                <a:gd name="T11" fmla="*/ 318 w 318"/>
                <a:gd name="T12" fmla="*/ 188 h 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188">
                  <a:moveTo>
                    <a:pt x="318" y="7"/>
                  </a:moveTo>
                  <a:cubicBezTo>
                    <a:pt x="253" y="3"/>
                    <a:pt x="189" y="0"/>
                    <a:pt x="136" y="30"/>
                  </a:cubicBezTo>
                  <a:cubicBezTo>
                    <a:pt x="83" y="60"/>
                    <a:pt x="23" y="162"/>
                    <a:pt x="0" y="18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b="0" kern="0">
                <a:solidFill>
                  <a:sysClr val="windowText" lastClr="000000"/>
                </a:solidFill>
                <a:ea typeface="ＭＳ Ｐゴシック" pitchFamily="50" charset="-128"/>
              </a:endParaRPr>
            </a:p>
          </p:txBody>
        </p:sp>
      </p:grpSp>
      <p:grpSp>
        <p:nvGrpSpPr>
          <p:cNvPr id="4" name="Group 117"/>
          <p:cNvGrpSpPr>
            <a:grpSpLocks/>
          </p:cNvGrpSpPr>
          <p:nvPr/>
        </p:nvGrpSpPr>
        <p:grpSpPr bwMode="auto">
          <a:xfrm>
            <a:off x="692150" y="3336280"/>
            <a:ext cx="3421063" cy="1849438"/>
            <a:chOff x="793" y="2496"/>
            <a:chExt cx="2155" cy="1165"/>
          </a:xfrm>
        </p:grpSpPr>
        <p:grpSp>
          <p:nvGrpSpPr>
            <p:cNvPr id="5" name="Group 86"/>
            <p:cNvGrpSpPr>
              <a:grpSpLocks/>
            </p:cNvGrpSpPr>
            <p:nvPr/>
          </p:nvGrpSpPr>
          <p:grpSpPr bwMode="auto">
            <a:xfrm>
              <a:off x="998" y="2660"/>
              <a:ext cx="1588" cy="838"/>
              <a:chOff x="1474" y="1956"/>
              <a:chExt cx="1588" cy="838"/>
            </a:xfrm>
          </p:grpSpPr>
          <p:sp>
            <p:nvSpPr>
              <p:cNvPr id="65" name="AutoShape 37"/>
              <p:cNvSpPr>
                <a:spLocks noChangeArrowheads="1"/>
              </p:cNvSpPr>
              <p:nvPr/>
            </p:nvSpPr>
            <p:spPr bwMode="auto">
              <a:xfrm>
                <a:off x="1701" y="2182"/>
                <a:ext cx="449" cy="399"/>
              </a:xfrm>
              <a:prstGeom prst="flowChartPreparation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b="0" kern="0">
                  <a:solidFill>
                    <a:srgbClr val="000000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66" name="AutoShape 38"/>
              <p:cNvSpPr>
                <a:spLocks noChangeArrowheads="1"/>
              </p:cNvSpPr>
              <p:nvPr/>
            </p:nvSpPr>
            <p:spPr bwMode="auto">
              <a:xfrm>
                <a:off x="2381" y="2182"/>
                <a:ext cx="449" cy="399"/>
              </a:xfrm>
              <a:prstGeom prst="flowChartPreparation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b="0" kern="0">
                  <a:solidFill>
                    <a:srgbClr val="000000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67" name="Line 39"/>
              <p:cNvSpPr>
                <a:spLocks noChangeShapeType="1"/>
              </p:cNvSpPr>
              <p:nvPr/>
            </p:nvSpPr>
            <p:spPr bwMode="auto">
              <a:xfrm>
                <a:off x="2155" y="2386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b="0" kern="0">
                  <a:solidFill>
                    <a:sysClr val="windowText" lastClr="000000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68" name="Line 40"/>
              <p:cNvSpPr>
                <a:spLocks noChangeShapeType="1"/>
              </p:cNvSpPr>
              <p:nvPr/>
            </p:nvSpPr>
            <p:spPr bwMode="auto">
              <a:xfrm rot="-3900000">
                <a:off x="1951" y="2454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b="0" kern="0">
                  <a:solidFill>
                    <a:sysClr val="windowText" lastClr="000000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69" name="Line 41"/>
              <p:cNvSpPr>
                <a:spLocks noChangeShapeType="1"/>
              </p:cNvSpPr>
              <p:nvPr/>
            </p:nvSpPr>
            <p:spPr bwMode="auto">
              <a:xfrm rot="-3900000">
                <a:off x="2631" y="2454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b="0" kern="0">
                  <a:solidFill>
                    <a:sysClr val="windowText" lastClr="000000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70" name="Line 42"/>
              <p:cNvSpPr>
                <a:spLocks noChangeShapeType="1"/>
              </p:cNvSpPr>
              <p:nvPr/>
            </p:nvSpPr>
            <p:spPr bwMode="auto">
              <a:xfrm rot="3900000">
                <a:off x="2359" y="2454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b="0" kern="0">
                  <a:solidFill>
                    <a:sysClr val="windowText" lastClr="000000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71" name="Line 43"/>
              <p:cNvSpPr>
                <a:spLocks noChangeShapeType="1"/>
              </p:cNvSpPr>
              <p:nvPr/>
            </p:nvSpPr>
            <p:spPr bwMode="auto">
              <a:xfrm rot="3900000">
                <a:off x="1679" y="2454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b="0" kern="0">
                  <a:solidFill>
                    <a:sysClr val="windowText" lastClr="000000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72" name="Line 44"/>
              <p:cNvSpPr>
                <a:spLocks noChangeShapeType="1"/>
              </p:cNvSpPr>
              <p:nvPr/>
            </p:nvSpPr>
            <p:spPr bwMode="auto">
              <a:xfrm>
                <a:off x="2495" y="2227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b="0" kern="0">
                  <a:solidFill>
                    <a:sysClr val="windowText" lastClr="000000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73" name="Line 45"/>
              <p:cNvSpPr>
                <a:spLocks noChangeShapeType="1"/>
              </p:cNvSpPr>
              <p:nvPr/>
            </p:nvSpPr>
            <p:spPr bwMode="auto">
              <a:xfrm>
                <a:off x="1815" y="2227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b="0" kern="0">
                  <a:solidFill>
                    <a:sysClr val="windowText" lastClr="000000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74" name="Line 46"/>
              <p:cNvSpPr>
                <a:spLocks noChangeShapeType="1"/>
              </p:cNvSpPr>
              <p:nvPr/>
            </p:nvSpPr>
            <p:spPr bwMode="auto">
              <a:xfrm rot="-3900000">
                <a:off x="2676" y="2069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b="0" kern="0">
                  <a:solidFill>
                    <a:sysClr val="windowText" lastClr="000000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75" name="Line 48"/>
              <p:cNvSpPr>
                <a:spLocks noChangeShapeType="1"/>
              </p:cNvSpPr>
              <p:nvPr/>
            </p:nvSpPr>
            <p:spPr bwMode="auto">
              <a:xfrm rot="3900000">
                <a:off x="2676" y="2681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b="0" kern="0">
                  <a:solidFill>
                    <a:sysClr val="windowText" lastClr="000000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76" name="Line 49"/>
              <p:cNvSpPr>
                <a:spLocks noChangeShapeType="1"/>
              </p:cNvSpPr>
              <p:nvPr/>
            </p:nvSpPr>
            <p:spPr bwMode="auto">
              <a:xfrm rot="3900000">
                <a:off x="1633" y="2091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b="0" kern="0">
                  <a:solidFill>
                    <a:sysClr val="windowText" lastClr="000000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77" name="Line 50"/>
              <p:cNvSpPr>
                <a:spLocks noChangeShapeType="1"/>
              </p:cNvSpPr>
              <p:nvPr/>
            </p:nvSpPr>
            <p:spPr bwMode="auto">
              <a:xfrm>
                <a:off x="1474" y="2386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b="0" kern="0">
                  <a:solidFill>
                    <a:sysClr val="windowText" lastClr="000000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78" name="Line 51"/>
              <p:cNvSpPr>
                <a:spLocks noChangeShapeType="1"/>
              </p:cNvSpPr>
              <p:nvPr/>
            </p:nvSpPr>
            <p:spPr bwMode="auto">
              <a:xfrm>
                <a:off x="2836" y="2386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b="0" kern="0">
                  <a:solidFill>
                    <a:sysClr val="windowText" lastClr="000000"/>
                  </a:solidFill>
                  <a:ea typeface="ＭＳ Ｐゴシック" pitchFamily="50" charset="-128"/>
                </a:endParaRPr>
              </a:p>
            </p:txBody>
          </p:sp>
        </p:grpSp>
        <p:sp>
          <p:nvSpPr>
            <p:cNvPr id="58" name="Text Box 88"/>
            <p:cNvSpPr txBox="1">
              <a:spLocks noChangeArrowheads="1"/>
            </p:cNvSpPr>
            <p:nvPr/>
          </p:nvSpPr>
          <p:spPr bwMode="auto">
            <a:xfrm>
              <a:off x="2268" y="2496"/>
              <a:ext cx="4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en-US" altLang="ja-JP" sz="1800" b="0" kern="0">
                  <a:solidFill>
                    <a:srgbClr val="000000"/>
                  </a:solidFill>
                  <a:ea typeface="ＭＳ Ｐゴシック" pitchFamily="50" charset="-128"/>
                </a:rPr>
                <a:t>Cl</a:t>
              </a:r>
            </a:p>
          </p:txBody>
        </p:sp>
        <p:sp>
          <p:nvSpPr>
            <p:cNvPr id="59" name="Text Box 89"/>
            <p:cNvSpPr txBox="1">
              <a:spLocks noChangeArrowheads="1"/>
            </p:cNvSpPr>
            <p:nvPr/>
          </p:nvSpPr>
          <p:spPr bwMode="auto">
            <a:xfrm>
              <a:off x="1089" y="2496"/>
              <a:ext cx="4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en-US" altLang="ja-JP" sz="1800" b="0" kern="0">
                  <a:solidFill>
                    <a:srgbClr val="000000"/>
                  </a:solidFill>
                  <a:ea typeface="ＭＳ Ｐゴシック" pitchFamily="50" charset="-128"/>
                </a:rPr>
                <a:t>Cl</a:t>
              </a:r>
            </a:p>
          </p:txBody>
        </p:sp>
        <p:sp>
          <p:nvSpPr>
            <p:cNvPr id="60" name="Text Box 102"/>
            <p:cNvSpPr txBox="1">
              <a:spLocks noChangeArrowheads="1"/>
            </p:cNvSpPr>
            <p:nvPr/>
          </p:nvSpPr>
          <p:spPr bwMode="auto">
            <a:xfrm>
              <a:off x="2290" y="3430"/>
              <a:ext cx="4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en-US" altLang="ja-JP" sz="1800" b="0" kern="0">
                  <a:solidFill>
                    <a:srgbClr val="000000"/>
                  </a:solidFill>
                  <a:ea typeface="ＭＳ Ｐゴシック" pitchFamily="50" charset="-128"/>
                </a:rPr>
                <a:t>Cl</a:t>
              </a:r>
            </a:p>
          </p:txBody>
        </p:sp>
        <p:sp>
          <p:nvSpPr>
            <p:cNvPr id="61" name="Text Box 103"/>
            <p:cNvSpPr txBox="1">
              <a:spLocks noChangeArrowheads="1"/>
            </p:cNvSpPr>
            <p:nvPr/>
          </p:nvSpPr>
          <p:spPr bwMode="auto">
            <a:xfrm>
              <a:off x="793" y="2976"/>
              <a:ext cx="4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en-US" altLang="ja-JP" sz="1800" b="0" kern="0">
                  <a:solidFill>
                    <a:srgbClr val="000000"/>
                  </a:solidFill>
                  <a:ea typeface="ＭＳ Ｐゴシック" pitchFamily="50" charset="-128"/>
                </a:rPr>
                <a:t>Cl</a:t>
              </a:r>
            </a:p>
          </p:txBody>
        </p:sp>
        <p:sp>
          <p:nvSpPr>
            <p:cNvPr id="62" name="Text Box 105"/>
            <p:cNvSpPr txBox="1">
              <a:spLocks noChangeArrowheads="1"/>
            </p:cNvSpPr>
            <p:nvPr/>
          </p:nvSpPr>
          <p:spPr bwMode="auto">
            <a:xfrm>
              <a:off x="2540" y="2972"/>
              <a:ext cx="4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en-US" altLang="ja-JP" sz="1800" b="0" kern="0">
                  <a:solidFill>
                    <a:srgbClr val="000000"/>
                  </a:solidFill>
                  <a:ea typeface="ＭＳ Ｐゴシック" pitchFamily="50" charset="-128"/>
                </a:rPr>
                <a:t>Cl</a:t>
              </a:r>
            </a:p>
          </p:txBody>
        </p:sp>
        <p:sp>
          <p:nvSpPr>
            <p:cNvPr id="63" name="Text Box 107"/>
            <p:cNvSpPr txBox="1">
              <a:spLocks noChangeArrowheads="1"/>
            </p:cNvSpPr>
            <p:nvPr/>
          </p:nvSpPr>
          <p:spPr bwMode="auto">
            <a:xfrm>
              <a:off x="1633" y="2546"/>
              <a:ext cx="4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en-US" altLang="ja-JP" sz="1800" b="0" kern="0">
                  <a:solidFill>
                    <a:srgbClr val="000000"/>
                  </a:solidFill>
                  <a:ea typeface="ＭＳ Ｐゴシック" pitchFamily="50" charset="-128"/>
                </a:rPr>
                <a:t>Br</a:t>
              </a:r>
            </a:p>
          </p:txBody>
        </p:sp>
        <p:sp>
          <p:nvSpPr>
            <p:cNvPr id="64" name="Freeform 108"/>
            <p:cNvSpPr>
              <a:spLocks/>
            </p:cNvSpPr>
            <p:nvPr/>
          </p:nvSpPr>
          <p:spPr bwMode="auto">
            <a:xfrm rot="-1301344">
              <a:off x="1384" y="2751"/>
              <a:ext cx="318" cy="188"/>
            </a:xfrm>
            <a:custGeom>
              <a:avLst/>
              <a:gdLst>
                <a:gd name="T0" fmla="*/ 318 w 318"/>
                <a:gd name="T1" fmla="*/ 7 h 188"/>
                <a:gd name="T2" fmla="*/ 136 w 318"/>
                <a:gd name="T3" fmla="*/ 30 h 188"/>
                <a:gd name="T4" fmla="*/ 0 w 318"/>
                <a:gd name="T5" fmla="*/ 188 h 188"/>
                <a:gd name="T6" fmla="*/ 0 60000 65536"/>
                <a:gd name="T7" fmla="*/ 0 60000 65536"/>
                <a:gd name="T8" fmla="*/ 0 60000 65536"/>
                <a:gd name="T9" fmla="*/ 0 w 318"/>
                <a:gd name="T10" fmla="*/ 0 h 188"/>
                <a:gd name="T11" fmla="*/ 318 w 318"/>
                <a:gd name="T12" fmla="*/ 188 h 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188">
                  <a:moveTo>
                    <a:pt x="318" y="7"/>
                  </a:moveTo>
                  <a:cubicBezTo>
                    <a:pt x="253" y="3"/>
                    <a:pt x="189" y="0"/>
                    <a:pt x="136" y="30"/>
                  </a:cubicBezTo>
                  <a:cubicBezTo>
                    <a:pt x="83" y="60"/>
                    <a:pt x="23" y="162"/>
                    <a:pt x="0" y="18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b="0" kern="0">
                <a:solidFill>
                  <a:sysClr val="windowText" lastClr="000000"/>
                </a:solidFill>
                <a:ea typeface="ＭＳ Ｐゴシック" pitchFamily="50" charset="-128"/>
              </a:endParaRPr>
            </a:p>
          </p:txBody>
        </p:sp>
      </p:grpSp>
      <p:grpSp>
        <p:nvGrpSpPr>
          <p:cNvPr id="6" name="Group 115"/>
          <p:cNvGrpSpPr>
            <a:grpSpLocks/>
          </p:cNvGrpSpPr>
          <p:nvPr/>
        </p:nvGrpSpPr>
        <p:grpSpPr bwMode="auto">
          <a:xfrm>
            <a:off x="4684715" y="880416"/>
            <a:ext cx="3455988" cy="1281110"/>
            <a:chOff x="3084" y="1185"/>
            <a:chExt cx="2177" cy="807"/>
          </a:xfrm>
        </p:grpSpPr>
        <p:grpSp>
          <p:nvGrpSpPr>
            <p:cNvPr id="7" name="Group 85"/>
            <p:cNvGrpSpPr>
              <a:grpSpLocks/>
            </p:cNvGrpSpPr>
            <p:nvPr/>
          </p:nvGrpSpPr>
          <p:grpSpPr bwMode="auto">
            <a:xfrm>
              <a:off x="3288" y="1367"/>
              <a:ext cx="1588" cy="625"/>
              <a:chOff x="3039" y="867"/>
              <a:chExt cx="1588" cy="625"/>
            </a:xfrm>
          </p:grpSpPr>
          <p:sp>
            <p:nvSpPr>
              <p:cNvPr id="44" name="AutoShape 21"/>
              <p:cNvSpPr>
                <a:spLocks noChangeArrowheads="1"/>
              </p:cNvSpPr>
              <p:nvPr/>
            </p:nvSpPr>
            <p:spPr bwMode="auto">
              <a:xfrm>
                <a:off x="3266" y="1093"/>
                <a:ext cx="449" cy="399"/>
              </a:xfrm>
              <a:prstGeom prst="flowChartPreparation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b="0" kern="0">
                  <a:solidFill>
                    <a:srgbClr val="000000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45" name="AutoShape 22"/>
              <p:cNvSpPr>
                <a:spLocks noChangeArrowheads="1"/>
              </p:cNvSpPr>
              <p:nvPr/>
            </p:nvSpPr>
            <p:spPr bwMode="auto">
              <a:xfrm>
                <a:off x="3946" y="1093"/>
                <a:ext cx="449" cy="399"/>
              </a:xfrm>
              <a:prstGeom prst="flowChartPreparation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b="0" kern="0">
                  <a:solidFill>
                    <a:srgbClr val="000000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46" name="Line 23"/>
              <p:cNvSpPr>
                <a:spLocks noChangeShapeType="1"/>
              </p:cNvSpPr>
              <p:nvPr/>
            </p:nvSpPr>
            <p:spPr bwMode="auto">
              <a:xfrm>
                <a:off x="3720" y="1297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b="0" kern="0">
                  <a:solidFill>
                    <a:sysClr val="windowText" lastClr="000000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47" name="Line 24"/>
              <p:cNvSpPr>
                <a:spLocks noChangeShapeType="1"/>
              </p:cNvSpPr>
              <p:nvPr/>
            </p:nvSpPr>
            <p:spPr bwMode="auto">
              <a:xfrm rot="-3900000">
                <a:off x="3516" y="1365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b="0" kern="0">
                  <a:solidFill>
                    <a:sysClr val="windowText" lastClr="000000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48" name="Line 25"/>
              <p:cNvSpPr>
                <a:spLocks noChangeShapeType="1"/>
              </p:cNvSpPr>
              <p:nvPr/>
            </p:nvSpPr>
            <p:spPr bwMode="auto">
              <a:xfrm rot="-3900000">
                <a:off x="4196" y="1365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b="0" kern="0">
                  <a:solidFill>
                    <a:sysClr val="windowText" lastClr="000000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49" name="Line 26"/>
              <p:cNvSpPr>
                <a:spLocks noChangeShapeType="1"/>
              </p:cNvSpPr>
              <p:nvPr/>
            </p:nvSpPr>
            <p:spPr bwMode="auto">
              <a:xfrm rot="3900000">
                <a:off x="3924" y="1365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b="0" kern="0">
                  <a:solidFill>
                    <a:sysClr val="windowText" lastClr="000000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50" name="Line 27"/>
              <p:cNvSpPr>
                <a:spLocks noChangeShapeType="1"/>
              </p:cNvSpPr>
              <p:nvPr/>
            </p:nvSpPr>
            <p:spPr bwMode="auto">
              <a:xfrm rot="3900000">
                <a:off x="3244" y="1365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b="0" kern="0">
                  <a:solidFill>
                    <a:sysClr val="windowText" lastClr="000000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51" name="Line 28"/>
              <p:cNvSpPr>
                <a:spLocks noChangeShapeType="1"/>
              </p:cNvSpPr>
              <p:nvPr/>
            </p:nvSpPr>
            <p:spPr bwMode="auto">
              <a:xfrm>
                <a:off x="4060" y="1138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b="0" kern="0">
                  <a:solidFill>
                    <a:sysClr val="windowText" lastClr="000000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52" name="Line 29"/>
              <p:cNvSpPr>
                <a:spLocks noChangeShapeType="1"/>
              </p:cNvSpPr>
              <p:nvPr/>
            </p:nvSpPr>
            <p:spPr bwMode="auto">
              <a:xfrm>
                <a:off x="3380" y="1138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b="0" kern="0">
                  <a:solidFill>
                    <a:sysClr val="windowText" lastClr="000000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53" name="Line 30"/>
              <p:cNvSpPr>
                <a:spLocks noChangeShapeType="1"/>
              </p:cNvSpPr>
              <p:nvPr/>
            </p:nvSpPr>
            <p:spPr bwMode="auto">
              <a:xfrm rot="-3900000">
                <a:off x="4241" y="980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b="0" kern="0">
                  <a:solidFill>
                    <a:sysClr val="windowText" lastClr="000000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54" name="Line 33"/>
              <p:cNvSpPr>
                <a:spLocks noChangeShapeType="1"/>
              </p:cNvSpPr>
              <p:nvPr/>
            </p:nvSpPr>
            <p:spPr bwMode="auto">
              <a:xfrm rot="3900000">
                <a:off x="3198" y="1002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b="0" kern="0">
                  <a:solidFill>
                    <a:sysClr val="windowText" lastClr="000000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55" name="Line 34"/>
              <p:cNvSpPr>
                <a:spLocks noChangeShapeType="1"/>
              </p:cNvSpPr>
              <p:nvPr/>
            </p:nvSpPr>
            <p:spPr bwMode="auto">
              <a:xfrm>
                <a:off x="3039" y="1297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b="0" kern="0">
                  <a:solidFill>
                    <a:sysClr val="windowText" lastClr="000000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56" name="Line 35"/>
              <p:cNvSpPr>
                <a:spLocks noChangeShapeType="1"/>
              </p:cNvSpPr>
              <p:nvPr/>
            </p:nvSpPr>
            <p:spPr bwMode="auto">
              <a:xfrm>
                <a:off x="4401" y="1297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b="0" kern="0">
                  <a:solidFill>
                    <a:sysClr val="windowText" lastClr="000000"/>
                  </a:solidFill>
                  <a:ea typeface="ＭＳ Ｐゴシック" pitchFamily="50" charset="-128"/>
                </a:endParaRPr>
              </a:p>
            </p:txBody>
          </p:sp>
        </p:grpSp>
        <p:sp>
          <p:nvSpPr>
            <p:cNvPr id="38" name="Text Box 91"/>
            <p:cNvSpPr txBox="1">
              <a:spLocks noChangeArrowheads="1"/>
            </p:cNvSpPr>
            <p:nvPr/>
          </p:nvSpPr>
          <p:spPr bwMode="auto">
            <a:xfrm>
              <a:off x="3084" y="1684"/>
              <a:ext cx="4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en-US" altLang="ja-JP" sz="1800" b="0" kern="0">
                  <a:solidFill>
                    <a:srgbClr val="000000"/>
                  </a:solidFill>
                  <a:ea typeface="ＭＳ Ｐゴシック" pitchFamily="50" charset="-128"/>
                </a:rPr>
                <a:t>Cl</a:t>
              </a:r>
            </a:p>
          </p:txBody>
        </p:sp>
        <p:sp>
          <p:nvSpPr>
            <p:cNvPr id="39" name="Text Box 95"/>
            <p:cNvSpPr txBox="1">
              <a:spLocks noChangeArrowheads="1"/>
            </p:cNvSpPr>
            <p:nvPr/>
          </p:nvSpPr>
          <p:spPr bwMode="auto">
            <a:xfrm>
              <a:off x="3402" y="1230"/>
              <a:ext cx="4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en-US" altLang="ja-JP" sz="1800" b="0" kern="0">
                  <a:solidFill>
                    <a:srgbClr val="000000"/>
                  </a:solidFill>
                  <a:ea typeface="ＭＳ Ｐゴシック" pitchFamily="50" charset="-128"/>
                </a:rPr>
                <a:t>Cl</a:t>
              </a:r>
            </a:p>
          </p:txBody>
        </p:sp>
        <p:sp>
          <p:nvSpPr>
            <p:cNvPr id="40" name="Text Box 97"/>
            <p:cNvSpPr txBox="1">
              <a:spLocks noChangeArrowheads="1"/>
            </p:cNvSpPr>
            <p:nvPr/>
          </p:nvSpPr>
          <p:spPr bwMode="auto">
            <a:xfrm>
              <a:off x="4604" y="1185"/>
              <a:ext cx="4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en-US" altLang="ja-JP" sz="1800" b="0" kern="0">
                  <a:solidFill>
                    <a:srgbClr val="000000"/>
                  </a:solidFill>
                  <a:ea typeface="ＭＳ Ｐゴシック" pitchFamily="50" charset="-128"/>
                </a:rPr>
                <a:t>Cl</a:t>
              </a:r>
            </a:p>
          </p:txBody>
        </p:sp>
        <p:sp>
          <p:nvSpPr>
            <p:cNvPr id="41" name="Text Box 99"/>
            <p:cNvSpPr txBox="1">
              <a:spLocks noChangeArrowheads="1"/>
            </p:cNvSpPr>
            <p:nvPr/>
          </p:nvSpPr>
          <p:spPr bwMode="auto">
            <a:xfrm>
              <a:off x="4853" y="1684"/>
              <a:ext cx="4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en-US" altLang="ja-JP" sz="1800" b="0" kern="0">
                  <a:solidFill>
                    <a:srgbClr val="000000"/>
                  </a:solidFill>
                  <a:ea typeface="ＭＳ Ｐゴシック" pitchFamily="50" charset="-128"/>
                </a:rPr>
                <a:t>Cl</a:t>
              </a:r>
            </a:p>
          </p:txBody>
        </p:sp>
        <p:sp>
          <p:nvSpPr>
            <p:cNvPr id="42" name="Text Box 109"/>
            <p:cNvSpPr txBox="1">
              <a:spLocks noChangeArrowheads="1"/>
            </p:cNvSpPr>
            <p:nvPr/>
          </p:nvSpPr>
          <p:spPr bwMode="auto">
            <a:xfrm>
              <a:off x="3878" y="1253"/>
              <a:ext cx="4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en-US" altLang="ja-JP" sz="1800" b="0" kern="0">
                  <a:solidFill>
                    <a:srgbClr val="000000"/>
                  </a:solidFill>
                  <a:ea typeface="ＭＳ Ｐゴシック" pitchFamily="50" charset="-128"/>
                </a:rPr>
                <a:t>Br</a:t>
              </a:r>
            </a:p>
          </p:txBody>
        </p:sp>
        <p:sp>
          <p:nvSpPr>
            <p:cNvPr id="43" name="Freeform 110"/>
            <p:cNvSpPr>
              <a:spLocks/>
            </p:cNvSpPr>
            <p:nvPr/>
          </p:nvSpPr>
          <p:spPr bwMode="auto">
            <a:xfrm rot="4680000">
              <a:off x="4105" y="1453"/>
              <a:ext cx="318" cy="188"/>
            </a:xfrm>
            <a:custGeom>
              <a:avLst/>
              <a:gdLst>
                <a:gd name="T0" fmla="*/ 318 w 318"/>
                <a:gd name="T1" fmla="*/ 7 h 188"/>
                <a:gd name="T2" fmla="*/ 136 w 318"/>
                <a:gd name="T3" fmla="*/ 30 h 188"/>
                <a:gd name="T4" fmla="*/ 0 w 318"/>
                <a:gd name="T5" fmla="*/ 188 h 188"/>
                <a:gd name="T6" fmla="*/ 0 60000 65536"/>
                <a:gd name="T7" fmla="*/ 0 60000 65536"/>
                <a:gd name="T8" fmla="*/ 0 60000 65536"/>
                <a:gd name="T9" fmla="*/ 0 w 318"/>
                <a:gd name="T10" fmla="*/ 0 h 188"/>
                <a:gd name="T11" fmla="*/ 318 w 318"/>
                <a:gd name="T12" fmla="*/ 188 h 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188">
                  <a:moveTo>
                    <a:pt x="318" y="7"/>
                  </a:moveTo>
                  <a:cubicBezTo>
                    <a:pt x="253" y="3"/>
                    <a:pt x="189" y="0"/>
                    <a:pt x="136" y="30"/>
                  </a:cubicBezTo>
                  <a:cubicBezTo>
                    <a:pt x="83" y="60"/>
                    <a:pt x="23" y="162"/>
                    <a:pt x="0" y="18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b="0" kern="0">
                <a:solidFill>
                  <a:sysClr val="windowText" lastClr="000000"/>
                </a:solidFill>
                <a:ea typeface="ＭＳ Ｐゴシック" pitchFamily="50" charset="-128"/>
              </a:endParaRPr>
            </a:p>
          </p:txBody>
        </p:sp>
      </p:grpSp>
      <p:grpSp>
        <p:nvGrpSpPr>
          <p:cNvPr id="13" name="Group 116"/>
          <p:cNvGrpSpPr>
            <a:grpSpLocks/>
          </p:cNvGrpSpPr>
          <p:nvPr/>
        </p:nvGrpSpPr>
        <p:grpSpPr bwMode="auto">
          <a:xfrm>
            <a:off x="4657725" y="3193405"/>
            <a:ext cx="3455988" cy="1914525"/>
            <a:chOff x="3107" y="2478"/>
            <a:chExt cx="2177" cy="1206"/>
          </a:xfrm>
        </p:grpSpPr>
        <p:grpSp>
          <p:nvGrpSpPr>
            <p:cNvPr id="37" name="Group 52"/>
            <p:cNvGrpSpPr>
              <a:grpSpLocks/>
            </p:cNvGrpSpPr>
            <p:nvPr/>
          </p:nvGrpSpPr>
          <p:grpSpPr bwMode="auto">
            <a:xfrm>
              <a:off x="3311" y="2660"/>
              <a:ext cx="1588" cy="838"/>
              <a:chOff x="1111" y="800"/>
              <a:chExt cx="1588" cy="838"/>
            </a:xfrm>
          </p:grpSpPr>
          <p:sp>
            <p:nvSpPr>
              <p:cNvPr id="22" name="AutoShape 53"/>
              <p:cNvSpPr>
                <a:spLocks noChangeArrowheads="1"/>
              </p:cNvSpPr>
              <p:nvPr/>
            </p:nvSpPr>
            <p:spPr bwMode="auto">
              <a:xfrm>
                <a:off x="1338" y="1026"/>
                <a:ext cx="449" cy="399"/>
              </a:xfrm>
              <a:prstGeom prst="flowChartPreparation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b="0" kern="0">
                  <a:solidFill>
                    <a:srgbClr val="000000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23" name="AutoShape 54"/>
              <p:cNvSpPr>
                <a:spLocks noChangeArrowheads="1"/>
              </p:cNvSpPr>
              <p:nvPr/>
            </p:nvSpPr>
            <p:spPr bwMode="auto">
              <a:xfrm>
                <a:off x="2018" y="1026"/>
                <a:ext cx="449" cy="399"/>
              </a:xfrm>
              <a:prstGeom prst="flowChartPreparation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b="0" kern="0">
                  <a:solidFill>
                    <a:srgbClr val="000000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24" name="Line 55"/>
              <p:cNvSpPr>
                <a:spLocks noChangeShapeType="1"/>
              </p:cNvSpPr>
              <p:nvPr/>
            </p:nvSpPr>
            <p:spPr bwMode="auto">
              <a:xfrm>
                <a:off x="1792" y="1230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b="0" kern="0">
                  <a:solidFill>
                    <a:sysClr val="windowText" lastClr="000000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25" name="Line 56"/>
              <p:cNvSpPr>
                <a:spLocks noChangeShapeType="1"/>
              </p:cNvSpPr>
              <p:nvPr/>
            </p:nvSpPr>
            <p:spPr bwMode="auto">
              <a:xfrm rot="-3900000">
                <a:off x="1588" y="1298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b="0" kern="0">
                  <a:solidFill>
                    <a:sysClr val="windowText" lastClr="000000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26" name="Line 57"/>
              <p:cNvSpPr>
                <a:spLocks noChangeShapeType="1"/>
              </p:cNvSpPr>
              <p:nvPr/>
            </p:nvSpPr>
            <p:spPr bwMode="auto">
              <a:xfrm rot="-3900000">
                <a:off x="2268" y="1298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b="0" kern="0">
                  <a:solidFill>
                    <a:sysClr val="windowText" lastClr="000000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27" name="Line 58"/>
              <p:cNvSpPr>
                <a:spLocks noChangeShapeType="1"/>
              </p:cNvSpPr>
              <p:nvPr/>
            </p:nvSpPr>
            <p:spPr bwMode="auto">
              <a:xfrm rot="3900000">
                <a:off x="1996" y="1298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b="0" kern="0">
                  <a:solidFill>
                    <a:sysClr val="windowText" lastClr="000000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28" name="Line 59"/>
              <p:cNvSpPr>
                <a:spLocks noChangeShapeType="1"/>
              </p:cNvSpPr>
              <p:nvPr/>
            </p:nvSpPr>
            <p:spPr bwMode="auto">
              <a:xfrm rot="3900000">
                <a:off x="1316" y="1298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b="0" kern="0">
                  <a:solidFill>
                    <a:sysClr val="windowText" lastClr="000000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29" name="Line 60"/>
              <p:cNvSpPr>
                <a:spLocks noChangeShapeType="1"/>
              </p:cNvSpPr>
              <p:nvPr/>
            </p:nvSpPr>
            <p:spPr bwMode="auto">
              <a:xfrm>
                <a:off x="2132" y="1071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b="0" kern="0">
                  <a:solidFill>
                    <a:sysClr val="windowText" lastClr="000000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30" name="Line 61"/>
              <p:cNvSpPr>
                <a:spLocks noChangeShapeType="1"/>
              </p:cNvSpPr>
              <p:nvPr/>
            </p:nvSpPr>
            <p:spPr bwMode="auto">
              <a:xfrm>
                <a:off x="1452" y="1071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b="0" kern="0">
                  <a:solidFill>
                    <a:sysClr val="windowText" lastClr="000000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31" name="Line 62"/>
              <p:cNvSpPr>
                <a:spLocks noChangeShapeType="1"/>
              </p:cNvSpPr>
              <p:nvPr/>
            </p:nvSpPr>
            <p:spPr bwMode="auto">
              <a:xfrm rot="-3900000">
                <a:off x="2313" y="913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b="0" kern="0">
                  <a:solidFill>
                    <a:sysClr val="windowText" lastClr="000000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32" name="Line 63"/>
              <p:cNvSpPr>
                <a:spLocks noChangeShapeType="1"/>
              </p:cNvSpPr>
              <p:nvPr/>
            </p:nvSpPr>
            <p:spPr bwMode="auto">
              <a:xfrm rot="-3900000">
                <a:off x="1270" y="1525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b="0" kern="0">
                  <a:solidFill>
                    <a:sysClr val="windowText" lastClr="000000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33" name="Line 64"/>
              <p:cNvSpPr>
                <a:spLocks noChangeShapeType="1"/>
              </p:cNvSpPr>
              <p:nvPr/>
            </p:nvSpPr>
            <p:spPr bwMode="auto">
              <a:xfrm rot="3900000">
                <a:off x="2313" y="1525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b="0" kern="0">
                  <a:solidFill>
                    <a:sysClr val="windowText" lastClr="000000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34" name="Line 65"/>
              <p:cNvSpPr>
                <a:spLocks noChangeShapeType="1"/>
              </p:cNvSpPr>
              <p:nvPr/>
            </p:nvSpPr>
            <p:spPr bwMode="auto">
              <a:xfrm rot="3900000">
                <a:off x="1270" y="935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b="0" kern="0">
                  <a:solidFill>
                    <a:sysClr val="windowText" lastClr="000000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35" name="Line 66"/>
              <p:cNvSpPr>
                <a:spLocks noChangeShapeType="1"/>
              </p:cNvSpPr>
              <p:nvPr/>
            </p:nvSpPr>
            <p:spPr bwMode="auto">
              <a:xfrm>
                <a:off x="1111" y="1230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b="0" kern="0">
                  <a:solidFill>
                    <a:sysClr val="windowText" lastClr="000000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36" name="Line 67"/>
              <p:cNvSpPr>
                <a:spLocks noChangeShapeType="1"/>
              </p:cNvSpPr>
              <p:nvPr/>
            </p:nvSpPr>
            <p:spPr bwMode="auto">
              <a:xfrm>
                <a:off x="2473" y="1230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b="0" kern="0">
                  <a:solidFill>
                    <a:sysClr val="windowText" lastClr="000000"/>
                  </a:solidFill>
                  <a:ea typeface="ＭＳ Ｐゴシック" pitchFamily="50" charset="-128"/>
                </a:endParaRPr>
              </a:p>
            </p:txBody>
          </p:sp>
        </p:grpSp>
        <p:sp>
          <p:nvSpPr>
            <p:cNvPr id="14" name="Text Box 92"/>
            <p:cNvSpPr txBox="1">
              <a:spLocks noChangeArrowheads="1"/>
            </p:cNvSpPr>
            <p:nvPr/>
          </p:nvSpPr>
          <p:spPr bwMode="auto">
            <a:xfrm>
              <a:off x="3107" y="2972"/>
              <a:ext cx="4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en-US" altLang="ja-JP" sz="1800" b="0" kern="0">
                  <a:solidFill>
                    <a:srgbClr val="000000"/>
                  </a:solidFill>
                  <a:ea typeface="ＭＳ Ｐゴシック" pitchFamily="50" charset="-128"/>
                </a:rPr>
                <a:t>Cl</a:t>
              </a:r>
            </a:p>
          </p:txBody>
        </p:sp>
        <p:sp>
          <p:nvSpPr>
            <p:cNvPr id="15" name="Text Box 93"/>
            <p:cNvSpPr txBox="1">
              <a:spLocks noChangeArrowheads="1"/>
            </p:cNvSpPr>
            <p:nvPr/>
          </p:nvSpPr>
          <p:spPr bwMode="auto">
            <a:xfrm>
              <a:off x="4604" y="3449"/>
              <a:ext cx="4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en-US" altLang="ja-JP" sz="1800" b="0" kern="0">
                  <a:solidFill>
                    <a:srgbClr val="000000"/>
                  </a:solidFill>
                  <a:ea typeface="ＭＳ Ｐゴシック" pitchFamily="50" charset="-128"/>
                </a:rPr>
                <a:t>Cl</a:t>
              </a:r>
            </a:p>
          </p:txBody>
        </p:sp>
        <p:sp>
          <p:nvSpPr>
            <p:cNvPr id="16" name="Text Box 94"/>
            <p:cNvSpPr txBox="1">
              <a:spLocks noChangeArrowheads="1"/>
            </p:cNvSpPr>
            <p:nvPr/>
          </p:nvSpPr>
          <p:spPr bwMode="auto">
            <a:xfrm>
              <a:off x="3379" y="2500"/>
              <a:ext cx="4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en-US" altLang="ja-JP" sz="1800" b="0" kern="0">
                  <a:solidFill>
                    <a:srgbClr val="000000"/>
                  </a:solidFill>
                  <a:ea typeface="ＭＳ Ｐゴシック" pitchFamily="50" charset="-128"/>
                </a:rPr>
                <a:t>Cl</a:t>
              </a:r>
            </a:p>
          </p:txBody>
        </p:sp>
        <p:sp>
          <p:nvSpPr>
            <p:cNvPr id="17" name="Text Box 96"/>
            <p:cNvSpPr txBox="1">
              <a:spLocks noChangeArrowheads="1"/>
            </p:cNvSpPr>
            <p:nvPr/>
          </p:nvSpPr>
          <p:spPr bwMode="auto">
            <a:xfrm>
              <a:off x="4604" y="2478"/>
              <a:ext cx="4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en-US" altLang="ja-JP" sz="1800" b="0" kern="0">
                  <a:solidFill>
                    <a:srgbClr val="000000"/>
                  </a:solidFill>
                  <a:ea typeface="ＭＳ Ｐゴシック" pitchFamily="50" charset="-128"/>
                </a:rPr>
                <a:t>Cl</a:t>
              </a:r>
            </a:p>
          </p:txBody>
        </p:sp>
        <p:sp>
          <p:nvSpPr>
            <p:cNvPr id="18" name="Text Box 98"/>
            <p:cNvSpPr txBox="1">
              <a:spLocks noChangeArrowheads="1"/>
            </p:cNvSpPr>
            <p:nvPr/>
          </p:nvSpPr>
          <p:spPr bwMode="auto">
            <a:xfrm>
              <a:off x="4876" y="2972"/>
              <a:ext cx="4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en-US" altLang="ja-JP" sz="1800" b="0" kern="0">
                  <a:solidFill>
                    <a:srgbClr val="000000"/>
                  </a:solidFill>
                  <a:ea typeface="ＭＳ Ｐゴシック" pitchFamily="50" charset="-128"/>
                </a:rPr>
                <a:t>Cl</a:t>
              </a:r>
            </a:p>
          </p:txBody>
        </p:sp>
        <p:sp>
          <p:nvSpPr>
            <p:cNvPr id="19" name="Text Box 104"/>
            <p:cNvSpPr txBox="1">
              <a:spLocks noChangeArrowheads="1"/>
            </p:cNvSpPr>
            <p:nvPr/>
          </p:nvSpPr>
          <p:spPr bwMode="auto">
            <a:xfrm>
              <a:off x="3379" y="3453"/>
              <a:ext cx="4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en-US" altLang="ja-JP" sz="1800" b="0" kern="0">
                  <a:solidFill>
                    <a:srgbClr val="000000"/>
                  </a:solidFill>
                  <a:ea typeface="ＭＳ Ｐゴシック" pitchFamily="50" charset="-128"/>
                </a:rPr>
                <a:t>Cl</a:t>
              </a:r>
            </a:p>
          </p:txBody>
        </p:sp>
        <p:sp>
          <p:nvSpPr>
            <p:cNvPr id="20" name="Text Box 111"/>
            <p:cNvSpPr txBox="1">
              <a:spLocks noChangeArrowheads="1"/>
            </p:cNvSpPr>
            <p:nvPr/>
          </p:nvSpPr>
          <p:spPr bwMode="auto">
            <a:xfrm>
              <a:off x="3923" y="2523"/>
              <a:ext cx="4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en-US" altLang="ja-JP" sz="1800" b="0" kern="0">
                  <a:solidFill>
                    <a:srgbClr val="000000"/>
                  </a:solidFill>
                  <a:ea typeface="ＭＳ Ｐゴシック" pitchFamily="50" charset="-128"/>
                </a:rPr>
                <a:t>Br</a:t>
              </a:r>
            </a:p>
          </p:txBody>
        </p:sp>
        <p:sp>
          <p:nvSpPr>
            <p:cNvPr id="21" name="Freeform 112"/>
            <p:cNvSpPr>
              <a:spLocks/>
            </p:cNvSpPr>
            <p:nvPr/>
          </p:nvSpPr>
          <p:spPr bwMode="auto">
            <a:xfrm rot="4680000">
              <a:off x="4150" y="2723"/>
              <a:ext cx="318" cy="188"/>
            </a:xfrm>
            <a:custGeom>
              <a:avLst/>
              <a:gdLst>
                <a:gd name="T0" fmla="*/ 318 w 318"/>
                <a:gd name="T1" fmla="*/ 7 h 188"/>
                <a:gd name="T2" fmla="*/ 136 w 318"/>
                <a:gd name="T3" fmla="*/ 30 h 188"/>
                <a:gd name="T4" fmla="*/ 0 w 318"/>
                <a:gd name="T5" fmla="*/ 188 h 188"/>
                <a:gd name="T6" fmla="*/ 0 60000 65536"/>
                <a:gd name="T7" fmla="*/ 0 60000 65536"/>
                <a:gd name="T8" fmla="*/ 0 60000 65536"/>
                <a:gd name="T9" fmla="*/ 0 w 318"/>
                <a:gd name="T10" fmla="*/ 0 h 188"/>
                <a:gd name="T11" fmla="*/ 318 w 318"/>
                <a:gd name="T12" fmla="*/ 188 h 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188">
                  <a:moveTo>
                    <a:pt x="318" y="7"/>
                  </a:moveTo>
                  <a:cubicBezTo>
                    <a:pt x="253" y="3"/>
                    <a:pt x="189" y="0"/>
                    <a:pt x="136" y="30"/>
                  </a:cubicBezTo>
                  <a:cubicBezTo>
                    <a:pt x="83" y="60"/>
                    <a:pt x="23" y="162"/>
                    <a:pt x="0" y="18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b="0" kern="0">
                <a:solidFill>
                  <a:sysClr val="windowText" lastClr="000000"/>
                </a:solidFill>
                <a:ea typeface="ＭＳ Ｐゴシック" pitchFamily="50" charset="-128"/>
              </a:endParaRPr>
            </a:p>
          </p:txBody>
        </p:sp>
      </p:grpSp>
      <p:sp>
        <p:nvSpPr>
          <p:cNvPr id="8" name="Text Box 113"/>
          <p:cNvSpPr txBox="1">
            <a:spLocks noChangeArrowheads="1"/>
          </p:cNvSpPr>
          <p:nvPr/>
        </p:nvSpPr>
        <p:spPr bwMode="auto">
          <a:xfrm>
            <a:off x="787400" y="2255193"/>
            <a:ext cx="33972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b="0" kern="0">
                <a:solidFill>
                  <a:srgbClr val="000000"/>
                </a:solidFill>
                <a:ea typeface="ＭＳ Ｐゴシック" pitchFamily="50" charset="-128"/>
              </a:rPr>
              <a:t>C</a:t>
            </a:r>
            <a:r>
              <a:rPr kumimoji="0" lang="en-US" altLang="ja-JP" sz="1800" b="0" kern="0" baseline="-25000">
                <a:solidFill>
                  <a:srgbClr val="000000"/>
                </a:solidFill>
                <a:ea typeface="ＭＳ Ｐゴシック" pitchFamily="50" charset="-128"/>
              </a:rPr>
              <a:t>12</a:t>
            </a:r>
            <a:r>
              <a:rPr kumimoji="0" lang="en-US" altLang="ja-JP" sz="1800" b="0" kern="0">
                <a:solidFill>
                  <a:srgbClr val="000000"/>
                </a:solidFill>
                <a:ea typeface="ＭＳ Ｐゴシック" pitchFamily="50" charset="-128"/>
              </a:rPr>
              <a:t>H</a:t>
            </a:r>
            <a:r>
              <a:rPr kumimoji="0" lang="en-US" altLang="ja-JP" sz="1800" b="0" kern="0" baseline="-25000">
                <a:solidFill>
                  <a:srgbClr val="000000"/>
                </a:solidFill>
                <a:ea typeface="ＭＳ Ｐゴシック" pitchFamily="50" charset="-128"/>
              </a:rPr>
              <a:t>6</a:t>
            </a:r>
            <a:r>
              <a:rPr kumimoji="0" lang="en-US" altLang="ja-JP" sz="1800" b="0" kern="0">
                <a:solidFill>
                  <a:srgbClr val="000000"/>
                </a:solidFill>
                <a:ea typeface="ＭＳ Ｐゴシック" pitchFamily="50" charset="-128"/>
              </a:rPr>
              <a:t>Cl</a:t>
            </a:r>
            <a:r>
              <a:rPr kumimoji="0" lang="en-US" altLang="ja-JP" sz="1800" b="0" kern="0" baseline="-25000">
                <a:solidFill>
                  <a:srgbClr val="000000"/>
                </a:solidFill>
                <a:ea typeface="ＭＳ Ｐゴシック" pitchFamily="50" charset="-128"/>
              </a:rPr>
              <a:t>3</a:t>
            </a:r>
            <a:r>
              <a:rPr kumimoji="0" lang="en-US" altLang="ja-JP" sz="1800" b="0" kern="0">
                <a:solidFill>
                  <a:srgbClr val="000000"/>
                </a:solidFill>
                <a:ea typeface="ＭＳ Ｐゴシック" pitchFamily="50" charset="-128"/>
              </a:rPr>
              <a:t>Br</a:t>
            </a:r>
            <a:r>
              <a:rPr kumimoji="0" lang="ja-JP" altLang="en-US" sz="1800" b="0" kern="0">
                <a:solidFill>
                  <a:srgbClr val="000000"/>
                </a:solidFill>
                <a:ea typeface="ＭＳ Ｐゴシック" pitchFamily="50" charset="-128"/>
              </a:rPr>
              <a:t>　  </a:t>
            </a:r>
            <a:r>
              <a:rPr kumimoji="0" lang="en-US" altLang="ja-JP" sz="1800" b="0" kern="0">
                <a:solidFill>
                  <a:srgbClr val="000000"/>
                </a:solidFill>
                <a:ea typeface="ＭＳ Ｐゴシック" pitchFamily="50" charset="-128"/>
              </a:rPr>
              <a:t>333.8718 (51.5)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800" b="0" kern="0">
                <a:solidFill>
                  <a:srgbClr val="000000"/>
                </a:solidFill>
                <a:ea typeface="ＭＳ Ｐゴシック" pitchFamily="50" charset="-128"/>
              </a:rPr>
              <a:t>　　　　　　　　　</a:t>
            </a:r>
            <a:r>
              <a:rPr kumimoji="0" lang="en-US" altLang="ja-JP" sz="1800" b="0" kern="0">
                <a:solidFill>
                  <a:srgbClr val="000000"/>
                </a:solidFill>
                <a:ea typeface="ＭＳ Ｐゴシック" pitchFamily="50" charset="-128"/>
              </a:rPr>
              <a:t>335.8694 (100)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800" b="0" kern="0">
                <a:solidFill>
                  <a:srgbClr val="000000"/>
                </a:solidFill>
                <a:ea typeface="ＭＳ Ｐゴシック" pitchFamily="50" charset="-128"/>
              </a:rPr>
              <a:t>　　　　　　　　　</a:t>
            </a:r>
            <a:r>
              <a:rPr kumimoji="0" lang="en-US" altLang="ja-JP" sz="1800" b="0" kern="0">
                <a:solidFill>
                  <a:srgbClr val="000000"/>
                </a:solidFill>
                <a:ea typeface="ＭＳ Ｐゴシック" pitchFamily="50" charset="-128"/>
              </a:rPr>
              <a:t>337.8667 (64.7)</a:t>
            </a:r>
          </a:p>
        </p:txBody>
      </p:sp>
      <p:sp>
        <p:nvSpPr>
          <p:cNvPr id="9" name="Text Box 118"/>
          <p:cNvSpPr txBox="1">
            <a:spLocks noChangeArrowheads="1"/>
          </p:cNvSpPr>
          <p:nvPr/>
        </p:nvSpPr>
        <p:spPr bwMode="auto">
          <a:xfrm>
            <a:off x="4613275" y="2255193"/>
            <a:ext cx="37449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b="0" kern="0" dirty="0">
                <a:solidFill>
                  <a:srgbClr val="000000"/>
                </a:solidFill>
                <a:ea typeface="ＭＳ Ｐゴシック" pitchFamily="50" charset="-128"/>
              </a:rPr>
              <a:t>C</a:t>
            </a:r>
            <a:r>
              <a:rPr kumimoji="0" lang="en-US" altLang="ja-JP" sz="1800" b="0" kern="0" baseline="-25000" dirty="0">
                <a:solidFill>
                  <a:srgbClr val="000000"/>
                </a:solidFill>
                <a:ea typeface="ＭＳ Ｐゴシック" pitchFamily="50" charset="-128"/>
              </a:rPr>
              <a:t>12</a:t>
            </a:r>
            <a:r>
              <a:rPr kumimoji="0" lang="en-US" altLang="ja-JP" sz="1800" b="0" kern="0" dirty="0">
                <a:solidFill>
                  <a:srgbClr val="000000"/>
                </a:solidFill>
                <a:ea typeface="ＭＳ Ｐゴシック" pitchFamily="50" charset="-128"/>
              </a:rPr>
              <a:t>H</a:t>
            </a:r>
            <a:r>
              <a:rPr kumimoji="0" lang="en-US" altLang="ja-JP" sz="1800" b="0" kern="0" baseline="-25000" dirty="0">
                <a:solidFill>
                  <a:srgbClr val="000000"/>
                </a:solidFill>
                <a:ea typeface="ＭＳ Ｐゴシック" pitchFamily="50" charset="-128"/>
              </a:rPr>
              <a:t>5</a:t>
            </a:r>
            <a:r>
              <a:rPr kumimoji="0" lang="en-US" altLang="ja-JP" sz="1800" b="0" kern="0" dirty="0">
                <a:solidFill>
                  <a:srgbClr val="000000"/>
                </a:solidFill>
                <a:ea typeface="ＭＳ Ｐゴシック" pitchFamily="50" charset="-128"/>
              </a:rPr>
              <a:t>Cl</a:t>
            </a:r>
            <a:r>
              <a:rPr kumimoji="0" lang="en-US" altLang="ja-JP" sz="1800" b="0" kern="0" baseline="-25000" dirty="0">
                <a:solidFill>
                  <a:srgbClr val="000000"/>
                </a:solidFill>
                <a:ea typeface="ＭＳ Ｐゴシック" pitchFamily="50" charset="-128"/>
              </a:rPr>
              <a:t>4</a:t>
            </a:r>
            <a:r>
              <a:rPr kumimoji="0" lang="en-US" altLang="ja-JP" sz="1800" b="0" kern="0" dirty="0">
                <a:solidFill>
                  <a:srgbClr val="000000"/>
                </a:solidFill>
                <a:ea typeface="ＭＳ Ｐゴシック" pitchFamily="50" charset="-128"/>
              </a:rPr>
              <a:t>Br</a:t>
            </a:r>
            <a:r>
              <a:rPr kumimoji="0" lang="ja-JP" altLang="en-US" sz="1800" b="0" kern="0" dirty="0">
                <a:solidFill>
                  <a:srgbClr val="000000"/>
                </a:solidFill>
                <a:ea typeface="ＭＳ Ｐゴシック" pitchFamily="50" charset="-128"/>
              </a:rPr>
              <a:t>　  </a:t>
            </a:r>
            <a:r>
              <a:rPr kumimoji="0" lang="en-US" altLang="ja-JP" sz="1800" b="0" kern="0" dirty="0">
                <a:solidFill>
                  <a:srgbClr val="000000"/>
                </a:solidFill>
                <a:ea typeface="ＭＳ Ｐゴシック" pitchFamily="50" charset="-128"/>
              </a:rPr>
              <a:t>367.8329 (44.2)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800" b="0" kern="0" dirty="0">
                <a:solidFill>
                  <a:srgbClr val="000000"/>
                </a:solidFill>
                <a:ea typeface="ＭＳ Ｐゴシック" pitchFamily="50" charset="-128"/>
              </a:rPr>
              <a:t>　　　　　　　　　</a:t>
            </a:r>
            <a:r>
              <a:rPr kumimoji="0" lang="en-US" altLang="ja-JP" sz="1800" b="0" kern="0" dirty="0">
                <a:solidFill>
                  <a:srgbClr val="000000"/>
                </a:solidFill>
                <a:ea typeface="ＭＳ Ｐゴシック" pitchFamily="50" charset="-128"/>
              </a:rPr>
              <a:t>369.8303 (100)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800" b="0" kern="0" dirty="0">
                <a:solidFill>
                  <a:srgbClr val="000000"/>
                </a:solidFill>
                <a:ea typeface="ＭＳ Ｐゴシック" pitchFamily="50" charset="-128"/>
              </a:rPr>
              <a:t>　　　　　　　　　</a:t>
            </a:r>
            <a:r>
              <a:rPr kumimoji="0" lang="en-US" altLang="ja-JP" sz="1800" b="0" kern="0" dirty="0">
                <a:solidFill>
                  <a:srgbClr val="000000"/>
                </a:solidFill>
                <a:ea typeface="ＭＳ Ｐゴシック" pitchFamily="50" charset="-128"/>
              </a:rPr>
              <a:t>371.8277 (83.0)</a:t>
            </a:r>
          </a:p>
        </p:txBody>
      </p:sp>
      <p:sp>
        <p:nvSpPr>
          <p:cNvPr id="10" name="Text Box 119"/>
          <p:cNvSpPr txBox="1">
            <a:spLocks noChangeArrowheads="1"/>
          </p:cNvSpPr>
          <p:nvPr/>
        </p:nvSpPr>
        <p:spPr bwMode="auto">
          <a:xfrm>
            <a:off x="868363" y="5207943"/>
            <a:ext cx="37449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b="0" kern="0">
                <a:solidFill>
                  <a:srgbClr val="000000"/>
                </a:solidFill>
                <a:ea typeface="ＭＳ Ｐゴシック" pitchFamily="50" charset="-128"/>
              </a:rPr>
              <a:t>C</a:t>
            </a:r>
            <a:r>
              <a:rPr kumimoji="0" lang="en-US" altLang="ja-JP" sz="1800" b="0" kern="0" baseline="-25000">
                <a:solidFill>
                  <a:srgbClr val="000000"/>
                </a:solidFill>
                <a:ea typeface="ＭＳ Ｐゴシック" pitchFamily="50" charset="-128"/>
              </a:rPr>
              <a:t>12</a:t>
            </a:r>
            <a:r>
              <a:rPr kumimoji="0" lang="en-US" altLang="ja-JP" sz="1800" b="0" kern="0">
                <a:solidFill>
                  <a:srgbClr val="000000"/>
                </a:solidFill>
                <a:ea typeface="ＭＳ Ｐゴシック" pitchFamily="50" charset="-128"/>
              </a:rPr>
              <a:t>H</a:t>
            </a:r>
            <a:r>
              <a:rPr kumimoji="0" lang="en-US" altLang="ja-JP" sz="1800" b="0" kern="0" baseline="-25000">
                <a:solidFill>
                  <a:srgbClr val="000000"/>
                </a:solidFill>
                <a:ea typeface="ＭＳ Ｐゴシック" pitchFamily="50" charset="-128"/>
              </a:rPr>
              <a:t>4</a:t>
            </a:r>
            <a:r>
              <a:rPr kumimoji="0" lang="en-US" altLang="ja-JP" sz="1800" b="0" kern="0">
                <a:solidFill>
                  <a:srgbClr val="000000"/>
                </a:solidFill>
                <a:ea typeface="ＭＳ Ｐゴシック" pitchFamily="50" charset="-128"/>
              </a:rPr>
              <a:t>Cl</a:t>
            </a:r>
            <a:r>
              <a:rPr kumimoji="0" lang="en-US" altLang="ja-JP" sz="1800" b="0" kern="0" baseline="-25000">
                <a:solidFill>
                  <a:srgbClr val="000000"/>
                </a:solidFill>
                <a:ea typeface="ＭＳ Ｐゴシック" pitchFamily="50" charset="-128"/>
              </a:rPr>
              <a:t>5</a:t>
            </a:r>
            <a:r>
              <a:rPr kumimoji="0" lang="en-US" altLang="ja-JP" sz="1800" b="0" kern="0">
                <a:solidFill>
                  <a:srgbClr val="000000"/>
                </a:solidFill>
                <a:ea typeface="ＭＳ Ｐゴシック" pitchFamily="50" charset="-128"/>
              </a:rPr>
              <a:t>Br</a:t>
            </a:r>
            <a:r>
              <a:rPr kumimoji="0" lang="ja-JP" altLang="en-US" sz="1800" b="0" kern="0">
                <a:solidFill>
                  <a:srgbClr val="000000"/>
                </a:solidFill>
                <a:ea typeface="ＭＳ Ｐゴシック" pitchFamily="50" charset="-128"/>
              </a:rPr>
              <a:t>　  </a:t>
            </a:r>
            <a:r>
              <a:rPr kumimoji="0" lang="en-US" altLang="ja-JP" sz="1800" b="0" kern="0">
                <a:solidFill>
                  <a:srgbClr val="000000"/>
                </a:solidFill>
                <a:ea typeface="ＭＳ Ｐゴシック" pitchFamily="50" charset="-128"/>
              </a:rPr>
              <a:t>401.7939 (38.5)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800" b="0" kern="0">
                <a:solidFill>
                  <a:srgbClr val="000000"/>
                </a:solidFill>
                <a:ea typeface="ＭＳ Ｐゴシック" pitchFamily="50" charset="-128"/>
              </a:rPr>
              <a:t>　　　　　　　　　</a:t>
            </a:r>
            <a:r>
              <a:rPr kumimoji="0" lang="en-US" altLang="ja-JP" sz="1800" b="0" kern="0">
                <a:solidFill>
                  <a:srgbClr val="000000"/>
                </a:solidFill>
                <a:ea typeface="ＭＳ Ｐゴシック" pitchFamily="50" charset="-128"/>
              </a:rPr>
              <a:t>403.7913 (99.3)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800" b="0" kern="0">
                <a:solidFill>
                  <a:srgbClr val="000000"/>
                </a:solidFill>
                <a:ea typeface="ＭＳ Ｐゴシック" pitchFamily="50" charset="-128"/>
              </a:rPr>
              <a:t>　　　　　　　　　</a:t>
            </a:r>
            <a:r>
              <a:rPr kumimoji="0" lang="en-US" altLang="ja-JP" sz="1800" b="0" kern="0">
                <a:solidFill>
                  <a:srgbClr val="000000"/>
                </a:solidFill>
                <a:ea typeface="ＭＳ Ｐゴシック" pitchFamily="50" charset="-128"/>
              </a:rPr>
              <a:t>405.7886 (100)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800" b="0" kern="0">
                <a:solidFill>
                  <a:srgbClr val="000000"/>
                </a:solidFill>
                <a:ea typeface="ＭＳ Ｐゴシック" pitchFamily="50" charset="-128"/>
              </a:rPr>
              <a:t>　　　　　　　　　</a:t>
            </a:r>
            <a:r>
              <a:rPr kumimoji="0" lang="en-US" altLang="ja-JP" sz="1800" b="0" kern="0">
                <a:solidFill>
                  <a:srgbClr val="000000"/>
                </a:solidFill>
                <a:ea typeface="ＭＳ Ｐゴシック" pitchFamily="50" charset="-128"/>
              </a:rPr>
              <a:t>407.7859 (51.7)</a:t>
            </a:r>
          </a:p>
        </p:txBody>
      </p:sp>
      <p:sp>
        <p:nvSpPr>
          <p:cNvPr id="11" name="Text Box 120"/>
          <p:cNvSpPr txBox="1">
            <a:spLocks noChangeArrowheads="1"/>
          </p:cNvSpPr>
          <p:nvPr/>
        </p:nvSpPr>
        <p:spPr bwMode="auto">
          <a:xfrm>
            <a:off x="4756150" y="5207943"/>
            <a:ext cx="37449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b="0" kern="0">
                <a:solidFill>
                  <a:srgbClr val="000000"/>
                </a:solidFill>
                <a:ea typeface="ＭＳ Ｐゴシック" pitchFamily="50" charset="-128"/>
              </a:rPr>
              <a:t>C</a:t>
            </a:r>
            <a:r>
              <a:rPr kumimoji="0" lang="en-US" altLang="ja-JP" sz="1800" b="0" kern="0" baseline="-25000">
                <a:solidFill>
                  <a:srgbClr val="000000"/>
                </a:solidFill>
                <a:ea typeface="ＭＳ Ｐゴシック" pitchFamily="50" charset="-128"/>
              </a:rPr>
              <a:t>12</a:t>
            </a:r>
            <a:r>
              <a:rPr kumimoji="0" lang="en-US" altLang="ja-JP" sz="1800" b="0" kern="0">
                <a:solidFill>
                  <a:srgbClr val="000000"/>
                </a:solidFill>
                <a:ea typeface="ＭＳ Ｐゴシック" pitchFamily="50" charset="-128"/>
              </a:rPr>
              <a:t>H</a:t>
            </a:r>
            <a:r>
              <a:rPr kumimoji="0" lang="en-US" altLang="ja-JP" sz="1800" b="0" kern="0" baseline="-25000">
                <a:solidFill>
                  <a:srgbClr val="000000"/>
                </a:solidFill>
                <a:ea typeface="ＭＳ Ｐゴシック" pitchFamily="50" charset="-128"/>
              </a:rPr>
              <a:t>3</a:t>
            </a:r>
            <a:r>
              <a:rPr kumimoji="0" lang="en-US" altLang="ja-JP" sz="1800" b="0" kern="0">
                <a:solidFill>
                  <a:srgbClr val="000000"/>
                </a:solidFill>
                <a:ea typeface="ＭＳ Ｐゴシック" pitchFamily="50" charset="-128"/>
              </a:rPr>
              <a:t>Cl</a:t>
            </a:r>
            <a:r>
              <a:rPr kumimoji="0" lang="en-US" altLang="ja-JP" sz="1800" b="0" kern="0" baseline="-25000">
                <a:solidFill>
                  <a:srgbClr val="000000"/>
                </a:solidFill>
                <a:ea typeface="ＭＳ Ｐゴシック" pitchFamily="50" charset="-128"/>
              </a:rPr>
              <a:t>6</a:t>
            </a:r>
            <a:r>
              <a:rPr kumimoji="0" lang="en-US" altLang="ja-JP" sz="1800" b="0" kern="0">
                <a:solidFill>
                  <a:srgbClr val="000000"/>
                </a:solidFill>
                <a:ea typeface="ＭＳ Ｐゴシック" pitchFamily="50" charset="-128"/>
              </a:rPr>
              <a:t>Br</a:t>
            </a:r>
            <a:r>
              <a:rPr kumimoji="0" lang="ja-JP" altLang="en-US" sz="1800" b="0" kern="0">
                <a:solidFill>
                  <a:srgbClr val="000000"/>
                </a:solidFill>
                <a:ea typeface="ＭＳ Ｐゴシック" pitchFamily="50" charset="-128"/>
              </a:rPr>
              <a:t>　  </a:t>
            </a:r>
            <a:r>
              <a:rPr kumimoji="0" lang="en-US" altLang="ja-JP" sz="1800" b="0" kern="0">
                <a:solidFill>
                  <a:srgbClr val="000000"/>
                </a:solidFill>
                <a:ea typeface="ＭＳ Ｐゴシック" pitchFamily="50" charset="-128"/>
              </a:rPr>
              <a:t>437.7523 (84.7)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800" b="0" kern="0">
                <a:solidFill>
                  <a:srgbClr val="000000"/>
                </a:solidFill>
                <a:ea typeface="ＭＳ Ｐゴシック" pitchFamily="50" charset="-128"/>
              </a:rPr>
              <a:t>　　　　　　　　　</a:t>
            </a:r>
            <a:r>
              <a:rPr kumimoji="0" lang="en-US" altLang="ja-JP" sz="1800" b="0" kern="0">
                <a:solidFill>
                  <a:srgbClr val="000000"/>
                </a:solidFill>
                <a:ea typeface="ＭＳ Ｐゴシック" pitchFamily="50" charset="-128"/>
              </a:rPr>
              <a:t>439.7496 (100)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800" b="0" kern="0">
                <a:solidFill>
                  <a:srgbClr val="000000"/>
                </a:solidFill>
                <a:ea typeface="ＭＳ Ｐゴシック" pitchFamily="50" charset="-128"/>
              </a:rPr>
              <a:t>　　　　　　　　　</a:t>
            </a:r>
            <a:r>
              <a:rPr kumimoji="0" lang="en-US" altLang="ja-JP" sz="1800" b="0" kern="0">
                <a:solidFill>
                  <a:srgbClr val="000000"/>
                </a:solidFill>
                <a:ea typeface="ＭＳ Ｐゴシック" pitchFamily="50" charset="-128"/>
              </a:rPr>
              <a:t>441.7468 (63.5)</a:t>
            </a:r>
          </a:p>
        </p:txBody>
      </p:sp>
      <p:sp>
        <p:nvSpPr>
          <p:cNvPr id="12" name="テキスト ボックス 4"/>
          <p:cNvSpPr txBox="1">
            <a:spLocks noChangeArrowheads="1"/>
          </p:cNvSpPr>
          <p:nvPr/>
        </p:nvSpPr>
        <p:spPr bwMode="auto">
          <a:xfrm>
            <a:off x="398463" y="407343"/>
            <a:ext cx="6572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>
                <a:solidFill>
                  <a:sysClr val="windowText" lastClr="000000"/>
                </a:solidFill>
                <a:ea typeface="ＭＳ Ｐゴシック" pitchFamily="50" charset="-128"/>
              </a:rPr>
              <a:t>Dominant congener from FeCl</a:t>
            </a:r>
            <a:r>
              <a:rPr kumimoji="0" lang="en-US" altLang="ja-JP" sz="1800" kern="0" baseline="-25000">
                <a:solidFill>
                  <a:sysClr val="windowText" lastClr="000000"/>
                </a:solidFill>
                <a:ea typeface="ＭＳ Ｐゴシック" pitchFamily="50" charset="-128"/>
              </a:rPr>
              <a:t>3</a:t>
            </a:r>
            <a:r>
              <a:rPr kumimoji="0" lang="en-US" altLang="ja-JP" sz="1800" kern="0">
                <a:solidFill>
                  <a:sysClr val="windowText" lastClr="000000"/>
                </a:solidFill>
                <a:ea typeface="ＭＳ Ｐゴシック" pitchFamily="50" charset="-128"/>
              </a:rPr>
              <a:t> manufacturing  process </a:t>
            </a:r>
            <a:endParaRPr kumimoji="0" lang="ja-JP" altLang="en-US" sz="1800" kern="0">
              <a:solidFill>
                <a:sysClr val="windowText" lastClr="000000"/>
              </a:solidFill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78093" cy="590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771800" y="2708920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#11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24199" y="3861048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#17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60032" y="3845604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#32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39668" y="2560181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#15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370960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37" y="861144"/>
            <a:ext cx="7805738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5"/>
          <p:cNvSpPr txBox="1">
            <a:spLocks noChangeArrowheads="1"/>
          </p:cNvSpPr>
          <p:nvPr/>
        </p:nvSpPr>
        <p:spPr bwMode="auto">
          <a:xfrm>
            <a:off x="-209550" y="168821"/>
            <a:ext cx="9353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Dominant structure in the phenyl ring of PCB product </a:t>
            </a:r>
            <a:endParaRPr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" y="-248930"/>
            <a:ext cx="9143999" cy="73558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4000" b="1" dirty="0" smtClean="0"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4000" dirty="0" smtClean="0"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特異な</a:t>
            </a:r>
            <a:r>
              <a:rPr kumimoji="1" lang="en-US" altLang="ja-JP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PCB</a:t>
            </a:r>
            <a:r>
              <a:rPr kumimoji="1" lang="ja-JP" altLang="en-US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異性体組成</a:t>
            </a:r>
            <a:endParaRPr kumimoji="1" lang="en-US" altLang="ja-JP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HGS創英角ﾎﾟｯﾌﾟ体" pitchFamily="50" charset="-128"/>
              <a:ea typeface="HGS創英角ﾎﾟｯﾌﾟ体" pitchFamily="50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4000" dirty="0" smtClean="0"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4000" dirty="0" smtClean="0"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2400" dirty="0" smtClean="0">
              <a:latin typeface="ＭＳ 明朝" pitchFamily="17" charset="-128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ＭＳ 明朝" pitchFamily="17" charset="-128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4"/>
          <p:cNvSpPr txBox="1">
            <a:spLocks noChangeArrowheads="1"/>
          </p:cNvSpPr>
          <p:nvPr/>
        </p:nvSpPr>
        <p:spPr bwMode="auto">
          <a:xfrm>
            <a:off x="941388" y="4997054"/>
            <a:ext cx="1500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>
                <a:solidFill>
                  <a:schemeClr val="tx1"/>
                </a:solidFill>
              </a:rPr>
              <a:t>CB-2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584200" y="3938191"/>
          <a:ext cx="2078038" cy="1079500"/>
        </p:xfrm>
        <a:graphic>
          <a:graphicData uri="http://schemas.openxmlformats.org/presentationml/2006/ole">
            <p:oleObj spid="_x0000_s20482" name="CS ChemDraw Drawing" r:id="rId4" imgW="2078280" imgH="1079640" progId="ChemDraw.Document.6.0">
              <p:embed/>
            </p:oleObj>
          </a:graphicData>
        </a:graphic>
      </p:graphicFrame>
      <p:sp>
        <p:nvSpPr>
          <p:cNvPr id="6" name="テキスト ボックス 4"/>
          <p:cNvSpPr txBox="1">
            <a:spLocks noChangeArrowheads="1"/>
          </p:cNvSpPr>
          <p:nvPr/>
        </p:nvSpPr>
        <p:spPr bwMode="auto">
          <a:xfrm>
            <a:off x="142875" y="168821"/>
            <a:ext cx="4929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Cement Industry (Stack gas)</a:t>
            </a:r>
            <a:endParaRPr lang="ja-JP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3019425" y="3938191"/>
          <a:ext cx="2552700" cy="1079500"/>
        </p:xfrm>
        <a:graphic>
          <a:graphicData uri="http://schemas.openxmlformats.org/presentationml/2006/ole">
            <p:oleObj spid="_x0000_s20483" name="CS ChemDraw Drawing" r:id="rId5" imgW="2552760" imgH="1079640" progId="ChemDraw.Document.6.0">
              <p:embed/>
            </p:oleObj>
          </a:graphicData>
        </a:graphic>
      </p:graphicFrame>
      <p:sp>
        <p:nvSpPr>
          <p:cNvPr id="8" name="テキスト ボックス 4"/>
          <p:cNvSpPr txBox="1">
            <a:spLocks noChangeArrowheads="1"/>
          </p:cNvSpPr>
          <p:nvPr/>
        </p:nvSpPr>
        <p:spPr bwMode="auto">
          <a:xfrm>
            <a:off x="3376613" y="5017691"/>
            <a:ext cx="1500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>
                <a:solidFill>
                  <a:schemeClr val="tx1"/>
                </a:solidFill>
              </a:rPr>
              <a:t>CB-13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843588" y="3554016"/>
          <a:ext cx="2925762" cy="1828800"/>
        </p:xfrm>
        <a:graphic>
          <a:graphicData uri="http://schemas.openxmlformats.org/presentationml/2006/ole">
            <p:oleObj spid="_x0000_s20484" name="CS ChemDraw Drawing" r:id="rId6" imgW="2552040" imgH="1487880" progId="ChemDraw.Document.6.0">
              <p:embed/>
            </p:oleObj>
          </a:graphicData>
        </a:graphic>
      </p:graphicFrame>
      <p:sp>
        <p:nvSpPr>
          <p:cNvPr id="10" name="テキスト ボックス 4"/>
          <p:cNvSpPr txBox="1">
            <a:spLocks noChangeArrowheads="1"/>
          </p:cNvSpPr>
          <p:nvPr/>
        </p:nvSpPr>
        <p:spPr bwMode="auto">
          <a:xfrm>
            <a:off x="6343650" y="4806554"/>
            <a:ext cx="1500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>
                <a:solidFill>
                  <a:schemeClr val="tx1"/>
                </a:solidFill>
              </a:rPr>
              <a:t>CB-35</a:t>
            </a:r>
          </a:p>
        </p:txBody>
      </p:sp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6100763" y="5273279"/>
          <a:ext cx="2459037" cy="1462087"/>
        </p:xfrm>
        <a:graphic>
          <a:graphicData uri="http://schemas.openxmlformats.org/presentationml/2006/ole">
            <p:oleObj spid="_x0000_s20485" name="CS ChemDraw Drawing" r:id="rId7" imgW="2459520" imgH="1461600" progId="ChemDraw.Document.6.0">
              <p:embed/>
            </p:oleObj>
          </a:graphicData>
        </a:graphic>
      </p:graphicFrame>
      <p:sp>
        <p:nvSpPr>
          <p:cNvPr id="12" name="テキスト ボックス 4"/>
          <p:cNvSpPr txBox="1">
            <a:spLocks noChangeArrowheads="1"/>
          </p:cNvSpPr>
          <p:nvPr/>
        </p:nvSpPr>
        <p:spPr bwMode="auto">
          <a:xfrm>
            <a:off x="6845300" y="6378179"/>
            <a:ext cx="1500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>
                <a:solidFill>
                  <a:schemeClr val="tx1"/>
                </a:solidFill>
              </a:rPr>
              <a:t>CB-38</a:t>
            </a:r>
          </a:p>
        </p:txBody>
      </p:sp>
      <p:graphicFrame>
        <p:nvGraphicFramePr>
          <p:cNvPr id="13" name="Object 10"/>
          <p:cNvGraphicFramePr>
            <a:graphicFrameLocks noChangeAspect="1"/>
          </p:cNvGraphicFramePr>
          <p:nvPr/>
        </p:nvGraphicFramePr>
        <p:xfrm>
          <a:off x="271463" y="758429"/>
          <a:ext cx="4352925" cy="2057400"/>
        </p:xfrm>
        <a:graphic>
          <a:graphicData uri="http://schemas.openxmlformats.org/presentationml/2006/ole">
            <p:oleObj spid="_x0000_s20486" name="グラフ" r:id="rId8" imgW="4352797" imgH="2057434" progId="Excel.Chart.8">
              <p:embed/>
            </p:oleObj>
          </a:graphicData>
        </a:graphic>
      </p:graphicFrame>
      <p:graphicFrame>
        <p:nvGraphicFramePr>
          <p:cNvPr id="14" name="Object 11"/>
          <p:cNvGraphicFramePr>
            <a:graphicFrameLocks noChangeAspect="1"/>
          </p:cNvGraphicFramePr>
          <p:nvPr/>
        </p:nvGraphicFramePr>
        <p:xfrm>
          <a:off x="5129213" y="829866"/>
          <a:ext cx="3086100" cy="2057400"/>
        </p:xfrm>
        <a:graphic>
          <a:graphicData uri="http://schemas.openxmlformats.org/presentationml/2006/ole">
            <p:oleObj spid="_x0000_s20487" name="グラフ" r:id="rId9" imgW="3086234" imgH="2057434" progId="Excel.Chart.8">
              <p:embed/>
            </p:oleObj>
          </a:graphicData>
        </a:graphic>
      </p:graphicFrame>
      <p:sp>
        <p:nvSpPr>
          <p:cNvPr id="15" name="テキスト ボックス 4"/>
          <p:cNvSpPr txBox="1">
            <a:spLocks noChangeArrowheads="1"/>
          </p:cNvSpPr>
          <p:nvPr/>
        </p:nvSpPr>
        <p:spPr bwMode="auto">
          <a:xfrm>
            <a:off x="185738" y="2901554"/>
            <a:ext cx="6372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>
                <a:solidFill>
                  <a:srgbClr val="FF0000"/>
                </a:solidFill>
              </a:rPr>
              <a:t>meta</a:t>
            </a:r>
            <a:r>
              <a:rPr lang="en-US" altLang="ja-JP">
                <a:solidFill>
                  <a:schemeClr val="tx1"/>
                </a:solidFill>
              </a:rPr>
              <a:t> position substitution : dominant  </a:t>
            </a: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6" name="テキスト ボックス 4"/>
          <p:cNvSpPr txBox="1">
            <a:spLocks noChangeArrowheads="1"/>
          </p:cNvSpPr>
          <p:nvPr/>
        </p:nvSpPr>
        <p:spPr bwMode="auto">
          <a:xfrm>
            <a:off x="0" y="5673329"/>
            <a:ext cx="4700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>
                <a:solidFill>
                  <a:schemeClr val="tx1"/>
                </a:solidFill>
              </a:rPr>
              <a:t>CB-2 : </a:t>
            </a:r>
            <a:r>
              <a:rPr lang="en-US" altLang="ja-JP">
                <a:solidFill>
                  <a:srgbClr val="FF0000"/>
                </a:solidFill>
              </a:rPr>
              <a:t>90%</a:t>
            </a:r>
            <a:r>
              <a:rPr lang="en-US" altLang="ja-JP">
                <a:solidFill>
                  <a:schemeClr val="tx1"/>
                </a:solidFill>
              </a:rPr>
              <a:t> of total PCB</a:t>
            </a:r>
            <a:endParaRPr lang="ja-JP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6100763" y="549449"/>
          <a:ext cx="1946275" cy="1079500"/>
        </p:xfrm>
        <a:graphic>
          <a:graphicData uri="http://schemas.openxmlformats.org/presentationml/2006/ole">
            <p:oleObj spid="_x0000_s21506" name="CS ChemDraw Drawing" r:id="rId4" imgW="1946160" imgH="1079640" progId="ChemDraw.Document.6.0">
              <p:embed/>
            </p:oleObj>
          </a:graphicData>
        </a:graphic>
      </p:graphicFrame>
      <p:graphicFrame>
        <p:nvGraphicFramePr>
          <p:cNvPr id="5" name="Object 33"/>
          <p:cNvGraphicFramePr>
            <a:graphicFrameLocks noChangeAspect="1"/>
          </p:cNvGraphicFramePr>
          <p:nvPr/>
        </p:nvGraphicFramePr>
        <p:xfrm>
          <a:off x="6029325" y="2327449"/>
          <a:ext cx="1946275" cy="1079500"/>
        </p:xfrm>
        <a:graphic>
          <a:graphicData uri="http://schemas.openxmlformats.org/presentationml/2006/ole">
            <p:oleObj spid="_x0000_s21507" name="CS ChemDraw Drawing" r:id="rId5" imgW="1946160" imgH="1079640" progId="ChemDraw.Document.6.0">
              <p:embed/>
            </p:oleObj>
          </a:graphicData>
        </a:graphic>
      </p:graphicFrame>
      <p:sp>
        <p:nvSpPr>
          <p:cNvPr id="6" name="テキスト ボックス 3"/>
          <p:cNvSpPr txBox="1">
            <a:spLocks noChangeArrowheads="1"/>
          </p:cNvSpPr>
          <p:nvPr/>
        </p:nvSpPr>
        <p:spPr bwMode="auto">
          <a:xfrm>
            <a:off x="6332538" y="1621012"/>
            <a:ext cx="1500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>
                <a:solidFill>
                  <a:schemeClr val="tx1"/>
                </a:solidFill>
              </a:rPr>
              <a:t>CB-4</a:t>
            </a: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7" name="テキスト ボックス 4"/>
          <p:cNvSpPr txBox="1">
            <a:spLocks noChangeArrowheads="1"/>
          </p:cNvSpPr>
          <p:nvPr/>
        </p:nvSpPr>
        <p:spPr bwMode="auto">
          <a:xfrm>
            <a:off x="6332538" y="3406949"/>
            <a:ext cx="1500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>
                <a:solidFill>
                  <a:schemeClr val="tx1"/>
                </a:solidFill>
              </a:rPr>
              <a:t>CB-1</a:t>
            </a: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8" name="テキスト ボックス 4"/>
          <p:cNvSpPr txBox="1">
            <a:spLocks noChangeArrowheads="1"/>
          </p:cNvSpPr>
          <p:nvPr/>
        </p:nvSpPr>
        <p:spPr bwMode="auto">
          <a:xfrm>
            <a:off x="531813" y="44624"/>
            <a:ext cx="4929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>
                <a:solidFill>
                  <a:schemeClr val="tx1"/>
                </a:solidFill>
              </a:rPr>
              <a:t>carpet  manufacturing plant</a:t>
            </a:r>
            <a:r>
              <a:rPr lang="ja-JP" altLang="en-US">
                <a:solidFill>
                  <a:schemeClr val="tx1"/>
                </a:solidFill>
              </a:rPr>
              <a:t> </a:t>
            </a:r>
            <a:r>
              <a:rPr lang="en-US" altLang="ja-JP">
                <a:solidFill>
                  <a:schemeClr val="tx1"/>
                </a:solidFill>
              </a:rPr>
              <a:t> </a:t>
            </a:r>
            <a:endParaRPr lang="ja-JP" altLang="en-US">
              <a:solidFill>
                <a:schemeClr val="tx1"/>
              </a:solidFill>
            </a:endParaRPr>
          </a:p>
        </p:txBody>
      </p:sp>
      <p:graphicFrame>
        <p:nvGraphicFramePr>
          <p:cNvPr id="9" name="Object 34"/>
          <p:cNvGraphicFramePr>
            <a:graphicFrameLocks noChangeAspect="1"/>
          </p:cNvGraphicFramePr>
          <p:nvPr/>
        </p:nvGraphicFramePr>
        <p:xfrm>
          <a:off x="246063" y="1965499"/>
          <a:ext cx="5372100" cy="1933575"/>
        </p:xfrm>
        <a:graphic>
          <a:graphicData uri="http://schemas.openxmlformats.org/presentationml/2006/ole">
            <p:oleObj spid="_x0000_s21508" name="グラフ" r:id="rId6" imgW="5372093" imgH="1933534" progId="Excel.Chart.8">
              <p:embed/>
            </p:oleObj>
          </a:graphicData>
        </a:graphic>
      </p:graphicFrame>
      <p:graphicFrame>
        <p:nvGraphicFramePr>
          <p:cNvPr id="10" name="Object 35"/>
          <p:cNvGraphicFramePr>
            <a:graphicFrameLocks noChangeAspect="1"/>
          </p:cNvGraphicFramePr>
          <p:nvPr/>
        </p:nvGraphicFramePr>
        <p:xfrm>
          <a:off x="246063" y="4402312"/>
          <a:ext cx="5372100" cy="1933575"/>
        </p:xfrm>
        <a:graphic>
          <a:graphicData uri="http://schemas.openxmlformats.org/presentationml/2006/ole">
            <p:oleObj spid="_x0000_s21509" name="グラフ" r:id="rId7" imgW="5372093" imgH="1933534" progId="Excel.Chart.8">
              <p:embed/>
            </p:oleObj>
          </a:graphicData>
        </a:graphic>
      </p:graphicFrame>
      <p:graphicFrame>
        <p:nvGraphicFramePr>
          <p:cNvPr id="11" name="Object 36"/>
          <p:cNvGraphicFramePr>
            <a:graphicFrameLocks noChangeAspect="1"/>
          </p:cNvGraphicFramePr>
          <p:nvPr/>
        </p:nvGraphicFramePr>
        <p:xfrm>
          <a:off x="6100763" y="4230862"/>
          <a:ext cx="1946275" cy="1462087"/>
        </p:xfrm>
        <a:graphic>
          <a:graphicData uri="http://schemas.openxmlformats.org/presentationml/2006/ole">
            <p:oleObj spid="_x0000_s21510" name="CS ChemDraw Drawing" r:id="rId8" imgW="1946160" imgH="1461600" progId="ChemDraw.Document.6.0">
              <p:embed/>
            </p:oleObj>
          </a:graphicData>
        </a:graphic>
      </p:graphicFrame>
      <p:sp>
        <p:nvSpPr>
          <p:cNvPr id="12" name="テキスト ボックス 4"/>
          <p:cNvSpPr txBox="1">
            <a:spLocks noChangeArrowheads="1"/>
          </p:cNvSpPr>
          <p:nvPr/>
        </p:nvSpPr>
        <p:spPr bwMode="auto">
          <a:xfrm>
            <a:off x="6332538" y="5823124"/>
            <a:ext cx="1500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>
                <a:solidFill>
                  <a:schemeClr val="tx1"/>
                </a:solidFill>
              </a:rPr>
              <a:t>CB-19</a:t>
            </a: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3" name="テキスト ボックス 4"/>
          <p:cNvSpPr txBox="1">
            <a:spLocks noChangeArrowheads="1"/>
          </p:cNvSpPr>
          <p:nvPr/>
        </p:nvSpPr>
        <p:spPr bwMode="auto">
          <a:xfrm>
            <a:off x="103188" y="687562"/>
            <a:ext cx="6143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>
                <a:solidFill>
                  <a:srgbClr val="FF0000"/>
                </a:solidFill>
              </a:rPr>
              <a:t>ortho</a:t>
            </a:r>
            <a:r>
              <a:rPr lang="en-US" altLang="ja-JP">
                <a:solidFill>
                  <a:schemeClr val="tx1"/>
                </a:solidFill>
              </a:rPr>
              <a:t> position substitution :</a:t>
            </a:r>
            <a:r>
              <a:rPr lang="en-US" altLang="ja-JP"/>
              <a:t>dominant </a:t>
            </a:r>
            <a:endParaRPr lang="ja-JP" altLang="en-US"/>
          </a:p>
        </p:txBody>
      </p:sp>
      <p:sp>
        <p:nvSpPr>
          <p:cNvPr id="14" name="テキスト ボックス 4"/>
          <p:cNvSpPr txBox="1">
            <a:spLocks noChangeArrowheads="1"/>
          </p:cNvSpPr>
          <p:nvPr/>
        </p:nvSpPr>
        <p:spPr bwMode="auto">
          <a:xfrm>
            <a:off x="174625" y="3894312"/>
            <a:ext cx="6215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>
                <a:solidFill>
                  <a:schemeClr val="tx1"/>
                </a:solidFill>
              </a:rPr>
              <a:t>Homologue distribution of PCB (water)</a:t>
            </a: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5" name="テキスト ボックス 4"/>
          <p:cNvSpPr txBox="1">
            <a:spLocks noChangeArrowheads="1"/>
          </p:cNvSpPr>
          <p:nvPr/>
        </p:nvSpPr>
        <p:spPr bwMode="auto">
          <a:xfrm>
            <a:off x="317500" y="6521624"/>
            <a:ext cx="5691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>
                <a:solidFill>
                  <a:schemeClr val="tx1"/>
                </a:solidFill>
              </a:rPr>
              <a:t>Congener profile of PCB (water)</a:t>
            </a: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6" name="テキスト ボックス 4"/>
          <p:cNvSpPr txBox="1">
            <a:spLocks noChangeArrowheads="1"/>
          </p:cNvSpPr>
          <p:nvPr/>
        </p:nvSpPr>
        <p:spPr bwMode="auto">
          <a:xfrm>
            <a:off x="5603875" y="6394624"/>
            <a:ext cx="3286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>
                <a:solidFill>
                  <a:schemeClr val="tx1"/>
                </a:solidFill>
              </a:rPr>
              <a:t>dominant congeners </a:t>
            </a: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7" name="テキスト ボックス 4"/>
          <p:cNvSpPr txBox="1">
            <a:spLocks noChangeArrowheads="1"/>
          </p:cNvSpPr>
          <p:nvPr/>
        </p:nvSpPr>
        <p:spPr bwMode="auto">
          <a:xfrm>
            <a:off x="1198563" y="1465437"/>
            <a:ext cx="4929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>
                <a:solidFill>
                  <a:srgbClr val="FF0000"/>
                </a:solidFill>
              </a:rPr>
              <a:t>CB-4 : 70% of total PCB</a:t>
            </a:r>
            <a:endParaRPr lang="ja-JP" altLang="en-US"/>
          </a:p>
        </p:txBody>
      </p:sp>
      <p:sp>
        <p:nvSpPr>
          <p:cNvPr id="18" name="テキスト ボックス 4"/>
          <p:cNvSpPr txBox="1">
            <a:spLocks noChangeArrowheads="1"/>
          </p:cNvSpPr>
          <p:nvPr/>
        </p:nvSpPr>
        <p:spPr bwMode="auto">
          <a:xfrm>
            <a:off x="7189788" y="1621012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>
                <a:solidFill>
                  <a:srgbClr val="FF0000"/>
                </a:solidFill>
              </a:rPr>
              <a:t>70%</a:t>
            </a:r>
            <a:endParaRPr lang="ja-JP" altLang="en-US"/>
          </a:p>
        </p:txBody>
      </p:sp>
      <p:sp>
        <p:nvSpPr>
          <p:cNvPr id="19" name="テキスト ボックス 4"/>
          <p:cNvSpPr txBox="1">
            <a:spLocks noChangeArrowheads="1"/>
          </p:cNvSpPr>
          <p:nvPr/>
        </p:nvSpPr>
        <p:spPr bwMode="auto">
          <a:xfrm>
            <a:off x="7261225" y="3465687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>
                <a:solidFill>
                  <a:srgbClr val="FF0000"/>
                </a:solidFill>
              </a:rPr>
              <a:t>5%</a:t>
            </a:r>
            <a:endParaRPr lang="ja-JP" altLang="en-US"/>
          </a:p>
        </p:txBody>
      </p:sp>
      <p:sp>
        <p:nvSpPr>
          <p:cNvPr id="20" name="テキスト ボックス 4"/>
          <p:cNvSpPr txBox="1">
            <a:spLocks noChangeArrowheads="1"/>
          </p:cNvSpPr>
          <p:nvPr/>
        </p:nvSpPr>
        <p:spPr bwMode="auto">
          <a:xfrm>
            <a:off x="7261225" y="5550074"/>
            <a:ext cx="142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>
                <a:solidFill>
                  <a:srgbClr val="FF0000"/>
                </a:solidFill>
              </a:rPr>
              <a:t>4%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7"/>
          <p:cNvGraphicFramePr>
            <a:graphicFrameLocks noChangeAspect="1"/>
          </p:cNvGraphicFramePr>
          <p:nvPr/>
        </p:nvGraphicFramePr>
        <p:xfrm>
          <a:off x="5462836" y="632817"/>
          <a:ext cx="2933700" cy="1079500"/>
        </p:xfrm>
        <a:graphic>
          <a:graphicData uri="http://schemas.openxmlformats.org/presentationml/2006/ole">
            <p:oleObj spid="_x0000_s24578" name="CS ChemDraw Drawing" r:id="rId4" imgW="2932920" imgH="1079640" progId="ChemDraw.Document.6.0">
              <p:embed/>
            </p:oleObj>
          </a:graphicData>
        </a:graphic>
      </p:graphicFrame>
      <p:graphicFrame>
        <p:nvGraphicFramePr>
          <p:cNvPr id="5" name="Object 58"/>
          <p:cNvGraphicFramePr>
            <a:graphicFrameLocks noChangeAspect="1"/>
          </p:cNvGraphicFramePr>
          <p:nvPr/>
        </p:nvGraphicFramePr>
        <p:xfrm>
          <a:off x="5681911" y="4457105"/>
          <a:ext cx="2459038" cy="1462087"/>
        </p:xfrm>
        <a:graphic>
          <a:graphicData uri="http://schemas.openxmlformats.org/presentationml/2006/ole">
            <p:oleObj spid="_x0000_s24579" name="CS ChemDraw Drawing" r:id="rId5" imgW="2459520" imgH="1461600" progId="ChemDraw.Document.6.0">
              <p:embed/>
            </p:oleObj>
          </a:graphicData>
        </a:graphic>
      </p:graphicFrame>
      <p:graphicFrame>
        <p:nvGraphicFramePr>
          <p:cNvPr id="6" name="Object 59"/>
          <p:cNvGraphicFramePr>
            <a:graphicFrameLocks noChangeAspect="1"/>
          </p:cNvGraphicFramePr>
          <p:nvPr/>
        </p:nvGraphicFramePr>
        <p:xfrm>
          <a:off x="5629524" y="2599730"/>
          <a:ext cx="2552700" cy="1462087"/>
        </p:xfrm>
        <a:graphic>
          <a:graphicData uri="http://schemas.openxmlformats.org/presentationml/2006/ole">
            <p:oleObj spid="_x0000_s24580" name="CS ChemDraw Drawing" r:id="rId6" imgW="2552760" imgH="1461600" progId="ChemDraw.Document.6.0">
              <p:embed/>
            </p:oleObj>
          </a:graphicData>
        </a:graphic>
      </p:graphicFrame>
      <p:sp>
        <p:nvSpPr>
          <p:cNvPr id="7" name="テキスト ボックス 4"/>
          <p:cNvSpPr txBox="1">
            <a:spLocks noChangeArrowheads="1"/>
          </p:cNvSpPr>
          <p:nvPr/>
        </p:nvSpPr>
        <p:spPr bwMode="auto">
          <a:xfrm>
            <a:off x="6181974" y="1704380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>
                <a:solidFill>
                  <a:sysClr val="windowText" lastClr="000000"/>
                </a:solidFill>
                <a:ea typeface="ＭＳ Ｐゴシック" pitchFamily="50" charset="-128"/>
              </a:rPr>
              <a:t>CB-47</a:t>
            </a:r>
            <a:endParaRPr kumimoji="0" lang="ja-JP" altLang="en-US" sz="1800" kern="0">
              <a:solidFill>
                <a:sysClr val="windowText" lastClr="000000"/>
              </a:solidFill>
              <a:ea typeface="ＭＳ Ｐゴシック" pitchFamily="50" charset="-128"/>
            </a:endParaRPr>
          </a:p>
        </p:txBody>
      </p:sp>
      <p:sp>
        <p:nvSpPr>
          <p:cNvPr id="8" name="テキスト ボックス 5"/>
          <p:cNvSpPr txBox="1">
            <a:spLocks noChangeArrowheads="1"/>
          </p:cNvSpPr>
          <p:nvPr/>
        </p:nvSpPr>
        <p:spPr bwMode="auto">
          <a:xfrm>
            <a:off x="6396286" y="3704630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>
                <a:solidFill>
                  <a:sysClr val="windowText" lastClr="000000"/>
                </a:solidFill>
                <a:ea typeface="ＭＳ Ｐゴシック" pitchFamily="50" charset="-128"/>
              </a:rPr>
              <a:t>CB-68</a:t>
            </a:r>
            <a:endParaRPr kumimoji="0" lang="ja-JP" altLang="en-US" sz="1800" kern="0">
              <a:solidFill>
                <a:sysClr val="windowText" lastClr="000000"/>
              </a:solidFill>
              <a:ea typeface="ＭＳ Ｐゴシック" pitchFamily="50" charset="-128"/>
            </a:endParaRPr>
          </a:p>
        </p:txBody>
      </p:sp>
      <p:sp>
        <p:nvSpPr>
          <p:cNvPr id="9" name="テキスト ボックス 6"/>
          <p:cNvSpPr txBox="1">
            <a:spLocks noChangeArrowheads="1"/>
          </p:cNvSpPr>
          <p:nvPr/>
        </p:nvSpPr>
        <p:spPr bwMode="auto">
          <a:xfrm>
            <a:off x="6539161" y="6062067"/>
            <a:ext cx="1500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>
                <a:solidFill>
                  <a:sysClr val="windowText" lastClr="000000"/>
                </a:solidFill>
                <a:ea typeface="ＭＳ Ｐゴシック" pitchFamily="50" charset="-128"/>
              </a:rPr>
              <a:t>CB-51</a:t>
            </a:r>
            <a:endParaRPr kumimoji="0" lang="ja-JP" altLang="en-US" sz="1800" kern="0">
              <a:solidFill>
                <a:sysClr val="windowText" lastClr="000000"/>
              </a:solidFill>
              <a:ea typeface="ＭＳ Ｐゴシック" pitchFamily="50" charset="-128"/>
            </a:endParaRPr>
          </a:p>
        </p:txBody>
      </p:sp>
      <p:graphicFrame>
        <p:nvGraphicFramePr>
          <p:cNvPr id="10" name="Object 60"/>
          <p:cNvGraphicFramePr>
            <a:graphicFrameLocks noChangeAspect="1"/>
          </p:cNvGraphicFramePr>
          <p:nvPr/>
        </p:nvGraphicFramePr>
        <p:xfrm>
          <a:off x="1632199" y="4276130"/>
          <a:ext cx="2906712" cy="1665287"/>
        </p:xfrm>
        <a:graphic>
          <a:graphicData uri="http://schemas.openxmlformats.org/presentationml/2006/ole">
            <p:oleObj spid="_x0000_s24581" name="CS ChemDraw Drawing" r:id="rId7" imgW="2905920" imgH="1666080" progId="ChemDraw.Document.6.0">
              <p:embed/>
            </p:oleObj>
          </a:graphicData>
        </a:graphic>
      </p:graphicFrame>
      <p:sp>
        <p:nvSpPr>
          <p:cNvPr id="11" name="テキスト ボックス 6"/>
          <p:cNvSpPr txBox="1">
            <a:spLocks noChangeArrowheads="1"/>
          </p:cNvSpPr>
          <p:nvPr/>
        </p:nvSpPr>
        <p:spPr bwMode="auto">
          <a:xfrm>
            <a:off x="1917949" y="6022380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>
                <a:solidFill>
                  <a:sysClr val="windowText" lastClr="000000"/>
                </a:solidFill>
                <a:ea typeface="ＭＳ Ｐゴシック" pitchFamily="50" charset="-128"/>
              </a:rPr>
              <a:t>1,3,6,8-TCDF</a:t>
            </a:r>
            <a:endParaRPr kumimoji="0" lang="ja-JP" altLang="en-US" sz="1800" kern="0">
              <a:solidFill>
                <a:sysClr val="windowText" lastClr="000000"/>
              </a:solidFill>
              <a:ea typeface="ＭＳ Ｐゴシック" pitchFamily="50" charset="-128"/>
            </a:endParaRPr>
          </a:p>
        </p:txBody>
      </p:sp>
      <p:sp>
        <p:nvSpPr>
          <p:cNvPr id="12" name="テキスト ボックス 4"/>
          <p:cNvSpPr txBox="1">
            <a:spLocks noChangeArrowheads="1"/>
          </p:cNvSpPr>
          <p:nvPr/>
        </p:nvSpPr>
        <p:spPr bwMode="auto">
          <a:xfrm>
            <a:off x="395536" y="548680"/>
            <a:ext cx="4929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>
                <a:solidFill>
                  <a:sysClr val="windowText" lastClr="000000"/>
                </a:solidFill>
                <a:ea typeface="ＭＳ Ｐゴシック" pitchFamily="50" charset="-128"/>
              </a:rPr>
              <a:t>Thermal oxidization process</a:t>
            </a:r>
            <a:r>
              <a:rPr kumimoji="0" lang="en-US" altLang="ja-JP" sz="1800" kern="0">
                <a:solidFill>
                  <a:srgbClr val="000000"/>
                </a:solidFill>
                <a:ea typeface="ＭＳ Ｐゴシック" pitchFamily="50" charset="-128"/>
              </a:rPr>
              <a:t> (stack gas)</a:t>
            </a:r>
            <a:r>
              <a:rPr kumimoji="0" lang="en-US" altLang="ja-JP" sz="1800" kern="0">
                <a:solidFill>
                  <a:sysClr val="windowText" lastClr="000000"/>
                </a:solidFill>
                <a:ea typeface="ＭＳ Ｐゴシック" pitchFamily="50" charset="-128"/>
              </a:rPr>
              <a:t> </a:t>
            </a:r>
            <a:endParaRPr kumimoji="0" lang="ja-JP" altLang="en-US" sz="1800" kern="0">
              <a:solidFill>
                <a:sysClr val="windowText" lastClr="000000"/>
              </a:solidFill>
              <a:ea typeface="ＭＳ Ｐゴシック" pitchFamily="50" charset="-128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6974" y="804267"/>
            <a:ext cx="4572000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テキスト ボックス 4"/>
          <p:cNvSpPr txBox="1">
            <a:spLocks noChangeArrowheads="1"/>
          </p:cNvSpPr>
          <p:nvPr/>
        </p:nvSpPr>
        <p:spPr bwMode="auto">
          <a:xfrm>
            <a:off x="3181599" y="1347192"/>
            <a:ext cx="1500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>
                <a:solidFill>
                  <a:sysClr val="windowText" lastClr="000000"/>
                </a:solidFill>
                <a:ea typeface="ＭＳ Ｐゴシック" pitchFamily="50" charset="-128"/>
              </a:rPr>
              <a:t>TrCB</a:t>
            </a:r>
            <a:endParaRPr kumimoji="0" lang="ja-JP" altLang="en-US" sz="1800" kern="0">
              <a:solidFill>
                <a:sysClr val="windowText" lastClr="000000"/>
              </a:solidFill>
              <a:ea typeface="ＭＳ Ｐゴシック" pitchFamily="50" charset="-128"/>
            </a:endParaRPr>
          </a:p>
        </p:txBody>
      </p:sp>
      <p:sp>
        <p:nvSpPr>
          <p:cNvPr id="15" name="テキスト ボックス 4"/>
          <p:cNvSpPr txBox="1">
            <a:spLocks noChangeArrowheads="1"/>
          </p:cNvSpPr>
          <p:nvPr/>
        </p:nvSpPr>
        <p:spPr bwMode="auto">
          <a:xfrm>
            <a:off x="3333999" y="2633067"/>
            <a:ext cx="1500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>
                <a:solidFill>
                  <a:sysClr val="windowText" lastClr="000000"/>
                </a:solidFill>
                <a:ea typeface="ＭＳ Ｐゴシック" pitchFamily="50" charset="-128"/>
              </a:rPr>
              <a:t>TeCB</a:t>
            </a:r>
            <a:endParaRPr kumimoji="0" lang="ja-JP" altLang="en-US" sz="1800" kern="0">
              <a:solidFill>
                <a:sysClr val="windowText" lastClr="000000"/>
              </a:solidFill>
              <a:ea typeface="ＭＳ Ｐゴシック" pitchFamily="50" charset="-128"/>
            </a:endParaRPr>
          </a:p>
        </p:txBody>
      </p:sp>
      <p:sp>
        <p:nvSpPr>
          <p:cNvPr id="16" name="テキスト ボックス 4"/>
          <p:cNvSpPr txBox="1">
            <a:spLocks noChangeArrowheads="1"/>
          </p:cNvSpPr>
          <p:nvPr/>
        </p:nvSpPr>
        <p:spPr bwMode="auto">
          <a:xfrm>
            <a:off x="1895724" y="2406055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>
                <a:solidFill>
                  <a:sysClr val="windowText" lastClr="000000"/>
                </a:solidFill>
                <a:ea typeface="ＭＳ Ｐゴシック" pitchFamily="50" charset="-128"/>
              </a:rPr>
              <a:t>#47</a:t>
            </a:r>
            <a:endParaRPr kumimoji="0" lang="ja-JP" altLang="en-US" sz="1800" kern="0">
              <a:solidFill>
                <a:sysClr val="windowText" lastClr="000000"/>
              </a:solidFill>
              <a:ea typeface="ＭＳ Ｐゴシック" pitchFamily="50" charset="-128"/>
            </a:endParaRPr>
          </a:p>
        </p:txBody>
      </p:sp>
      <p:sp>
        <p:nvSpPr>
          <p:cNvPr id="17" name="テキスト ボックス 5"/>
          <p:cNvSpPr txBox="1">
            <a:spLocks noChangeArrowheads="1"/>
          </p:cNvSpPr>
          <p:nvPr/>
        </p:nvSpPr>
        <p:spPr bwMode="auto">
          <a:xfrm>
            <a:off x="1252786" y="2633067"/>
            <a:ext cx="1500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>
                <a:solidFill>
                  <a:sysClr val="windowText" lastClr="000000"/>
                </a:solidFill>
                <a:ea typeface="ＭＳ Ｐゴシック" pitchFamily="50" charset="-128"/>
              </a:rPr>
              <a:t>#68</a:t>
            </a:r>
            <a:endParaRPr kumimoji="0" lang="ja-JP" altLang="en-US" sz="1800" kern="0">
              <a:solidFill>
                <a:sysClr val="windowText" lastClr="000000"/>
              </a:solidFill>
              <a:ea typeface="ＭＳ Ｐゴシック" pitchFamily="50" charset="-128"/>
            </a:endParaRPr>
          </a:p>
        </p:txBody>
      </p:sp>
      <p:sp>
        <p:nvSpPr>
          <p:cNvPr id="18" name="テキスト ボックス 6"/>
          <p:cNvSpPr txBox="1">
            <a:spLocks noChangeArrowheads="1"/>
          </p:cNvSpPr>
          <p:nvPr/>
        </p:nvSpPr>
        <p:spPr bwMode="auto">
          <a:xfrm>
            <a:off x="2395786" y="2490192"/>
            <a:ext cx="1500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>
                <a:solidFill>
                  <a:sysClr val="windowText" lastClr="000000"/>
                </a:solidFill>
                <a:ea typeface="ＭＳ Ｐゴシック" pitchFamily="50" charset="-128"/>
              </a:rPr>
              <a:t>#51</a:t>
            </a:r>
            <a:endParaRPr kumimoji="0" lang="ja-JP" altLang="en-US" sz="1800" kern="0">
              <a:solidFill>
                <a:sysClr val="windowText" lastClr="000000"/>
              </a:solidFill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" y="-248930"/>
            <a:ext cx="9143999" cy="73558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4000" b="1" dirty="0" smtClean="0"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4000" dirty="0" smtClean="0"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顔料中の</a:t>
            </a:r>
            <a:r>
              <a:rPr kumimoji="1" lang="en-US" altLang="ja-JP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PCB</a:t>
            </a:r>
            <a:r>
              <a:rPr kumimoji="1" lang="ja-JP" altLang="en-US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GS創英角ﾎﾟｯﾌﾟ体" pitchFamily="50" charset="-128"/>
                <a:ea typeface="HGS創英角ﾎﾟｯﾌﾟ体" pitchFamily="50" charset="-128"/>
                <a:cs typeface="Times New Roman" pitchFamily="18" charset="0"/>
              </a:rPr>
              <a:t>異性体</a:t>
            </a:r>
            <a:endParaRPr kumimoji="1" lang="en-US" altLang="ja-JP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HGS創英角ﾎﾟｯﾌﾟ体" pitchFamily="50" charset="-128"/>
              <a:ea typeface="HGS創英角ﾎﾟｯﾌﾟ体" pitchFamily="50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4000" dirty="0" smtClean="0"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4000" dirty="0" smtClean="0"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2400" dirty="0" smtClean="0">
              <a:latin typeface="ＭＳ 明朝" pitchFamily="17" charset="-128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ＭＳ 明朝" pitchFamily="17" charset="-128"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1077</Words>
  <Application>Microsoft Office PowerPoint</Application>
  <PresentationFormat>画面に合わせる (4:3)</PresentationFormat>
  <Paragraphs>428</Paragraphs>
  <Slides>33</Slides>
  <Notes>33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3</vt:i4>
      </vt:variant>
      <vt:variant>
        <vt:lpstr>スライド タイトル</vt:lpstr>
      </vt:variant>
      <vt:variant>
        <vt:i4>33</vt:i4>
      </vt:variant>
    </vt:vector>
  </HeadingPairs>
  <TitlesOfParts>
    <vt:vector size="37" baseType="lpstr">
      <vt:lpstr>Office テーマ</vt:lpstr>
      <vt:lpstr>Chem3D XML</vt:lpstr>
      <vt:lpstr>CS ChemDraw Drawing</vt:lpstr>
      <vt:lpstr>グラフ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  <vt:lpstr>スライド 27</vt:lpstr>
      <vt:lpstr>スライド 28</vt:lpstr>
      <vt:lpstr>スライド 29</vt:lpstr>
      <vt:lpstr>スライド 30</vt:lpstr>
      <vt:lpstr>スライド 31</vt:lpstr>
      <vt:lpstr>スライド 32</vt:lpstr>
      <vt:lpstr>スライド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Takeshi Nakano</dc:creator>
  <cp:lastModifiedBy>Takeshi Nakano</cp:lastModifiedBy>
  <cp:revision>38</cp:revision>
  <dcterms:created xsi:type="dcterms:W3CDTF">2011-07-15T06:12:47Z</dcterms:created>
  <dcterms:modified xsi:type="dcterms:W3CDTF">2011-07-16T22:54:33Z</dcterms:modified>
</cp:coreProperties>
</file>