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83" r:id="rId2"/>
    <p:sldId id="284" r:id="rId3"/>
    <p:sldId id="267" r:id="rId4"/>
    <p:sldId id="287" r:id="rId5"/>
    <p:sldId id="285" r:id="rId6"/>
    <p:sldId id="278" r:id="rId7"/>
  </p:sldIdLst>
  <p:sldSz cx="9144000" cy="6858000" type="screen4x3"/>
  <p:notesSz cx="6669088" cy="9926638"/>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8009" autoAdjust="0"/>
    <p:restoredTop sz="92126" autoAdjust="0"/>
  </p:normalViewPr>
  <p:slideViewPr>
    <p:cSldViewPr>
      <p:cViewPr>
        <p:scale>
          <a:sx n="100" d="100"/>
          <a:sy n="100" d="100"/>
        </p:scale>
        <p:origin x="-456" y="792"/>
      </p:cViewPr>
      <p:guideLst>
        <p:guide orient="horz" pos="2160"/>
        <p:guide pos="2925"/>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atin typeface="Arial" charset="0"/>
                <a:ea typeface="ＭＳ Ｐゴシック" charset="-128"/>
              </a:defRPr>
            </a:lvl1pPr>
          </a:lstStyle>
          <a:p>
            <a:pPr>
              <a:defRPr/>
            </a:pPr>
            <a:endParaRPr lang="ja-JP" altLang="en-US"/>
          </a:p>
        </p:txBody>
      </p:sp>
      <p:sp>
        <p:nvSpPr>
          <p:cNvPr id="3" name="日付プレースホルダ 2"/>
          <p:cNvSpPr>
            <a:spLocks noGrp="1"/>
          </p:cNvSpPr>
          <p:nvPr>
            <p:ph type="dt" idx="1"/>
          </p:nvPr>
        </p:nvSpPr>
        <p:spPr>
          <a:xfrm>
            <a:off x="3778250" y="0"/>
            <a:ext cx="2889250" cy="496888"/>
          </a:xfrm>
          <a:prstGeom prst="rect">
            <a:avLst/>
          </a:prstGeom>
        </p:spPr>
        <p:txBody>
          <a:bodyPr vert="horz" lIns="91440" tIns="45720" rIns="91440" bIns="45720" rtlCol="0"/>
          <a:lstStyle>
            <a:lvl1pPr algn="r">
              <a:defRPr sz="1200">
                <a:latin typeface="Arial" charset="0"/>
                <a:ea typeface="ＭＳ Ｐゴシック" charset="-128"/>
              </a:defRPr>
            </a:lvl1pPr>
          </a:lstStyle>
          <a:p>
            <a:pPr>
              <a:defRPr/>
            </a:pPr>
            <a:fld id="{60498B27-79CF-46F4-92E5-9D7136D3BD59}" type="datetimeFigureOut">
              <a:rPr lang="ja-JP" altLang="en-US"/>
              <a:pPr>
                <a:defRPr/>
              </a:pPr>
              <a:t>2011/8/20</a:t>
            </a:fld>
            <a:endParaRPr lang="ja-JP" altLang="en-US"/>
          </a:p>
        </p:txBody>
      </p:sp>
      <p:sp>
        <p:nvSpPr>
          <p:cNvPr id="4" name="スライド イメージ プレースホルダ 3"/>
          <p:cNvSpPr>
            <a:spLocks noGrp="1" noRot="1" noChangeAspect="1"/>
          </p:cNvSpPr>
          <p:nvPr>
            <p:ph type="sldImg" idx="2"/>
          </p:nvPr>
        </p:nvSpPr>
        <p:spPr>
          <a:xfrm>
            <a:off x="852488" y="744538"/>
            <a:ext cx="4964112" cy="3722687"/>
          </a:xfrm>
          <a:prstGeom prst="rect">
            <a:avLst/>
          </a:prstGeom>
          <a:noFill/>
          <a:ln w="12700">
            <a:solidFill>
              <a:prstClr val="black"/>
            </a:solidFill>
          </a:ln>
        </p:spPr>
        <p:txBody>
          <a:bodyPr vert="horz" lIns="91440" tIns="45720" rIns="91440" bIns="45720" rtlCol="0" anchor="ctr"/>
          <a:lstStyle/>
          <a:p>
            <a:pPr lvl="0"/>
            <a:endParaRPr lang="ja-JP" altLang="en-US" noProof="0" smtClean="0"/>
          </a:p>
        </p:txBody>
      </p:sp>
      <p:sp>
        <p:nvSpPr>
          <p:cNvPr id="5" name="ノート プレースホルダ 4"/>
          <p:cNvSpPr>
            <a:spLocks noGrp="1"/>
          </p:cNvSpPr>
          <p:nvPr>
            <p:ph type="body" sz="quarter" idx="3"/>
          </p:nvPr>
        </p:nvSpPr>
        <p:spPr>
          <a:xfrm>
            <a:off x="666750" y="4714875"/>
            <a:ext cx="5335588" cy="4467225"/>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 5"/>
          <p:cNvSpPr>
            <a:spLocks noGrp="1"/>
          </p:cNvSpPr>
          <p:nvPr>
            <p:ph type="ftr" sz="quarter" idx="4"/>
          </p:nvPr>
        </p:nvSpPr>
        <p:spPr>
          <a:xfrm>
            <a:off x="0" y="9428163"/>
            <a:ext cx="2889250" cy="496887"/>
          </a:xfrm>
          <a:prstGeom prst="rect">
            <a:avLst/>
          </a:prstGeom>
        </p:spPr>
        <p:txBody>
          <a:bodyPr vert="horz" lIns="91440" tIns="45720" rIns="91440" bIns="45720" rtlCol="0" anchor="b"/>
          <a:lstStyle>
            <a:lvl1pPr algn="l">
              <a:defRPr sz="1200">
                <a:latin typeface="Arial" charset="0"/>
                <a:ea typeface="ＭＳ Ｐゴシック"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778250" y="9428163"/>
            <a:ext cx="2889250" cy="496887"/>
          </a:xfrm>
          <a:prstGeom prst="rect">
            <a:avLst/>
          </a:prstGeom>
        </p:spPr>
        <p:txBody>
          <a:bodyPr vert="horz" lIns="91440" tIns="45720" rIns="91440" bIns="45720" rtlCol="0" anchor="b"/>
          <a:lstStyle>
            <a:lvl1pPr algn="r">
              <a:defRPr sz="1200">
                <a:latin typeface="Arial" charset="0"/>
                <a:ea typeface="ＭＳ Ｐゴシック" charset="-128"/>
              </a:defRPr>
            </a:lvl1pPr>
          </a:lstStyle>
          <a:p>
            <a:pPr>
              <a:defRPr/>
            </a:pPr>
            <a:fld id="{BDBD3EA8-CC36-41EB-B1D5-08AF20F6F08E}"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219"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9220"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1DEF648-27ED-48C2-A7CD-F85E9DC3294A}" type="slidenum">
              <a:rPr lang="ja-JP" altLang="en-US" smtClean="0">
                <a:latin typeface="Arial" pitchFamily="34" charset="0"/>
                <a:ea typeface="ＭＳ Ｐゴシック" pitchFamily="50" charset="-128"/>
              </a:rPr>
              <a:pPr/>
              <a:t>1</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28675"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28676" name="スライド番号プレースホルダ 3"/>
          <p:cNvSpPr txBox="1">
            <a:spLocks noGrp="1"/>
          </p:cNvSpPr>
          <p:nvPr/>
        </p:nvSpPr>
        <p:spPr bwMode="auto">
          <a:xfrm>
            <a:off x="3778250" y="9428163"/>
            <a:ext cx="2889250" cy="496887"/>
          </a:xfrm>
          <a:prstGeom prst="rect">
            <a:avLst/>
          </a:prstGeom>
          <a:noFill/>
          <a:ln w="9525">
            <a:noFill/>
            <a:miter lim="800000"/>
            <a:headEnd/>
            <a:tailEnd/>
          </a:ln>
        </p:spPr>
        <p:txBody>
          <a:bodyPr anchor="b"/>
          <a:lstStyle/>
          <a:p>
            <a:pPr algn="r"/>
            <a:fld id="{F6B1C0E7-90EF-49D8-B9F6-7BE5F601C118}" type="slidenum">
              <a:rPr lang="ja-JP" altLang="en-US" sz="1200"/>
              <a:pPr algn="r"/>
              <a:t>2</a:t>
            </a:fld>
            <a:endParaRPr lang="en-US" altLang="ja-JP"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12291"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12292"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CB185E0-F923-4810-A16B-FB8515B53F1C}" type="slidenum">
              <a:rPr lang="ja-JP" altLang="en-US" smtClean="0">
                <a:latin typeface="Arial" pitchFamily="34" charset="0"/>
                <a:ea typeface="ＭＳ Ｐゴシック" pitchFamily="50" charset="-128"/>
              </a:rPr>
              <a:pPr/>
              <a:t>3</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BDBD3EA8-CC36-41EB-B1D5-08AF20F6F08E}" type="slidenum">
              <a:rPr lang="ja-JP" altLang="en-US" smtClean="0"/>
              <a:pPr>
                <a:defRPr/>
              </a:pPr>
              <a:t>4</a:t>
            </a:fld>
            <a:endParaRPr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BDBD3EA8-CC36-41EB-B1D5-08AF20F6F08E}" type="slidenum">
              <a:rPr lang="ja-JP" altLang="en-US" smtClean="0"/>
              <a:pPr>
                <a:defRPr/>
              </a:pPr>
              <a:t>5</a:t>
            </a:fld>
            <a:endParaRPr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112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11268"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A1450AA-88E5-4E30-A2B6-5FA0C7AA7F4E}" type="slidenum">
              <a:rPr lang="ja-JP" altLang="en-US" smtClean="0">
                <a:latin typeface="Arial" pitchFamily="34" charset="0"/>
                <a:ea typeface="ＭＳ Ｐゴシック" pitchFamily="50" charset="-128"/>
              </a:rPr>
              <a:pPr/>
              <a:t>6</a:t>
            </a:fld>
            <a:endParaRPr lang="en-US" altLang="ja-JP" smtClean="0">
              <a:latin typeface="Arial" pitchFamily="34" charset="0"/>
              <a:ea typeface="ＭＳ Ｐゴシック" pitchFamily="50"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AEA5359-FCE8-44BE-8ABA-2FC4A43F3F1B}" type="slidenum">
              <a:rPr lang="en-US" altLang="ja-JP"/>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5C7469E-9960-473F-AA69-3C213D16B8C1}" type="slidenum">
              <a:rPr lang="en-US" altLang="ja-JP"/>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6618A14-A009-4FF4-9319-EDCCD6E6B588}" type="slidenum">
              <a:rPr lang="en-US" altLang="ja-JP"/>
              <a:pPr>
                <a:defRPr/>
              </a:pPr>
              <a:t>&lt;#&gt;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57200" y="274638"/>
            <a:ext cx="8229600"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63F058A5-47E7-4D78-A6F4-080184D372A6}" type="slidenum">
              <a:rPr lang="en-US" altLang="ja-JP"/>
              <a:pPr>
                <a:defRPr/>
              </a:pPr>
              <a:t>&lt;#&gt;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8200" y="1600200"/>
            <a:ext cx="4038600"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8200" y="3938588"/>
            <a:ext cx="4038600"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日付プレースホルダ 5"/>
          <p:cNvSpPr>
            <a:spLocks noGrp="1"/>
          </p:cNvSpPr>
          <p:nvPr>
            <p:ph type="dt" sz="half" idx="10"/>
          </p:nvPr>
        </p:nvSpPr>
        <p:spPr>
          <a:xfrm>
            <a:off x="457200" y="6245225"/>
            <a:ext cx="2133600" cy="476250"/>
          </a:xfrm>
        </p:spPr>
        <p:txBody>
          <a:bodyPr/>
          <a:lstStyle>
            <a:lvl1pPr>
              <a:defRPr/>
            </a:lvl1pPr>
          </a:lstStyle>
          <a:p>
            <a:pPr>
              <a:defRPr/>
            </a:pPr>
            <a:endParaRPr lang="en-US" altLang="ja-JP"/>
          </a:p>
        </p:txBody>
      </p:sp>
      <p:sp>
        <p:nvSpPr>
          <p:cNvPr id="7" name="フッター プレースホルダ 6"/>
          <p:cNvSpPr>
            <a:spLocks noGrp="1"/>
          </p:cNvSpPr>
          <p:nvPr>
            <p:ph type="ftr" sz="quarter" idx="11"/>
          </p:nvPr>
        </p:nvSpPr>
        <p:spPr>
          <a:xfrm>
            <a:off x="3124200" y="6245225"/>
            <a:ext cx="2895600" cy="476250"/>
          </a:xfrm>
        </p:spPr>
        <p:txBody>
          <a:bodyPr/>
          <a:lstStyle>
            <a:lvl1pPr>
              <a:defRPr/>
            </a:lvl1pPr>
          </a:lstStyle>
          <a:p>
            <a:pPr>
              <a:defRPr/>
            </a:pPr>
            <a:endParaRPr lang="en-US" altLang="ja-JP"/>
          </a:p>
        </p:txBody>
      </p:sp>
      <p:sp>
        <p:nvSpPr>
          <p:cNvPr id="8" name="スライド番号プレースホルダ 7"/>
          <p:cNvSpPr>
            <a:spLocks noGrp="1"/>
          </p:cNvSpPr>
          <p:nvPr>
            <p:ph type="sldNum" sz="quarter" idx="12"/>
          </p:nvPr>
        </p:nvSpPr>
        <p:spPr>
          <a:xfrm>
            <a:off x="6553200" y="6245225"/>
            <a:ext cx="2133600" cy="476250"/>
          </a:xfrm>
        </p:spPr>
        <p:txBody>
          <a:bodyPr/>
          <a:lstStyle>
            <a:lvl1pPr>
              <a:defRPr smtClean="0"/>
            </a:lvl1pPr>
          </a:lstStyle>
          <a:p>
            <a:pPr>
              <a:defRPr/>
            </a:pPr>
            <a:fld id="{F48C7093-652F-4336-8282-215CDA4F490E}" type="slidenum">
              <a:rPr lang="en-US" altLang="ja-JP"/>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70471E1-A00E-490E-ACCA-69027BA7C693}" type="slidenum">
              <a:rPr lang="en-US" altLang="ja-JP"/>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105B69B6-6396-43BC-B56E-CE97A837D4E6}" type="slidenum">
              <a:rPr lang="en-US" altLang="ja-JP"/>
              <a:pPr>
                <a:defRPr/>
              </a:pPr>
              <a:t>&lt;#&gt;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59F65193-931F-437F-AF3B-4DF550ACD171}" type="slidenum">
              <a:rPr lang="en-US" altLang="ja-JP"/>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F6411141-DE65-4919-813C-61C8B4833DC3}" type="slidenum">
              <a:rPr lang="en-US" altLang="ja-JP"/>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4585085B-BA60-476C-941D-A5F569CE4F42}" type="slidenum">
              <a:rPr lang="en-US" altLang="ja-JP"/>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4919FAA3-6678-4032-BC2A-6731E9FD1830}" type="slidenum">
              <a:rPr lang="en-US" altLang="ja-JP"/>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1446133F-C255-4421-961B-FD8229B4C749}" type="slidenum">
              <a:rPr lang="en-US" altLang="ja-JP"/>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BA95D4BE-5C33-41F2-B173-B949236F9574}" type="slidenum">
              <a:rPr lang="en-US" altLang="ja-JP"/>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ea typeface="ＭＳ Ｐゴシック"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charset="-128"/>
              </a:defRPr>
            </a:lvl1pPr>
          </a:lstStyle>
          <a:p>
            <a:pPr>
              <a:defRPr/>
            </a:pPr>
            <a:fld id="{DB36B207-656E-4B0F-9237-809DC2F85B69}"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11.wmf"/><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p:cNvPicPr>
            <a:picLocks noChangeAspect="1" noChangeArrowheads="1"/>
          </p:cNvPicPr>
          <p:nvPr/>
        </p:nvPicPr>
        <p:blipFill>
          <a:blip r:embed="rId3" cstate="print"/>
          <a:srcRect/>
          <a:stretch>
            <a:fillRect/>
          </a:stretch>
        </p:blipFill>
        <p:spPr bwMode="auto">
          <a:xfrm>
            <a:off x="3851920" y="3284984"/>
            <a:ext cx="5041900" cy="2338388"/>
          </a:xfrm>
          <a:prstGeom prst="rect">
            <a:avLst/>
          </a:prstGeom>
          <a:noFill/>
          <a:ln w="9525">
            <a:noFill/>
            <a:miter lim="800000"/>
            <a:headEnd/>
            <a:tailEnd/>
          </a:ln>
        </p:spPr>
      </p:pic>
      <p:sp>
        <p:nvSpPr>
          <p:cNvPr id="2051" name="Rectangle 5"/>
          <p:cNvSpPr>
            <a:spLocks noChangeArrowheads="1"/>
          </p:cNvSpPr>
          <p:nvPr/>
        </p:nvSpPr>
        <p:spPr bwMode="auto">
          <a:xfrm>
            <a:off x="3946525" y="5733256"/>
            <a:ext cx="5197475" cy="630942"/>
          </a:xfrm>
          <a:prstGeom prst="rect">
            <a:avLst/>
          </a:prstGeom>
          <a:noFill/>
          <a:ln w="9525">
            <a:noFill/>
            <a:miter lim="800000"/>
            <a:headEnd/>
            <a:tailEnd/>
          </a:ln>
        </p:spPr>
        <p:txBody>
          <a:bodyPr anchor="ctr">
            <a:spAutoFit/>
          </a:bodyPr>
          <a:lstStyle/>
          <a:p>
            <a:pPr eaLnBrk="0" hangingPunct="0"/>
            <a:r>
              <a:rPr lang="en-GB" altLang="ja-JP" sz="1300" b="1" dirty="0">
                <a:solidFill>
                  <a:srgbClr val="000000"/>
                </a:solidFill>
              </a:rPr>
              <a:t>Figure 1:</a:t>
            </a:r>
            <a:r>
              <a:rPr lang="en-GB" altLang="ja-JP" sz="1300" dirty="0">
                <a:solidFill>
                  <a:srgbClr val="000000"/>
                </a:solidFill>
              </a:rPr>
              <a:t> </a:t>
            </a:r>
            <a:r>
              <a:rPr lang="en-GB" altLang="ja-JP" sz="1100" b="1" dirty="0">
                <a:solidFill>
                  <a:srgbClr val="000000"/>
                </a:solidFill>
              </a:rPr>
              <a:t>Formation of 2,3,7,8-TCDD from 2,4,5-T/2,4,5-TCP and potential formation of  the 2,3,7,8-TCDD pyridine analogue from </a:t>
            </a:r>
            <a:r>
              <a:rPr lang="en-GB" altLang="ja-JP" sz="1100" b="1" dirty="0" err="1">
                <a:solidFill>
                  <a:srgbClr val="000000"/>
                </a:solidFill>
              </a:rPr>
              <a:t>Chlorpyrifos</a:t>
            </a:r>
            <a:r>
              <a:rPr lang="en-GB" altLang="ja-JP" sz="1100" b="1" dirty="0">
                <a:solidFill>
                  <a:srgbClr val="000000"/>
                </a:solidFill>
              </a:rPr>
              <a:t> or 3,5,6-trichloro-2-pyridinol</a:t>
            </a:r>
            <a:endParaRPr lang="en-GB" altLang="ja-JP" sz="1100" b="1" dirty="0"/>
          </a:p>
        </p:txBody>
      </p:sp>
      <p:sp>
        <p:nvSpPr>
          <p:cNvPr id="2053" name="Text Box 5"/>
          <p:cNvSpPr txBox="1">
            <a:spLocks noChangeArrowheads="1"/>
          </p:cNvSpPr>
          <p:nvPr/>
        </p:nvSpPr>
        <p:spPr bwMode="auto">
          <a:xfrm>
            <a:off x="0" y="238869"/>
            <a:ext cx="9144000" cy="1241365"/>
          </a:xfrm>
          <a:prstGeom prst="rect">
            <a:avLst/>
          </a:prstGeom>
          <a:noFill/>
          <a:ln w="9525">
            <a:noFill/>
            <a:miter lim="800000"/>
            <a:headEnd/>
            <a:tailEnd/>
          </a:ln>
          <a:effectLst/>
        </p:spPr>
        <p:txBody>
          <a:bodyPr wrap="square">
            <a:spAutoFit/>
          </a:bodyPr>
          <a:lstStyle/>
          <a:p>
            <a:pPr algn="ctr"/>
            <a:r>
              <a:rPr lang="en-GB" sz="1600" b="1" dirty="0"/>
              <a:t>PRELIMINARY </a:t>
            </a:r>
            <a:r>
              <a:rPr lang="en-GB" sz="1600" b="1" dirty="0" smtClean="0"/>
              <a:t>ASSESSMENTOF </a:t>
            </a:r>
            <a:r>
              <a:rPr lang="en-GB" sz="1600" b="1" dirty="0"/>
              <a:t>DIOXIN-LIKE COMPOUNDS IN/FROM </a:t>
            </a:r>
            <a:r>
              <a:rPr lang="en-GB" sz="1600" b="1" dirty="0" smtClean="0"/>
              <a:t>CHLORPYRIFOS</a:t>
            </a:r>
          </a:p>
          <a:p>
            <a:pPr algn="ctr"/>
            <a:r>
              <a:rPr lang="en-GB" sz="1600" b="1" dirty="0" smtClean="0"/>
              <a:t> </a:t>
            </a:r>
            <a:r>
              <a:rPr lang="en-GB" sz="1600" b="1" dirty="0"/>
              <a:t>– A POTENTIAL PRECURSOR OF THE </a:t>
            </a:r>
            <a:r>
              <a:rPr lang="en-GB" sz="1600" b="1" dirty="0" smtClean="0"/>
              <a:t>PYRIDINE </a:t>
            </a:r>
            <a:r>
              <a:rPr lang="en-GB" sz="1600" b="1" dirty="0"/>
              <a:t>ANALOGUE OF 2,3,7,8-TCDD</a:t>
            </a:r>
          </a:p>
          <a:p>
            <a:pPr algn="ctr"/>
            <a:r>
              <a:rPr lang="en-GB" sz="1400" dirty="0" err="1" smtClean="0"/>
              <a:t>Takanori</a:t>
            </a:r>
            <a:r>
              <a:rPr lang="en-GB" sz="1400" dirty="0" smtClean="0"/>
              <a:t> </a:t>
            </a:r>
            <a:r>
              <a:rPr lang="en-GB" sz="1400" dirty="0"/>
              <a:t>Sakiyama</a:t>
            </a:r>
            <a:r>
              <a:rPr lang="en-GB" sz="1400" baseline="30000" dirty="0"/>
              <a:t>1</a:t>
            </a:r>
            <a:r>
              <a:rPr lang="en-GB" sz="1400" dirty="0"/>
              <a:t>, Roland Weber</a:t>
            </a:r>
            <a:r>
              <a:rPr lang="en-GB" sz="1400" baseline="30000" dirty="0"/>
              <a:t>2</a:t>
            </a:r>
            <a:r>
              <a:rPr lang="en-GB" sz="1400" dirty="0"/>
              <a:t>, Peter Behnisch</a:t>
            </a:r>
            <a:r>
              <a:rPr lang="en-GB" sz="1400" baseline="30000" dirty="0"/>
              <a:t>3</a:t>
            </a:r>
            <a:r>
              <a:rPr lang="en-GB" sz="1400" dirty="0"/>
              <a:t>, Takeshi Nakano</a:t>
            </a:r>
            <a:r>
              <a:rPr lang="en-GB" sz="1400" baseline="30000" dirty="0"/>
              <a:t>4</a:t>
            </a:r>
            <a:r>
              <a:rPr lang="de-DE" sz="1400" dirty="0"/>
              <a:t> </a:t>
            </a:r>
          </a:p>
          <a:p>
            <a:pPr algn="ctr"/>
            <a:endParaRPr lang="en-GB" sz="1000" baseline="30000" dirty="0" smtClean="0"/>
          </a:p>
          <a:p>
            <a:pPr algn="ctr"/>
            <a:r>
              <a:rPr lang="en-GB" sz="1000" baseline="30000" dirty="0" smtClean="0"/>
              <a:t>1</a:t>
            </a:r>
            <a:r>
              <a:rPr lang="en-GB" sz="1000" dirty="0" smtClean="0"/>
              <a:t>Osaka </a:t>
            </a:r>
            <a:r>
              <a:rPr lang="en-GB" sz="1000" dirty="0"/>
              <a:t>City Institute of Public Health and </a:t>
            </a:r>
            <a:r>
              <a:rPr lang="en-GB" sz="1000" dirty="0" err="1"/>
              <a:t>Env</a:t>
            </a:r>
            <a:r>
              <a:rPr lang="en-GB" sz="1000" dirty="0"/>
              <a:t>. Sciences, Osaka 543-0026, Japan; </a:t>
            </a:r>
            <a:r>
              <a:rPr lang="en-GB" sz="1000" baseline="30000" dirty="0" smtClean="0"/>
              <a:t>2</a:t>
            </a:r>
            <a:r>
              <a:rPr lang="en-GB" sz="1000" dirty="0" smtClean="0"/>
              <a:t>POPs </a:t>
            </a:r>
            <a:r>
              <a:rPr lang="en-GB" sz="1000" dirty="0"/>
              <a:t>Environmental Consulting, 73035 </a:t>
            </a:r>
            <a:r>
              <a:rPr lang="en-GB" sz="1000" dirty="0" err="1"/>
              <a:t>Göppingen</a:t>
            </a:r>
            <a:r>
              <a:rPr lang="en-GB" sz="1000" dirty="0"/>
              <a:t>, </a:t>
            </a:r>
            <a:r>
              <a:rPr lang="en-GB" sz="1000" dirty="0" smtClean="0"/>
              <a:t>Germany </a:t>
            </a:r>
            <a:r>
              <a:rPr lang="en-GB" sz="1000" baseline="30000" dirty="0" smtClean="0"/>
              <a:t>3</a:t>
            </a:r>
            <a:r>
              <a:rPr lang="en-GB" sz="1000" dirty="0" smtClean="0"/>
              <a:t>BioDetection </a:t>
            </a:r>
            <a:r>
              <a:rPr lang="en-GB" sz="1000" dirty="0"/>
              <a:t>Systems BV (BDS), Amsterdam, The Netherlands,  </a:t>
            </a:r>
            <a:r>
              <a:rPr lang="en-GB" sz="1000" baseline="30000" dirty="0" smtClean="0"/>
              <a:t>4</a:t>
            </a:r>
            <a:r>
              <a:rPr lang="en-GB" sz="1000" dirty="0" smtClean="0"/>
              <a:t>Osaka </a:t>
            </a:r>
            <a:r>
              <a:rPr lang="en-GB" sz="1000" dirty="0"/>
              <a:t>University, Research </a:t>
            </a:r>
            <a:r>
              <a:rPr lang="en-GB" sz="1000" dirty="0" err="1"/>
              <a:t>Center</a:t>
            </a:r>
            <a:r>
              <a:rPr lang="en-GB" sz="1000" dirty="0"/>
              <a:t> for </a:t>
            </a:r>
            <a:r>
              <a:rPr lang="en-GB" sz="1000" dirty="0" err="1"/>
              <a:t>Environm</a:t>
            </a:r>
            <a:r>
              <a:rPr lang="en-GB" sz="1000" dirty="0"/>
              <a:t>. Preservation; Osaka 565-0871, Japan</a:t>
            </a:r>
            <a:r>
              <a:rPr lang="de-DE" sz="1000" dirty="0"/>
              <a:t> </a:t>
            </a:r>
          </a:p>
        </p:txBody>
      </p:sp>
      <p:sp>
        <p:nvSpPr>
          <p:cNvPr id="2054" name="Text Box 6"/>
          <p:cNvSpPr txBox="1">
            <a:spLocks noChangeArrowheads="1"/>
          </p:cNvSpPr>
          <p:nvPr/>
        </p:nvSpPr>
        <p:spPr bwMode="auto">
          <a:xfrm>
            <a:off x="0" y="1628800"/>
            <a:ext cx="9144000" cy="1600438"/>
          </a:xfrm>
          <a:prstGeom prst="rect">
            <a:avLst/>
          </a:prstGeom>
          <a:noFill/>
          <a:ln w="9525">
            <a:noFill/>
            <a:miter lim="800000"/>
            <a:headEnd/>
            <a:tailEnd/>
          </a:ln>
          <a:effectLst/>
        </p:spPr>
        <p:txBody>
          <a:bodyPr>
            <a:spAutoFit/>
          </a:bodyPr>
          <a:lstStyle/>
          <a:p>
            <a:r>
              <a:rPr lang="en-GB" sz="1400" b="1" dirty="0">
                <a:solidFill>
                  <a:schemeClr val="tx2"/>
                </a:solidFill>
              </a:rPr>
              <a:t>BACKGROUND:</a:t>
            </a:r>
            <a:r>
              <a:rPr lang="en-GB" sz="1400" dirty="0">
                <a:solidFill>
                  <a:schemeClr val="tx2"/>
                </a:solidFill>
              </a:rPr>
              <a:t> </a:t>
            </a:r>
            <a:r>
              <a:rPr lang="en-GB" altLang="ja-JP" sz="1200" dirty="0" smtClean="0"/>
              <a:t>Pesticide production, use and disposal have contributed significantly to polychlorinated </a:t>
            </a:r>
            <a:r>
              <a:rPr lang="en-GB" altLang="ja-JP" sz="1200" dirty="0" err="1" smtClean="0"/>
              <a:t>dibenzo</a:t>
            </a:r>
            <a:r>
              <a:rPr lang="en-GB" altLang="ja-JP" sz="1200" dirty="0" smtClean="0"/>
              <a:t>-</a:t>
            </a:r>
            <a:r>
              <a:rPr lang="en-GB" altLang="ja-JP" sz="1200" i="1" dirty="0" smtClean="0"/>
              <a:t>p</a:t>
            </a:r>
            <a:r>
              <a:rPr lang="en-GB" altLang="ja-JP" sz="1200" dirty="0" smtClean="0"/>
              <a:t>-dioxins and </a:t>
            </a:r>
            <a:r>
              <a:rPr lang="en-GB" altLang="ja-JP" sz="1200" dirty="0" err="1" smtClean="0"/>
              <a:t>dibenzofuran</a:t>
            </a:r>
            <a:r>
              <a:rPr lang="en-GB" altLang="ja-JP" sz="1200" dirty="0" smtClean="0"/>
              <a:t> (PCDD/F) emissions in the past. Also in a recent monitoring of current use pesticides in Australia PCDD/PCDF were detected in all formulations assessed (Holt et al 2010). From an historic perspective the two pesticides with the highest dioxin levels and release were 2,4,5-trichlorophenoxy acetic acid (2,4,5-T) and pentachlorophenol (PCP) (</a:t>
            </a:r>
            <a:r>
              <a:rPr lang="en-GB" altLang="ja-JP" sz="1200" dirty="0" err="1" smtClean="0"/>
              <a:t>Masunaga</a:t>
            </a:r>
            <a:r>
              <a:rPr lang="en-GB" altLang="ja-JP" sz="1200" dirty="0" smtClean="0"/>
              <a:t> et al 2001, Weber et al 2008a). The production of 2,4,5-T and 2,4,5-Trichlorophenol (the precursors of 2,3,7,8-TCDD) resulted in a series of incidents involving widespread dioxin contamination near production facilities (Weber et al 2008b),  with the most recent in </a:t>
            </a:r>
            <a:r>
              <a:rPr lang="en-GB" altLang="ja-JP" sz="1200" dirty="0" err="1" smtClean="0"/>
              <a:t>Seveso</a:t>
            </a:r>
            <a:r>
              <a:rPr lang="en-GB" altLang="ja-JP" sz="1200" dirty="0" smtClean="0"/>
              <a:t>, Italy (</a:t>
            </a:r>
            <a:r>
              <a:rPr lang="en-GB" altLang="ja-JP" sz="1200" dirty="0" err="1" smtClean="0"/>
              <a:t>Moccarelli</a:t>
            </a:r>
            <a:r>
              <a:rPr lang="en-GB" altLang="ja-JP" sz="1200" dirty="0" smtClean="0"/>
              <a:t> et al 2001).  During the Vietnam War, widespread spraying of these two pesticides by the U.S. resulted in extensive contamination in </a:t>
            </a:r>
            <a:r>
              <a:rPr lang="en-GB" altLang="ja-JP" sz="1200" dirty="0" smtClean="0"/>
              <a:t>Vietnam </a:t>
            </a:r>
            <a:r>
              <a:rPr lang="en-GB" altLang="ja-JP" sz="1200" dirty="0" smtClean="0"/>
              <a:t>(366 kg TEQ released in Agent Orange spray) (</a:t>
            </a:r>
            <a:r>
              <a:rPr lang="en-GB" altLang="ja-JP" sz="1200" dirty="0" err="1" smtClean="0"/>
              <a:t>Stellmann</a:t>
            </a:r>
            <a:r>
              <a:rPr lang="en-GB" altLang="ja-JP" sz="1200" dirty="0" smtClean="0"/>
              <a:t> et al 2003)</a:t>
            </a:r>
            <a:r>
              <a:rPr lang="en-GB" sz="1200" dirty="0" smtClean="0"/>
              <a:t>. </a:t>
            </a:r>
            <a:endParaRPr lang="en-GB" sz="1200" dirty="0"/>
          </a:p>
        </p:txBody>
      </p:sp>
      <p:sp>
        <p:nvSpPr>
          <p:cNvPr id="2055" name="Text Box 7"/>
          <p:cNvSpPr txBox="1">
            <a:spLocks noChangeArrowheads="1"/>
          </p:cNvSpPr>
          <p:nvPr/>
        </p:nvSpPr>
        <p:spPr bwMode="auto">
          <a:xfrm>
            <a:off x="0" y="3573016"/>
            <a:ext cx="3924300" cy="2154436"/>
          </a:xfrm>
          <a:prstGeom prst="rect">
            <a:avLst/>
          </a:prstGeom>
          <a:noFill/>
          <a:ln w="9525">
            <a:noFill/>
            <a:miter lim="800000"/>
            <a:headEnd/>
            <a:tailEnd/>
          </a:ln>
          <a:effectLst/>
        </p:spPr>
        <p:txBody>
          <a:bodyPr>
            <a:spAutoFit/>
          </a:bodyPr>
          <a:lstStyle/>
          <a:p>
            <a:r>
              <a:rPr lang="en-GB" sz="1400" b="1" dirty="0">
                <a:solidFill>
                  <a:schemeClr val="tx2"/>
                </a:solidFill>
              </a:rPr>
              <a:t>OBJECTIVE:</a:t>
            </a:r>
            <a:r>
              <a:rPr lang="en-GB" sz="1400" dirty="0">
                <a:solidFill>
                  <a:schemeClr val="tx2"/>
                </a:solidFill>
              </a:rPr>
              <a:t> </a:t>
            </a:r>
            <a:r>
              <a:rPr lang="en-GB" altLang="ja-JP" sz="1200" dirty="0" err="1" smtClean="0"/>
              <a:t>Chlorpyrifos</a:t>
            </a:r>
            <a:r>
              <a:rPr lang="en-GB" altLang="ja-JP" sz="1200" dirty="0" smtClean="0"/>
              <a:t>- a major current use pesticide - has as a chlorinated aromatic moiety the pyridine-analogue (N-analogue) of 2,4,5-trichlorophenol (3,5,6-trichloro-2-pyridinol) (Figure 1). Therefore the pesticide is a potential direct precursor of the pyridine-analogue (N-analogue) of 2,3,7,8-TCDD (Figure 1). We performed thermal treatments of </a:t>
            </a:r>
            <a:r>
              <a:rPr lang="en-GB" altLang="ja-JP" sz="1200" dirty="0" err="1" smtClean="0"/>
              <a:t>Chlorpyrifos</a:t>
            </a:r>
            <a:r>
              <a:rPr lang="en-GB" altLang="ja-JP" sz="1200" dirty="0" smtClean="0"/>
              <a:t> and the related </a:t>
            </a:r>
            <a:r>
              <a:rPr lang="en-GB" altLang="ja-JP" sz="1200" dirty="0" err="1" smtClean="0"/>
              <a:t>pyridinol</a:t>
            </a:r>
            <a:r>
              <a:rPr lang="en-GB" altLang="ja-JP" sz="1200" dirty="0" smtClean="0"/>
              <a:t> and assessed their potential as precursors for formation of the 2,3,7,8-TCDD N-analogue and tested the dioxin-like toxicity of the product mixtures.</a:t>
            </a:r>
            <a:endParaRPr lang="de-DE" sz="1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97" name="図 30"/>
          <p:cNvPicPr>
            <a:picLocks noChangeAspect="1"/>
          </p:cNvPicPr>
          <p:nvPr/>
        </p:nvPicPr>
        <p:blipFill>
          <a:blip r:embed="rId3" cstate="print"/>
          <a:srcRect/>
          <a:stretch>
            <a:fillRect/>
          </a:stretch>
        </p:blipFill>
        <p:spPr bwMode="auto">
          <a:xfrm>
            <a:off x="4533900" y="487784"/>
            <a:ext cx="4575175" cy="3046413"/>
          </a:xfrm>
          <a:prstGeom prst="rect">
            <a:avLst/>
          </a:prstGeom>
          <a:noFill/>
          <a:ln w="9525">
            <a:noFill/>
            <a:miter lim="800000"/>
            <a:headEnd/>
            <a:tailEnd/>
          </a:ln>
        </p:spPr>
      </p:pic>
      <p:sp>
        <p:nvSpPr>
          <p:cNvPr id="27689" name="Text Box 41"/>
          <p:cNvSpPr txBox="1">
            <a:spLocks noChangeArrowheads="1"/>
          </p:cNvSpPr>
          <p:nvPr/>
        </p:nvSpPr>
        <p:spPr bwMode="auto">
          <a:xfrm>
            <a:off x="34925" y="508422"/>
            <a:ext cx="4537075" cy="5663089"/>
          </a:xfrm>
          <a:prstGeom prst="rect">
            <a:avLst/>
          </a:prstGeom>
          <a:noFill/>
          <a:ln w="9525">
            <a:noFill/>
            <a:miter lim="800000"/>
            <a:headEnd/>
            <a:tailEnd/>
          </a:ln>
          <a:effectLst/>
        </p:spPr>
        <p:txBody>
          <a:bodyPr>
            <a:spAutoFit/>
          </a:bodyPr>
          <a:lstStyle/>
          <a:p>
            <a:r>
              <a:rPr lang="en-GB" sz="1400" b="1" dirty="0">
                <a:solidFill>
                  <a:schemeClr val="tx2"/>
                </a:solidFill>
              </a:rPr>
              <a:t>MATERIALS AND METHODS </a:t>
            </a:r>
            <a:endParaRPr lang="en-GB" sz="1400" b="1" dirty="0" smtClean="0">
              <a:solidFill>
                <a:schemeClr val="tx2"/>
              </a:solidFill>
            </a:endParaRPr>
          </a:p>
          <a:p>
            <a:endParaRPr lang="en-GB" sz="1400" b="1" i="1" dirty="0">
              <a:solidFill>
                <a:schemeClr val="tx2"/>
              </a:solidFill>
            </a:endParaRPr>
          </a:p>
          <a:p>
            <a:r>
              <a:rPr lang="en-GB" altLang="ja-JP" sz="1400" b="1" i="1" dirty="0" smtClean="0"/>
              <a:t>Thermal treatment: </a:t>
            </a:r>
            <a:r>
              <a:rPr lang="en-GB" altLang="ja-JP" sz="1200" dirty="0" smtClean="0"/>
              <a:t>Experiments were carried out in sealed brown glass ampoules (10 ml) with about 2 mg of </a:t>
            </a:r>
            <a:r>
              <a:rPr lang="en-GB" altLang="ja-JP" sz="1200" dirty="0" err="1" smtClean="0"/>
              <a:t>Chlorpyrifos</a:t>
            </a:r>
            <a:r>
              <a:rPr lang="en-GB" altLang="ja-JP" sz="1200" dirty="0" smtClean="0"/>
              <a:t> or 3,5,6-trichloro-2-pyridinol at temperature between 200ºC and 380ºC. Reaction products were extracted with toluene and analysed. </a:t>
            </a:r>
            <a:endParaRPr lang="ja-JP" altLang="ja-JP" sz="1200" dirty="0" smtClean="0"/>
          </a:p>
          <a:p>
            <a:endParaRPr lang="en-GB" altLang="ja-JP" sz="1400" b="1" i="1" dirty="0" smtClean="0"/>
          </a:p>
          <a:p>
            <a:r>
              <a:rPr lang="en-GB" altLang="ja-JP" sz="1400" b="1" i="1" dirty="0" smtClean="0"/>
              <a:t>GC/MS </a:t>
            </a:r>
            <a:r>
              <a:rPr lang="en-GB" altLang="ja-JP" sz="1400" b="1" i="1" dirty="0" smtClean="0"/>
              <a:t>analysis: </a:t>
            </a:r>
            <a:r>
              <a:rPr lang="en-GB" altLang="ja-JP" sz="1200" dirty="0" smtClean="0"/>
              <a:t>A GC-TOF-MS:7890A (Agilent) and a  JMS-T100GC (JEOL) GC-MS/MS : 450-GC/320-MS (</a:t>
            </a:r>
            <a:r>
              <a:rPr lang="en-GB" altLang="ja-JP" sz="1200" dirty="0" err="1" smtClean="0"/>
              <a:t>Bruker</a:t>
            </a:r>
            <a:r>
              <a:rPr lang="en-GB" altLang="ja-JP" sz="1200" dirty="0" smtClean="0"/>
              <a:t>) was used for analysis. The TOF-MS was used with a 30 m DB-5MS (ID: 0.25 mm) or 60 m </a:t>
            </a:r>
            <a:r>
              <a:rPr lang="en-US" altLang="ja-JP" sz="1200" dirty="0" smtClean="0"/>
              <a:t>HT-8PCB (</a:t>
            </a:r>
            <a:r>
              <a:rPr lang="en-GB" altLang="ja-JP" sz="1200" dirty="0" smtClean="0"/>
              <a:t>ID: 0.25 mm) for accurate mass analysis and unidentified substance assessment. The MS was operated at a resolution: &gt;5,000 (50% valley). The 320-MS was used with a 10 m Rapid-MS column for MS spectra and screening. </a:t>
            </a:r>
            <a:endParaRPr lang="ja-JP" altLang="ja-JP" sz="1200" dirty="0" smtClean="0"/>
          </a:p>
          <a:p>
            <a:endParaRPr lang="en-GB" altLang="ja-JP" sz="1400" b="1" i="1" dirty="0" smtClean="0"/>
          </a:p>
          <a:p>
            <a:r>
              <a:rPr lang="en-GB" altLang="ja-JP" sz="1400" b="1" i="1" dirty="0" smtClean="0"/>
              <a:t>DR </a:t>
            </a:r>
            <a:r>
              <a:rPr lang="en-GB" altLang="ja-JP" sz="1400" b="1" i="1" dirty="0" smtClean="0"/>
              <a:t>CALUX</a:t>
            </a:r>
            <a:r>
              <a:rPr lang="en-GB" altLang="ja-JP" sz="1400" b="1" i="1" dirty="0" smtClean="0">
                <a:sym typeface="Symbol"/>
              </a:rPr>
              <a:t></a:t>
            </a:r>
            <a:r>
              <a:rPr lang="en-GB" altLang="ja-JP" sz="1400" b="1" i="1" dirty="0" smtClean="0"/>
              <a:t> </a:t>
            </a:r>
            <a:r>
              <a:rPr lang="en-GB" altLang="ja-JP" sz="1400" b="1" i="1" dirty="0" err="1" smtClean="0"/>
              <a:t>bioanalysis</a:t>
            </a:r>
            <a:r>
              <a:rPr lang="en-GB" altLang="ja-JP" sz="1400" b="1" i="1" dirty="0" smtClean="0"/>
              <a:t>: </a:t>
            </a:r>
            <a:r>
              <a:rPr lang="en-GB" altLang="ja-JP" sz="1200" dirty="0" smtClean="0"/>
              <a:t>The DR CALUX</a:t>
            </a:r>
            <a:r>
              <a:rPr lang="en-GB" altLang="ja-JP" sz="1200" dirty="0" smtClean="0">
                <a:sym typeface="Symbol"/>
              </a:rPr>
              <a:t></a:t>
            </a:r>
            <a:r>
              <a:rPr lang="en-GB" altLang="ja-JP" sz="1200" dirty="0" smtClean="0"/>
              <a:t> by BDS</a:t>
            </a:r>
            <a:r>
              <a:rPr lang="en-GB" altLang="ja-JP" sz="1200" b="1" dirty="0" smtClean="0"/>
              <a:t> </a:t>
            </a:r>
            <a:r>
              <a:rPr lang="en-GB" altLang="ja-JP" sz="1200" dirty="0" smtClean="0"/>
              <a:t>bioassay was performed using a rat </a:t>
            </a:r>
            <a:r>
              <a:rPr lang="en-GB" altLang="ja-JP" sz="1200" dirty="0" err="1" smtClean="0"/>
              <a:t>hepatoma</a:t>
            </a:r>
            <a:r>
              <a:rPr lang="en-GB" altLang="ja-JP" sz="1200" dirty="0" smtClean="0"/>
              <a:t> H4IIE cell line stably </a:t>
            </a:r>
            <a:r>
              <a:rPr lang="en-GB" altLang="ja-JP" sz="1200" dirty="0" err="1" smtClean="0"/>
              <a:t>transfected</a:t>
            </a:r>
            <a:r>
              <a:rPr lang="en-GB" altLang="ja-JP" sz="1200" dirty="0" smtClean="0"/>
              <a:t> with an </a:t>
            </a:r>
            <a:r>
              <a:rPr lang="en-GB" altLang="ja-JP" sz="1200" dirty="0" err="1" smtClean="0"/>
              <a:t>AhR</a:t>
            </a:r>
            <a:r>
              <a:rPr lang="en-GB" altLang="ja-JP" sz="1200" dirty="0" smtClean="0"/>
              <a:t>-controlled </a:t>
            </a:r>
            <a:r>
              <a:rPr lang="en-GB" altLang="ja-JP" sz="1200" dirty="0" err="1" smtClean="0"/>
              <a:t>luciferase</a:t>
            </a:r>
            <a:r>
              <a:rPr lang="en-GB" altLang="ja-JP" sz="1200" dirty="0" smtClean="0"/>
              <a:t> reporter gene construct. Cells were exposed in triplicate on 96-well </a:t>
            </a:r>
            <a:r>
              <a:rPr lang="en-GB" altLang="ja-JP" sz="1200" dirty="0" err="1" smtClean="0"/>
              <a:t>microtiterplates</a:t>
            </a:r>
            <a:r>
              <a:rPr lang="en-GB" altLang="ja-JP" sz="1200" dirty="0" smtClean="0"/>
              <a:t> containing the standard 2,3,7,8-TCDD calibration range, the additional 2,3,7,8-TCDD calibration concentrations, a DMSO blank, an internal reference material and various samples extracts at multiple dilutions (e.g. sediment, foodstuffs, feeding stuffs). Following a 24-hour incubation period, cells were </a:t>
            </a:r>
            <a:r>
              <a:rPr lang="en-GB" altLang="ja-JP" sz="1200" dirty="0" err="1" smtClean="0"/>
              <a:t>lysed</a:t>
            </a:r>
            <a:r>
              <a:rPr lang="en-GB" altLang="ja-JP" sz="1200" dirty="0" smtClean="0"/>
              <a:t>, a </a:t>
            </a:r>
            <a:r>
              <a:rPr lang="en-GB" altLang="ja-JP" sz="1200" dirty="0" err="1" smtClean="0"/>
              <a:t>luciferine</a:t>
            </a:r>
            <a:r>
              <a:rPr lang="en-GB" altLang="ja-JP" sz="1200" dirty="0" smtClean="0"/>
              <a:t> containing solution was added and the </a:t>
            </a:r>
            <a:r>
              <a:rPr lang="en-GB" altLang="ja-JP" sz="1200" dirty="0" err="1" smtClean="0"/>
              <a:t>luciferase</a:t>
            </a:r>
            <a:r>
              <a:rPr lang="en-GB" altLang="ja-JP" sz="1200" dirty="0" smtClean="0"/>
              <a:t> activity was measured using a </a:t>
            </a:r>
            <a:r>
              <a:rPr lang="en-GB" altLang="ja-JP" sz="1200" dirty="0" err="1" smtClean="0"/>
              <a:t>luminometer</a:t>
            </a:r>
            <a:r>
              <a:rPr lang="en-GB" altLang="ja-JP" sz="1200" dirty="0" smtClean="0"/>
              <a:t> equipped with 2 dispensers</a:t>
            </a:r>
            <a:r>
              <a:rPr lang="en-GB" altLang="ja-JP" sz="1200" dirty="0" smtClean="0"/>
              <a:t>.</a:t>
            </a:r>
            <a:endParaRPr lang="ja-JP" altLang="ja-JP" sz="1200" dirty="0" smtClean="0"/>
          </a:p>
        </p:txBody>
      </p:sp>
      <p:sp>
        <p:nvSpPr>
          <p:cNvPr id="27690" name="Text Box 42"/>
          <p:cNvSpPr txBox="1">
            <a:spLocks noChangeArrowheads="1"/>
          </p:cNvSpPr>
          <p:nvPr/>
        </p:nvSpPr>
        <p:spPr bwMode="auto">
          <a:xfrm>
            <a:off x="6567488" y="6310313"/>
            <a:ext cx="523875" cy="366712"/>
          </a:xfrm>
          <a:prstGeom prst="rect">
            <a:avLst/>
          </a:prstGeom>
          <a:noFill/>
          <a:ln w="9525">
            <a:noFill/>
            <a:miter lim="800000"/>
            <a:headEnd/>
            <a:tailEnd/>
          </a:ln>
          <a:effectLst/>
        </p:spPr>
        <p:txBody>
          <a:bodyPr>
            <a:spAutoFit/>
          </a:bodyPr>
          <a:lstStyle/>
          <a:p>
            <a:endParaRPr lang="de-DE"/>
          </a:p>
        </p:txBody>
      </p:sp>
      <p:pic>
        <p:nvPicPr>
          <p:cNvPr id="14345" name="Picture 9"/>
          <p:cNvPicPr>
            <a:picLocks noChangeAspect="1" noChangeArrowheads="1"/>
          </p:cNvPicPr>
          <p:nvPr/>
        </p:nvPicPr>
        <p:blipFill>
          <a:blip r:embed="rId4" cstate="print"/>
          <a:srcRect/>
          <a:stretch>
            <a:fillRect/>
          </a:stretch>
        </p:blipFill>
        <p:spPr bwMode="auto">
          <a:xfrm>
            <a:off x="5005388" y="892597"/>
            <a:ext cx="1222375" cy="490537"/>
          </a:xfrm>
          <a:prstGeom prst="rect">
            <a:avLst/>
          </a:prstGeom>
          <a:noFill/>
          <a:ln w="9525">
            <a:noFill/>
            <a:miter lim="800000"/>
            <a:headEnd/>
            <a:tailEnd/>
          </a:ln>
        </p:spPr>
      </p:pic>
      <p:sp>
        <p:nvSpPr>
          <p:cNvPr id="5" name="正方形/長方形 4"/>
          <p:cNvSpPr/>
          <p:nvPr/>
        </p:nvSpPr>
        <p:spPr>
          <a:xfrm>
            <a:off x="4532313" y="487784"/>
            <a:ext cx="1698625" cy="312738"/>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ja-JP" altLang="en-US">
              <a:solidFill>
                <a:srgbClr val="003366"/>
              </a:solidFill>
              <a:latin typeface="Corbel" pitchFamily="34" charset="0"/>
              <a:ea typeface="ヒラギノ角ゴ Pro W3"/>
              <a:cs typeface="ヒラギノ角ゴ Pro W3"/>
            </a:endParaRPr>
          </a:p>
        </p:txBody>
      </p:sp>
      <p:sp>
        <p:nvSpPr>
          <p:cNvPr id="27699" name="テキスト ボックス 5"/>
          <p:cNvSpPr txBox="1">
            <a:spLocks noChangeArrowheads="1"/>
          </p:cNvSpPr>
          <p:nvPr/>
        </p:nvSpPr>
        <p:spPr bwMode="auto">
          <a:xfrm>
            <a:off x="4913313" y="1783184"/>
            <a:ext cx="515937" cy="336550"/>
          </a:xfrm>
          <a:prstGeom prst="rect">
            <a:avLst/>
          </a:prstGeom>
          <a:noFill/>
          <a:ln w="9525">
            <a:noFill/>
            <a:miter lim="800000"/>
            <a:headEnd/>
            <a:tailEnd/>
          </a:ln>
        </p:spPr>
        <p:txBody>
          <a:bodyPr>
            <a:spAutoFit/>
          </a:bodyPr>
          <a:lstStyle/>
          <a:p>
            <a:r>
              <a:rPr lang="en-US" altLang="ja-JP" sz="800" u="sng">
                <a:solidFill>
                  <a:srgbClr val="003366"/>
                </a:solidFill>
                <a:latin typeface="Times" pitchFamily="18" charset="0"/>
                <a:ea typeface="ヒラギノ角ゴ Pro W3"/>
                <a:cs typeface="Times" pitchFamily="18" charset="0"/>
              </a:rPr>
              <a:t>1,3,6,8-</a:t>
            </a:r>
            <a:endParaRPr lang="ja-JP" altLang="en-US" sz="800" u="sng">
              <a:solidFill>
                <a:srgbClr val="003366"/>
              </a:solidFill>
              <a:latin typeface="Times" pitchFamily="18" charset="0"/>
              <a:ea typeface="ヒラギノ角ゴ Pro W3"/>
              <a:cs typeface="Times" pitchFamily="18" charset="0"/>
            </a:endParaRPr>
          </a:p>
        </p:txBody>
      </p:sp>
      <p:sp>
        <p:nvSpPr>
          <p:cNvPr id="27700" name="正方形/長方形 6"/>
          <p:cNvSpPr>
            <a:spLocks noChangeArrowheads="1"/>
          </p:cNvSpPr>
          <p:nvPr/>
        </p:nvSpPr>
        <p:spPr bwMode="auto">
          <a:xfrm>
            <a:off x="6324600" y="1997497"/>
            <a:ext cx="1706563" cy="457200"/>
          </a:xfrm>
          <a:prstGeom prst="rect">
            <a:avLst/>
          </a:prstGeom>
          <a:noFill/>
          <a:ln w="9525">
            <a:noFill/>
            <a:miter lim="800000"/>
            <a:headEnd/>
            <a:tailEnd/>
          </a:ln>
        </p:spPr>
        <p:txBody>
          <a:bodyPr wrap="none">
            <a:spAutoFit/>
          </a:bodyPr>
          <a:lstStyle/>
          <a:p>
            <a:r>
              <a:rPr lang="en-US" altLang="ja-JP" sz="1200" baseline="30000">
                <a:solidFill>
                  <a:srgbClr val="003366"/>
                </a:solidFill>
                <a:latin typeface="Times" pitchFamily="18" charset="0"/>
                <a:ea typeface="ヒラギノ角ゴ Pro W3"/>
                <a:cs typeface="Times" pitchFamily="18" charset="0"/>
              </a:rPr>
              <a:t>13</a:t>
            </a:r>
            <a:r>
              <a:rPr lang="en-US" altLang="ja-JP" sz="1200">
                <a:solidFill>
                  <a:srgbClr val="003366"/>
                </a:solidFill>
                <a:latin typeface="Times" pitchFamily="18" charset="0"/>
                <a:ea typeface="ヒラギノ角ゴ Pro W3"/>
                <a:cs typeface="Times" pitchFamily="18" charset="0"/>
              </a:rPr>
              <a:t>C</a:t>
            </a:r>
            <a:r>
              <a:rPr lang="en-US" altLang="ja-JP" sz="1200" baseline="-25000">
                <a:solidFill>
                  <a:srgbClr val="003366"/>
                </a:solidFill>
                <a:latin typeface="Times" pitchFamily="18" charset="0"/>
                <a:ea typeface="ヒラギノ角ゴ Pro W3"/>
                <a:cs typeface="Times" pitchFamily="18" charset="0"/>
              </a:rPr>
              <a:t>12 </a:t>
            </a:r>
            <a:r>
              <a:rPr lang="en-US" altLang="ja-JP" sz="1200">
                <a:solidFill>
                  <a:srgbClr val="003366"/>
                </a:solidFill>
                <a:latin typeface="Times" pitchFamily="18" charset="0"/>
                <a:ea typeface="ヒラギノ角ゴ Pro W3"/>
                <a:cs typeface="Times" pitchFamily="18" charset="0"/>
              </a:rPr>
              <a:t>labeled TeCDDs </a:t>
            </a:r>
          </a:p>
          <a:p>
            <a:r>
              <a:rPr lang="en-US" altLang="ja-JP" sz="1200">
                <a:solidFill>
                  <a:srgbClr val="003366"/>
                </a:solidFill>
                <a:latin typeface="Times" pitchFamily="18" charset="0"/>
                <a:ea typeface="ヒラギノ角ゴ Pro W3"/>
                <a:cs typeface="Times" pitchFamily="18" charset="0"/>
              </a:rPr>
              <a:t>(m/z:333.9338)</a:t>
            </a:r>
          </a:p>
        </p:txBody>
      </p:sp>
      <p:sp>
        <p:nvSpPr>
          <p:cNvPr id="27701" name="テキスト ボックス 7"/>
          <p:cNvSpPr txBox="1">
            <a:spLocks noChangeArrowheads="1"/>
          </p:cNvSpPr>
          <p:nvPr/>
        </p:nvSpPr>
        <p:spPr bwMode="auto">
          <a:xfrm>
            <a:off x="5386388" y="1810172"/>
            <a:ext cx="565150" cy="215900"/>
          </a:xfrm>
          <a:prstGeom prst="rect">
            <a:avLst/>
          </a:prstGeom>
          <a:noFill/>
          <a:ln w="9525">
            <a:noFill/>
            <a:miter lim="800000"/>
            <a:headEnd/>
            <a:tailEnd/>
          </a:ln>
        </p:spPr>
        <p:txBody>
          <a:bodyPr>
            <a:spAutoFit/>
          </a:bodyPr>
          <a:lstStyle/>
          <a:p>
            <a:r>
              <a:rPr lang="en-US" altLang="ja-JP" sz="800" u="sng" dirty="0" smtClean="0">
                <a:solidFill>
                  <a:srgbClr val="003366"/>
                </a:solidFill>
                <a:latin typeface="Times" pitchFamily="18" charset="0"/>
                <a:ea typeface="ヒラギノ角ゴ Pro W3"/>
                <a:cs typeface="Times" pitchFamily="18" charset="0"/>
              </a:rPr>
              <a:t>1,2,3,4-</a:t>
            </a:r>
            <a:endParaRPr lang="ja-JP" altLang="en-US" sz="800" u="sng" dirty="0">
              <a:solidFill>
                <a:srgbClr val="003366"/>
              </a:solidFill>
              <a:latin typeface="Times" pitchFamily="18" charset="0"/>
              <a:ea typeface="ヒラギノ角ゴ Pro W3"/>
              <a:cs typeface="Times" pitchFamily="18" charset="0"/>
            </a:endParaRPr>
          </a:p>
        </p:txBody>
      </p:sp>
      <p:sp>
        <p:nvSpPr>
          <p:cNvPr id="27702" name="テキスト ボックス 8"/>
          <p:cNvSpPr txBox="1">
            <a:spLocks noChangeArrowheads="1"/>
          </p:cNvSpPr>
          <p:nvPr/>
        </p:nvSpPr>
        <p:spPr bwMode="auto">
          <a:xfrm>
            <a:off x="5861050" y="1783184"/>
            <a:ext cx="738188" cy="246063"/>
          </a:xfrm>
          <a:prstGeom prst="rect">
            <a:avLst/>
          </a:prstGeom>
          <a:noFill/>
          <a:ln w="9525">
            <a:noFill/>
            <a:miter lim="800000"/>
            <a:headEnd/>
            <a:tailEnd/>
          </a:ln>
        </p:spPr>
        <p:txBody>
          <a:bodyPr>
            <a:spAutoFit/>
          </a:bodyPr>
          <a:lstStyle/>
          <a:p>
            <a:r>
              <a:rPr lang="en-US" altLang="ja-JP" sz="1000" u="sng">
                <a:solidFill>
                  <a:srgbClr val="003366"/>
                </a:solidFill>
                <a:latin typeface="Times" pitchFamily="18" charset="0"/>
                <a:ea typeface="ヒラギノ角ゴ Pro W3"/>
                <a:cs typeface="Times" pitchFamily="18" charset="0"/>
              </a:rPr>
              <a:t>2,3,7,8-</a:t>
            </a:r>
            <a:endParaRPr lang="ja-JP" altLang="en-US" sz="1000" u="sng">
              <a:solidFill>
                <a:srgbClr val="003366"/>
              </a:solidFill>
              <a:latin typeface="Times" pitchFamily="18" charset="0"/>
              <a:ea typeface="ヒラギノ角ゴ Pro W3"/>
              <a:cs typeface="Times" pitchFamily="18" charset="0"/>
            </a:endParaRPr>
          </a:p>
        </p:txBody>
      </p:sp>
      <p:sp>
        <p:nvSpPr>
          <p:cNvPr id="27703" name="正方形/長方形 9"/>
          <p:cNvSpPr>
            <a:spLocks noChangeArrowheads="1"/>
          </p:cNvSpPr>
          <p:nvPr/>
        </p:nvSpPr>
        <p:spPr bwMode="auto">
          <a:xfrm>
            <a:off x="5840413" y="2699172"/>
            <a:ext cx="1417637" cy="457200"/>
          </a:xfrm>
          <a:prstGeom prst="rect">
            <a:avLst/>
          </a:prstGeom>
          <a:noFill/>
          <a:ln w="9525">
            <a:noFill/>
            <a:miter lim="800000"/>
            <a:headEnd/>
            <a:tailEnd/>
          </a:ln>
        </p:spPr>
        <p:txBody>
          <a:bodyPr wrap="none">
            <a:spAutoFit/>
          </a:bodyPr>
          <a:lstStyle/>
          <a:p>
            <a:r>
              <a:rPr lang="en-US" altLang="ja-JP" sz="1200">
                <a:solidFill>
                  <a:srgbClr val="003366"/>
                </a:solidFill>
                <a:latin typeface="Times" pitchFamily="18" charset="0"/>
                <a:ea typeface="ヒラギノ角ゴ Pro W3"/>
                <a:cs typeface="Times" pitchFamily="18" charset="0"/>
              </a:rPr>
              <a:t>TeCDDs in Flyash</a:t>
            </a:r>
          </a:p>
          <a:p>
            <a:r>
              <a:rPr lang="en-US" altLang="ja-JP" sz="1200">
                <a:solidFill>
                  <a:srgbClr val="003366"/>
                </a:solidFill>
                <a:latin typeface="Times" pitchFamily="18" charset="0"/>
                <a:ea typeface="ヒラギノ角ゴ Pro W3"/>
                <a:cs typeface="Times" pitchFamily="18" charset="0"/>
              </a:rPr>
              <a:t> (m/z:321.8937)</a:t>
            </a:r>
            <a:endParaRPr lang="ja-JP" altLang="en-US" sz="1200">
              <a:solidFill>
                <a:srgbClr val="003366"/>
              </a:solidFill>
              <a:latin typeface="Times" pitchFamily="18" charset="0"/>
              <a:ea typeface="ヒラギノ角ゴ Pro W3"/>
              <a:cs typeface="Times" pitchFamily="18" charset="0"/>
            </a:endParaRPr>
          </a:p>
        </p:txBody>
      </p:sp>
      <p:sp>
        <p:nvSpPr>
          <p:cNvPr id="14" name="正方形/長方形 13"/>
          <p:cNvSpPr/>
          <p:nvPr/>
        </p:nvSpPr>
        <p:spPr>
          <a:xfrm>
            <a:off x="4579938" y="1573634"/>
            <a:ext cx="792162" cy="10795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ja-JP" altLang="en-US">
              <a:solidFill>
                <a:srgbClr val="003366"/>
              </a:solidFill>
              <a:latin typeface="Corbel" pitchFamily="34" charset="0"/>
              <a:ea typeface="ヒラギノ角ゴ Pro W3"/>
              <a:cs typeface="ヒラギノ角ゴ Pro W3"/>
            </a:endParaRPr>
          </a:p>
        </p:txBody>
      </p:sp>
      <p:sp>
        <p:nvSpPr>
          <p:cNvPr id="15" name="正方形/長方形 14"/>
          <p:cNvSpPr/>
          <p:nvPr/>
        </p:nvSpPr>
        <p:spPr>
          <a:xfrm>
            <a:off x="4579938" y="2513434"/>
            <a:ext cx="792162" cy="10795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ja-JP" altLang="en-US">
              <a:solidFill>
                <a:srgbClr val="003366"/>
              </a:solidFill>
              <a:latin typeface="Corbel" pitchFamily="34" charset="0"/>
              <a:ea typeface="ヒラギノ角ゴ Pro W3"/>
              <a:cs typeface="ヒラギノ角ゴ Pro W3"/>
            </a:endParaRPr>
          </a:p>
        </p:txBody>
      </p:sp>
      <p:sp>
        <p:nvSpPr>
          <p:cNvPr id="13" name="角丸四角形 12"/>
          <p:cNvSpPr/>
          <p:nvPr/>
        </p:nvSpPr>
        <p:spPr>
          <a:xfrm>
            <a:off x="4533900" y="487784"/>
            <a:ext cx="4575175" cy="3046413"/>
          </a:xfrm>
          <a:prstGeom prst="roundRect">
            <a:avLst>
              <a:gd name="adj" fmla="val 3468"/>
            </a:avLst>
          </a:prstGeom>
          <a:noFill/>
          <a:ln w="38100" cmpd="sng">
            <a:solidFill>
              <a:srgbClr val="FFFF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ja-JP" altLang="en-US">
              <a:solidFill>
                <a:srgbClr val="003366"/>
              </a:solidFill>
              <a:latin typeface="Corbel" pitchFamily="34" charset="0"/>
              <a:ea typeface="ヒラギノ角ゴ Pro W3"/>
              <a:cs typeface="ヒラギノ角ゴ Pro W3"/>
            </a:endParaRPr>
          </a:p>
        </p:txBody>
      </p:sp>
      <p:sp>
        <p:nvSpPr>
          <p:cNvPr id="27707" name="正方形/長方形 10"/>
          <p:cNvSpPr>
            <a:spLocks noChangeArrowheads="1"/>
          </p:cNvSpPr>
          <p:nvPr/>
        </p:nvSpPr>
        <p:spPr bwMode="auto">
          <a:xfrm>
            <a:off x="4537075" y="3605634"/>
            <a:ext cx="4643438" cy="784830"/>
          </a:xfrm>
          <a:prstGeom prst="rect">
            <a:avLst/>
          </a:prstGeom>
          <a:solidFill>
            <a:srgbClr val="FFFFFF"/>
          </a:solidFill>
          <a:ln w="38100">
            <a:noFill/>
            <a:miter lim="800000"/>
            <a:headEnd/>
            <a:tailEnd/>
          </a:ln>
        </p:spPr>
        <p:txBody>
          <a:bodyPr>
            <a:spAutoFit/>
          </a:bodyPr>
          <a:lstStyle/>
          <a:p>
            <a:pPr algn="ctr"/>
            <a:r>
              <a:rPr lang="en-US" altLang="ja-JP" sz="1200" b="1" dirty="0">
                <a:ea typeface="ヒラギノ角ゴ Pro W3"/>
                <a:cs typeface="Arial" pitchFamily="34" charset="0"/>
              </a:rPr>
              <a:t>Figure 2: </a:t>
            </a:r>
            <a:r>
              <a:rPr lang="en-US" altLang="ja-JP" sz="1100" b="1" dirty="0">
                <a:ea typeface="ヒラギノ角ゴ Pro W3"/>
                <a:cs typeface="Arial" pitchFamily="34" charset="0"/>
              </a:rPr>
              <a:t>Retention time of N-analogues of 2,3,7,8-TCDD compared to 2,3,7,8-TCDD and TCDD isomers.  the two </a:t>
            </a:r>
          </a:p>
          <a:p>
            <a:pPr algn="ctr"/>
            <a:r>
              <a:rPr lang="en-US" altLang="ja-JP" sz="1100" b="1" dirty="0">
                <a:ea typeface="ヒラギノ角ゴ Pro W3"/>
                <a:cs typeface="Arial" pitchFamily="34" charset="0"/>
              </a:rPr>
              <a:t>(Column:HT-8PCB (60mx0.25mm) Oven Temp:130℃ (1min)-30℃/min to 200℃; 20℃/min to 310℃(hold).</a:t>
            </a:r>
            <a:endParaRPr lang="ja-JP" altLang="en-US" sz="1100" b="1" dirty="0">
              <a:ea typeface="ヒラギノ角ゴ Pro W3"/>
              <a:cs typeface="Arial" pitchFamily="34" charset="0"/>
            </a:endParaRPr>
          </a:p>
        </p:txBody>
      </p:sp>
      <p:sp>
        <p:nvSpPr>
          <p:cNvPr id="27708" name="正方形/長方形 32"/>
          <p:cNvSpPr>
            <a:spLocks noChangeArrowheads="1"/>
          </p:cNvSpPr>
          <p:nvPr/>
        </p:nvSpPr>
        <p:spPr bwMode="auto">
          <a:xfrm>
            <a:off x="4822825" y="476672"/>
            <a:ext cx="3257550" cy="457200"/>
          </a:xfrm>
          <a:prstGeom prst="rect">
            <a:avLst/>
          </a:prstGeom>
          <a:noFill/>
          <a:ln w="9525">
            <a:noFill/>
            <a:miter lim="800000"/>
            <a:headEnd/>
            <a:tailEnd/>
          </a:ln>
        </p:spPr>
        <p:txBody>
          <a:bodyPr wrap="none">
            <a:spAutoFit/>
          </a:bodyPr>
          <a:lstStyle/>
          <a:p>
            <a:r>
              <a:rPr lang="en-US" altLang="ja-JP" sz="1200">
                <a:solidFill>
                  <a:srgbClr val="003366"/>
                </a:solidFill>
                <a:latin typeface="Times" pitchFamily="18" charset="0"/>
                <a:ea typeface="ヒラギノ角ゴ Pro W3"/>
                <a:cs typeface="Times" pitchFamily="18" charset="0"/>
              </a:rPr>
              <a:t>TeCDD-N Analogous from Pyridinol pyrolysis </a:t>
            </a:r>
          </a:p>
          <a:p>
            <a:r>
              <a:rPr lang="en-US" altLang="ja-JP" sz="1200">
                <a:solidFill>
                  <a:srgbClr val="003366"/>
                </a:solidFill>
                <a:latin typeface="Times" pitchFamily="18" charset="0"/>
                <a:ea typeface="ヒラギノ角ゴ Pro W3"/>
                <a:cs typeface="Times" pitchFamily="18" charset="0"/>
              </a:rPr>
              <a:t>(m/z:323.8841)</a:t>
            </a:r>
            <a:endParaRPr lang="ja-JP" altLang="en-US" sz="1200">
              <a:solidFill>
                <a:srgbClr val="003366"/>
              </a:solidFill>
              <a:latin typeface="Times" pitchFamily="18" charset="0"/>
              <a:ea typeface="ヒラギノ角ゴ Pro W3"/>
              <a:cs typeface="Times" pitchFamily="18" charset="0"/>
            </a:endParaRPr>
          </a:p>
        </p:txBody>
      </p:sp>
      <p:sp>
        <p:nvSpPr>
          <p:cNvPr id="27709" name="Text Box 61"/>
          <p:cNvSpPr txBox="1">
            <a:spLocks noChangeArrowheads="1"/>
          </p:cNvSpPr>
          <p:nvPr/>
        </p:nvSpPr>
        <p:spPr bwMode="auto">
          <a:xfrm>
            <a:off x="4572000" y="4545434"/>
            <a:ext cx="4608513" cy="1569660"/>
          </a:xfrm>
          <a:prstGeom prst="rect">
            <a:avLst/>
          </a:prstGeom>
          <a:noFill/>
          <a:ln w="9525">
            <a:noFill/>
            <a:miter lim="800000"/>
            <a:headEnd/>
            <a:tailEnd/>
          </a:ln>
          <a:effectLst/>
        </p:spPr>
        <p:txBody>
          <a:bodyPr>
            <a:spAutoFit/>
          </a:bodyPr>
          <a:lstStyle/>
          <a:p>
            <a:pPr>
              <a:spcBef>
                <a:spcPct val="50000"/>
              </a:spcBef>
            </a:pPr>
            <a:r>
              <a:rPr lang="en-GB" altLang="ja-JP" sz="1200" dirty="0" smtClean="0"/>
              <a:t>The </a:t>
            </a:r>
            <a:r>
              <a:rPr lang="en-US" altLang="ja-JP" sz="1200" dirty="0" smtClean="0"/>
              <a:t>2,3,7,8-TCDD N-analogues had a longer retention time compared to 2,3,7,8-TCDD and other TCDD isomers and did not elute within the time window of TCDDs (Figure 2). The reason for the longer retention time is their higher polarity and their interaction of with the column surface. This may explain why these compounds have not been discovered up to now. Also the pyridine-N may have a different elution </a:t>
            </a:r>
            <a:r>
              <a:rPr lang="en-US" altLang="ja-JP" sz="1200" dirty="0" err="1" smtClean="0"/>
              <a:t>behaviour</a:t>
            </a:r>
            <a:r>
              <a:rPr lang="en-US" altLang="ja-JP" sz="1200" dirty="0" smtClean="0"/>
              <a:t> on clean-up columns.</a:t>
            </a:r>
            <a:endParaRPr lang="de-DE"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14345"/>
                                        </p:tgtEl>
                                        <p:attrNameLst>
                                          <p:attrName>style.visibility</p:attrName>
                                        </p:attrNameLst>
                                      </p:cBhvr>
                                      <p:to>
                                        <p:strVal val="visible"/>
                                      </p:to>
                                    </p:set>
                                    <p:animEffect transition="in" filter="blinds(horizontal)">
                                      <p:cBhvr>
                                        <p:cTn id="7" dur="500"/>
                                        <p:tgtEl>
                                          <p:spTgt spid="143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90"/>
          <p:cNvSpPr txBox="1">
            <a:spLocks noChangeArrowheads="1"/>
          </p:cNvSpPr>
          <p:nvPr/>
        </p:nvSpPr>
        <p:spPr bwMode="auto">
          <a:xfrm>
            <a:off x="4537075" y="5919663"/>
            <a:ext cx="4643438" cy="461665"/>
          </a:xfrm>
          <a:prstGeom prst="rect">
            <a:avLst/>
          </a:prstGeom>
          <a:noFill/>
          <a:ln w="9525">
            <a:noFill/>
            <a:miter lim="800000"/>
            <a:headEnd/>
            <a:tailEnd/>
          </a:ln>
        </p:spPr>
        <p:txBody>
          <a:bodyPr>
            <a:spAutoFit/>
          </a:bodyPr>
          <a:lstStyle/>
          <a:p>
            <a:pPr>
              <a:spcBef>
                <a:spcPct val="50000"/>
              </a:spcBef>
            </a:pPr>
            <a:r>
              <a:rPr lang="en-US" altLang="ja-JP" sz="1300" b="1" dirty="0">
                <a:cs typeface="Arial" pitchFamily="34" charset="0"/>
              </a:rPr>
              <a:t>Figure 3: </a:t>
            </a:r>
            <a:r>
              <a:rPr lang="en-US" altLang="ja-JP" sz="1100" b="1" dirty="0">
                <a:cs typeface="Arial" pitchFamily="34" charset="0"/>
              </a:rPr>
              <a:t>Chromatogram of reaction mixture of thermal treatment of 3.5.6-trichloro 2-pyridinol </a:t>
            </a:r>
            <a:endParaRPr lang="ja-JP" altLang="en-US" sz="1100" b="1" dirty="0">
              <a:cs typeface="Arial" pitchFamily="34" charset="0"/>
            </a:endParaRPr>
          </a:p>
        </p:txBody>
      </p:sp>
      <p:sp>
        <p:nvSpPr>
          <p:cNvPr id="5179" name="Text Box 59"/>
          <p:cNvSpPr txBox="1">
            <a:spLocks noChangeArrowheads="1"/>
          </p:cNvSpPr>
          <p:nvPr/>
        </p:nvSpPr>
        <p:spPr bwMode="auto">
          <a:xfrm>
            <a:off x="71438" y="817542"/>
            <a:ext cx="4500562" cy="4339650"/>
          </a:xfrm>
          <a:prstGeom prst="rect">
            <a:avLst/>
          </a:prstGeom>
          <a:noFill/>
          <a:ln w="9525">
            <a:noFill/>
            <a:miter lim="800000"/>
            <a:headEnd/>
            <a:tailEnd/>
          </a:ln>
          <a:effectLst/>
        </p:spPr>
        <p:txBody>
          <a:bodyPr>
            <a:spAutoFit/>
          </a:bodyPr>
          <a:lstStyle/>
          <a:p>
            <a:r>
              <a:rPr lang="en-GB" sz="1600" b="1" dirty="0">
                <a:solidFill>
                  <a:schemeClr val="tx2"/>
                </a:solidFill>
              </a:rPr>
              <a:t>RESULTS AND </a:t>
            </a:r>
            <a:r>
              <a:rPr lang="en-GB" sz="1600" b="1" dirty="0" smtClean="0">
                <a:solidFill>
                  <a:schemeClr val="tx2"/>
                </a:solidFill>
              </a:rPr>
              <a:t>DISCUSSION</a:t>
            </a:r>
          </a:p>
          <a:p>
            <a:endParaRPr lang="en-GB" sz="1600" dirty="0">
              <a:solidFill>
                <a:schemeClr val="tx2"/>
              </a:solidFill>
            </a:endParaRPr>
          </a:p>
          <a:p>
            <a:r>
              <a:rPr lang="en-GB" altLang="ja-JP" sz="1200" dirty="0" smtClean="0"/>
              <a:t>In the commercial </a:t>
            </a:r>
            <a:r>
              <a:rPr lang="en-GB" altLang="ja-JP" sz="1200" dirty="0" err="1" smtClean="0"/>
              <a:t>Chlorpyrifos</a:t>
            </a:r>
            <a:r>
              <a:rPr lang="en-GB" altLang="ja-JP" sz="1200" dirty="0" smtClean="0"/>
              <a:t> standard the N-analogue of 2,3,7,8-TCDD was not detected (ppb detection limit). </a:t>
            </a:r>
            <a:endParaRPr lang="ja-JP" altLang="ja-JP" sz="1200" dirty="0" smtClean="0"/>
          </a:p>
          <a:p>
            <a:endParaRPr lang="en-GB" sz="1400" b="1" i="1" dirty="0"/>
          </a:p>
          <a:p>
            <a:r>
              <a:rPr lang="en-GB" sz="1400" b="1" i="1" dirty="0"/>
              <a:t>Thermal treatment of </a:t>
            </a:r>
            <a:r>
              <a:rPr lang="en-GB" sz="1400" b="1" i="1" dirty="0" err="1"/>
              <a:t>Chlorpyrifos</a:t>
            </a:r>
            <a:endParaRPr lang="en-GB" sz="1400" dirty="0"/>
          </a:p>
          <a:p>
            <a:r>
              <a:rPr lang="en-GB" altLang="ja-JP" sz="1200" dirty="0" err="1" smtClean="0"/>
              <a:t>Chlorpyrifos</a:t>
            </a:r>
            <a:r>
              <a:rPr lang="en-GB" altLang="ja-JP" sz="1200" dirty="0" smtClean="0"/>
              <a:t> and </a:t>
            </a:r>
            <a:r>
              <a:rPr lang="en-US" altLang="ja-JP" sz="1200" dirty="0" smtClean="0"/>
              <a:t>3,5,6-trichloro 2-pyridinol</a:t>
            </a:r>
            <a:r>
              <a:rPr lang="en-GB" altLang="ja-JP" sz="1200" dirty="0" smtClean="0"/>
              <a:t> were individually thermally treated in closed glass ampoules between 200ºC and 380ºC at different reaction times (Table 1 and 2). Under the relatively mild conditions for phenol condensation the intermediate of the first condensation steps could be detected (figure 3) as has been found for </a:t>
            </a:r>
            <a:r>
              <a:rPr lang="en-GB" altLang="ja-JP" sz="1200" dirty="0" err="1" smtClean="0"/>
              <a:t>pyrolysis</a:t>
            </a:r>
            <a:r>
              <a:rPr lang="en-GB" altLang="ja-JP" sz="1200" dirty="0" smtClean="0"/>
              <a:t> of </a:t>
            </a:r>
            <a:r>
              <a:rPr lang="en-GB" altLang="ja-JP" sz="1200" dirty="0" err="1" smtClean="0"/>
              <a:t>chlorophenols</a:t>
            </a:r>
            <a:r>
              <a:rPr lang="en-GB" altLang="ja-JP" sz="1200" dirty="0" smtClean="0"/>
              <a:t> (Weber and </a:t>
            </a:r>
            <a:r>
              <a:rPr lang="en-GB" altLang="ja-JP" sz="1200" dirty="0" err="1" smtClean="0"/>
              <a:t>Hagenmaier</a:t>
            </a:r>
            <a:r>
              <a:rPr lang="en-GB" altLang="ja-JP" sz="1200" dirty="0" smtClean="0"/>
              <a:t> 1999). Higher yields of N-analogue from 2,3,7,8-TCDD were obtained with increasing temperature during the thermal treatment of 3,5,6-trichloro-2-pyridinol and </a:t>
            </a:r>
            <a:r>
              <a:rPr lang="en-GB" altLang="ja-JP" sz="1200" dirty="0" err="1" smtClean="0"/>
              <a:t>Chlorpyrifos</a:t>
            </a:r>
            <a:r>
              <a:rPr lang="en-GB" altLang="ja-JP" sz="1200" dirty="0" smtClean="0"/>
              <a:t> (Figure 5; Table 1, 2). In the reaction the trans-N-</a:t>
            </a:r>
            <a:r>
              <a:rPr lang="en-GB" altLang="ja-JP" sz="1200" dirty="0" err="1" smtClean="0"/>
              <a:t>analogueof</a:t>
            </a:r>
            <a:r>
              <a:rPr lang="en-GB" altLang="ja-JP" sz="1200" dirty="0" smtClean="0"/>
              <a:t> 2,3,7,8-TCDD and, via Smiles rearrangement the </a:t>
            </a:r>
            <a:r>
              <a:rPr lang="en-GB" altLang="ja-JP" sz="1200" dirty="0" err="1" smtClean="0"/>
              <a:t>cis</a:t>
            </a:r>
            <a:r>
              <a:rPr lang="en-GB" altLang="ja-JP" sz="1200" dirty="0" smtClean="0"/>
              <a:t>-N-analogue of 2,3,7,8-TCDD isomers were formed in similar concentrations (Figures 2, 3, 4, 5).</a:t>
            </a:r>
            <a:endParaRPr lang="ja-JP" altLang="ja-JP" sz="1200" dirty="0" smtClean="0"/>
          </a:p>
          <a:p>
            <a:r>
              <a:rPr lang="en-GB" altLang="ja-JP" sz="1200" dirty="0" smtClean="0"/>
              <a:t>The yield of the 2,3,7,8-TCDD N-analogue was considerably higher from 3,5,6-trichloro-2-pyridinol than from  </a:t>
            </a:r>
            <a:r>
              <a:rPr lang="en-GB" altLang="ja-JP" sz="1200" dirty="0" err="1" smtClean="0"/>
              <a:t>Chlorpyrifos</a:t>
            </a:r>
            <a:r>
              <a:rPr lang="en-GB" altLang="ja-JP" sz="1200" dirty="0" smtClean="0"/>
              <a:t> (see table 1 and 2).</a:t>
            </a:r>
            <a:endParaRPr lang="de-DE" sz="1200" dirty="0"/>
          </a:p>
        </p:txBody>
      </p:sp>
      <p:pic>
        <p:nvPicPr>
          <p:cNvPr id="5184" name="図 3" descr="110629-piridinol-0.wmf"/>
          <p:cNvPicPr>
            <a:picLocks noChangeAspect="1"/>
          </p:cNvPicPr>
          <p:nvPr/>
        </p:nvPicPr>
        <p:blipFill>
          <a:blip r:embed="rId3" cstate="print"/>
          <a:srcRect/>
          <a:stretch>
            <a:fillRect/>
          </a:stretch>
        </p:blipFill>
        <p:spPr bwMode="auto">
          <a:xfrm>
            <a:off x="4557713" y="736475"/>
            <a:ext cx="4406900" cy="5111750"/>
          </a:xfrm>
          <a:prstGeom prst="rect">
            <a:avLst/>
          </a:prstGeom>
          <a:noFill/>
          <a:ln w="9525">
            <a:noFill/>
            <a:miter lim="800000"/>
            <a:headEnd/>
            <a:tailEnd/>
          </a:ln>
        </p:spPr>
      </p:pic>
      <p:sp>
        <p:nvSpPr>
          <p:cNvPr id="6" name="円/楕円 5"/>
          <p:cNvSpPr/>
          <p:nvPr/>
        </p:nvSpPr>
        <p:spPr>
          <a:xfrm>
            <a:off x="6804025" y="5238625"/>
            <a:ext cx="920750" cy="322263"/>
          </a:xfrm>
          <a:prstGeom prst="ellipse">
            <a:avLst/>
          </a:prstGeom>
          <a:noFill/>
          <a:ln w="635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ja-JP" altLang="en-US" sz="1400">
              <a:solidFill>
                <a:srgbClr val="FFFFFF"/>
              </a:solidFill>
            </a:endParaRPr>
          </a:p>
        </p:txBody>
      </p:sp>
      <p:sp>
        <p:nvSpPr>
          <p:cNvPr id="5186" name="Text Box 390"/>
          <p:cNvSpPr txBox="1">
            <a:spLocks noChangeArrowheads="1"/>
          </p:cNvSpPr>
          <p:nvPr/>
        </p:nvSpPr>
        <p:spPr bwMode="auto">
          <a:xfrm>
            <a:off x="5881688" y="1252413"/>
            <a:ext cx="2473325" cy="304800"/>
          </a:xfrm>
          <a:prstGeom prst="rect">
            <a:avLst/>
          </a:prstGeom>
          <a:noFill/>
          <a:ln w="9525">
            <a:noFill/>
            <a:miter lim="800000"/>
            <a:headEnd/>
            <a:tailEnd/>
          </a:ln>
        </p:spPr>
        <p:txBody>
          <a:bodyPr>
            <a:spAutoFit/>
          </a:bodyPr>
          <a:lstStyle/>
          <a:p>
            <a:pPr algn="ctr">
              <a:spcBef>
                <a:spcPct val="50000"/>
              </a:spcBef>
            </a:pPr>
            <a:r>
              <a:rPr lang="en-US" altLang="ja-JP" sz="1400" b="1">
                <a:latin typeface="Times New Roman" pitchFamily="18" charset="0"/>
              </a:rPr>
              <a:t>3.5.6-trichloro 2-pyridinol</a:t>
            </a:r>
            <a:endParaRPr lang="ja-JP" altLang="en-US" sz="1400" b="1">
              <a:latin typeface="Times New Roman" pitchFamily="18" charset="0"/>
            </a:endParaRPr>
          </a:p>
        </p:txBody>
      </p:sp>
      <p:sp>
        <p:nvSpPr>
          <p:cNvPr id="5188" name="Text Box 396"/>
          <p:cNvSpPr txBox="1">
            <a:spLocks noChangeArrowheads="1"/>
          </p:cNvSpPr>
          <p:nvPr/>
        </p:nvSpPr>
        <p:spPr bwMode="auto">
          <a:xfrm>
            <a:off x="5651500" y="879350"/>
            <a:ext cx="1138238" cy="304800"/>
          </a:xfrm>
          <a:prstGeom prst="rect">
            <a:avLst/>
          </a:prstGeom>
          <a:noFill/>
          <a:ln w="9525">
            <a:noFill/>
            <a:miter lim="800000"/>
            <a:headEnd/>
            <a:tailEnd/>
          </a:ln>
        </p:spPr>
        <p:txBody>
          <a:bodyPr>
            <a:spAutoFit/>
          </a:bodyPr>
          <a:lstStyle/>
          <a:p>
            <a:pPr algn="ctr">
              <a:spcBef>
                <a:spcPct val="50000"/>
              </a:spcBef>
            </a:pPr>
            <a:r>
              <a:rPr lang="en-US" altLang="ja-JP" sz="1400" b="1" u="sng">
                <a:latin typeface="Times New Roman" pitchFamily="18" charset="0"/>
              </a:rPr>
              <a:t>300</a:t>
            </a:r>
            <a:r>
              <a:rPr lang="en-US" altLang="ja-JP" sz="1400" b="1" u="sng">
                <a:latin typeface="Times New Roman" pitchFamily="18" charset="0"/>
                <a:cs typeface="Times New Roman" pitchFamily="18" charset="0"/>
              </a:rPr>
              <a:t>º</a:t>
            </a:r>
            <a:r>
              <a:rPr lang="en-US" altLang="ja-JP" sz="1400" b="1" u="sng">
                <a:latin typeface="Times New Roman" pitchFamily="18" charset="0"/>
              </a:rPr>
              <a:t>C</a:t>
            </a:r>
            <a:r>
              <a:rPr lang="ja-JP" altLang="en-US" sz="1400" b="1" u="sng">
                <a:latin typeface="Times New Roman" pitchFamily="18" charset="0"/>
              </a:rPr>
              <a:t>　</a:t>
            </a:r>
            <a:endParaRPr lang="en-US" altLang="ja-JP" sz="1400" b="1" u="sng">
              <a:latin typeface="Times New Roman" pitchFamily="18" charset="0"/>
              <a:cs typeface="Times New Roman" pitchFamily="18" charset="0"/>
            </a:endParaRPr>
          </a:p>
        </p:txBody>
      </p:sp>
      <p:sp>
        <p:nvSpPr>
          <p:cNvPr id="5189" name="Text Box 397"/>
          <p:cNvSpPr txBox="1">
            <a:spLocks noChangeArrowheads="1"/>
          </p:cNvSpPr>
          <p:nvPr/>
        </p:nvSpPr>
        <p:spPr bwMode="auto">
          <a:xfrm>
            <a:off x="5724525" y="2492250"/>
            <a:ext cx="1236663" cy="304800"/>
          </a:xfrm>
          <a:prstGeom prst="rect">
            <a:avLst/>
          </a:prstGeom>
          <a:noFill/>
          <a:ln w="9525">
            <a:noFill/>
            <a:miter lim="800000"/>
            <a:headEnd/>
            <a:tailEnd/>
          </a:ln>
        </p:spPr>
        <p:txBody>
          <a:bodyPr>
            <a:spAutoFit/>
          </a:bodyPr>
          <a:lstStyle/>
          <a:p>
            <a:pPr algn="ctr">
              <a:spcBef>
                <a:spcPct val="50000"/>
              </a:spcBef>
            </a:pPr>
            <a:r>
              <a:rPr lang="en-US" altLang="ja-JP" sz="1400" b="1" u="sng">
                <a:latin typeface="Times New Roman" pitchFamily="18" charset="0"/>
              </a:rPr>
              <a:t>340</a:t>
            </a:r>
            <a:r>
              <a:rPr lang="en-US" altLang="ja-JP" sz="1400" b="1" u="sng"/>
              <a:t>º</a:t>
            </a:r>
            <a:r>
              <a:rPr lang="en-US" altLang="ja-JP" sz="1400" b="1" u="sng">
                <a:latin typeface="Times New Roman" pitchFamily="18" charset="0"/>
              </a:rPr>
              <a:t>C</a:t>
            </a:r>
            <a:endParaRPr lang="ja-JP" altLang="en-US" sz="1400" b="1" u="sng">
              <a:latin typeface="Times New Roman" pitchFamily="18" charset="0"/>
            </a:endParaRPr>
          </a:p>
        </p:txBody>
      </p:sp>
      <p:sp>
        <p:nvSpPr>
          <p:cNvPr id="5190" name="Text Box 398"/>
          <p:cNvSpPr txBox="1">
            <a:spLocks noChangeArrowheads="1"/>
          </p:cNvSpPr>
          <p:nvPr/>
        </p:nvSpPr>
        <p:spPr bwMode="auto">
          <a:xfrm>
            <a:off x="5834063" y="4103563"/>
            <a:ext cx="1114425" cy="304800"/>
          </a:xfrm>
          <a:prstGeom prst="rect">
            <a:avLst/>
          </a:prstGeom>
          <a:noFill/>
          <a:ln w="9525">
            <a:noFill/>
            <a:miter lim="800000"/>
            <a:headEnd/>
            <a:tailEnd/>
          </a:ln>
        </p:spPr>
        <p:txBody>
          <a:bodyPr>
            <a:spAutoFit/>
          </a:bodyPr>
          <a:lstStyle/>
          <a:p>
            <a:pPr algn="ctr">
              <a:spcBef>
                <a:spcPct val="50000"/>
              </a:spcBef>
            </a:pPr>
            <a:r>
              <a:rPr lang="en-US" altLang="ja-JP" sz="1400" b="1" u="sng">
                <a:latin typeface="Times New Roman" pitchFamily="18" charset="0"/>
              </a:rPr>
              <a:t>380</a:t>
            </a:r>
            <a:r>
              <a:rPr lang="en-US" altLang="ja-JP" sz="1400" b="1" u="sng"/>
              <a:t>º</a:t>
            </a:r>
            <a:r>
              <a:rPr lang="en-US" altLang="ja-JP" sz="1400" b="1" u="sng">
                <a:latin typeface="Times New Roman" pitchFamily="18" charset="0"/>
              </a:rPr>
              <a:t>C</a:t>
            </a:r>
            <a:endParaRPr lang="ja-JP" altLang="en-US" sz="1400" b="1" u="sng">
              <a:latin typeface="Times New Roman" pitchFamily="18" charset="0"/>
            </a:endParaRPr>
          </a:p>
        </p:txBody>
      </p:sp>
      <p:pic>
        <p:nvPicPr>
          <p:cNvPr id="14" name="図 13" descr="300-pyridinol.jpg"/>
          <p:cNvPicPr>
            <a:picLocks noChangeAspect="1"/>
          </p:cNvPicPr>
          <p:nvPr/>
        </p:nvPicPr>
        <p:blipFill>
          <a:blip r:embed="rId4" cstate="print"/>
          <a:srcRect/>
          <a:stretch>
            <a:fillRect/>
          </a:stretch>
        </p:blipFill>
        <p:spPr bwMode="auto">
          <a:xfrm>
            <a:off x="6705600" y="1846138"/>
            <a:ext cx="1801813" cy="157162"/>
          </a:xfrm>
          <a:prstGeom prst="rect">
            <a:avLst/>
          </a:prstGeom>
          <a:noFill/>
          <a:ln w="0">
            <a:noFill/>
            <a:miter lim="800000"/>
            <a:headEnd/>
            <a:tailEnd/>
          </a:ln>
        </p:spPr>
      </p:pic>
      <p:pic>
        <p:nvPicPr>
          <p:cNvPr id="15" name="図 14" descr="340-pyridinol.jpg"/>
          <p:cNvPicPr>
            <a:picLocks noChangeAspect="1"/>
          </p:cNvPicPr>
          <p:nvPr/>
        </p:nvPicPr>
        <p:blipFill>
          <a:blip r:embed="rId5" cstate="print"/>
          <a:srcRect/>
          <a:stretch>
            <a:fillRect/>
          </a:stretch>
        </p:blipFill>
        <p:spPr bwMode="auto">
          <a:xfrm>
            <a:off x="6761163" y="2706563"/>
            <a:ext cx="1979612" cy="400050"/>
          </a:xfrm>
          <a:prstGeom prst="rect">
            <a:avLst/>
          </a:prstGeom>
          <a:noFill/>
          <a:ln w="9525">
            <a:noFill/>
            <a:miter lim="800000"/>
            <a:headEnd/>
            <a:tailEnd/>
          </a:ln>
        </p:spPr>
      </p:pic>
      <p:pic>
        <p:nvPicPr>
          <p:cNvPr id="17" name="図 16" descr="380-pyridinol-2.jpg"/>
          <p:cNvPicPr>
            <a:picLocks noChangeAspect="1"/>
          </p:cNvPicPr>
          <p:nvPr/>
        </p:nvPicPr>
        <p:blipFill>
          <a:blip r:embed="rId6" cstate="print"/>
          <a:srcRect/>
          <a:stretch>
            <a:fillRect/>
          </a:stretch>
        </p:blipFill>
        <p:spPr bwMode="auto">
          <a:xfrm>
            <a:off x="6588125" y="4262313"/>
            <a:ext cx="2035175" cy="938212"/>
          </a:xfrm>
          <a:prstGeom prst="rect">
            <a:avLst/>
          </a:prstGeom>
          <a:noFill/>
          <a:ln w="9525">
            <a:noFill/>
            <a:miter lim="800000"/>
            <a:headEnd/>
            <a:tailEnd/>
          </a:ln>
        </p:spPr>
      </p:pic>
      <p:sp>
        <p:nvSpPr>
          <p:cNvPr id="24" name="Text Box 390"/>
          <p:cNvSpPr txBox="1">
            <a:spLocks noChangeArrowheads="1"/>
          </p:cNvSpPr>
          <p:nvPr/>
        </p:nvSpPr>
        <p:spPr bwMode="auto">
          <a:xfrm>
            <a:off x="5651500" y="4333750"/>
            <a:ext cx="2232025" cy="290513"/>
          </a:xfrm>
          <a:prstGeom prst="rect">
            <a:avLst/>
          </a:prstGeom>
          <a:noFill/>
          <a:ln w="9525">
            <a:noFill/>
            <a:miter lim="800000"/>
            <a:headEnd/>
            <a:tailEnd/>
          </a:ln>
        </p:spPr>
        <p:txBody>
          <a:bodyPr>
            <a:spAutoFit/>
          </a:bodyPr>
          <a:lstStyle/>
          <a:p>
            <a:pPr algn="ctr">
              <a:spcBef>
                <a:spcPct val="50000"/>
              </a:spcBef>
            </a:pPr>
            <a:r>
              <a:rPr lang="en-US" altLang="ja-JP" sz="1300" b="1">
                <a:cs typeface="Arial" pitchFamily="34" charset="0"/>
              </a:rPr>
              <a:t>N-analogue 2,3,7,8-TCDD</a:t>
            </a:r>
            <a:endParaRPr lang="ja-JP" altLang="en-US" sz="1300" b="1">
              <a:cs typeface="Arial" pitchFamily="34" charset="0"/>
            </a:endParaRPr>
          </a:p>
        </p:txBody>
      </p:sp>
      <p:sp>
        <p:nvSpPr>
          <p:cNvPr id="5196" name="Line 76"/>
          <p:cNvSpPr>
            <a:spLocks noChangeShapeType="1"/>
          </p:cNvSpPr>
          <p:nvPr/>
        </p:nvSpPr>
        <p:spPr bwMode="auto">
          <a:xfrm flipH="1">
            <a:off x="5580063" y="1528638"/>
            <a:ext cx="544512" cy="1390650"/>
          </a:xfrm>
          <a:prstGeom prst="line">
            <a:avLst/>
          </a:prstGeom>
          <a:noFill/>
          <a:ln w="9525">
            <a:solidFill>
              <a:schemeClr val="tx1"/>
            </a:solidFill>
            <a:round/>
            <a:headEnd/>
            <a:tailEnd/>
          </a:ln>
          <a:effectLst/>
        </p:spPr>
        <p:txBody>
          <a:bodyPr/>
          <a:lstStyle/>
          <a:p>
            <a:endParaRPr lang="ja-JP" altLang="en-US"/>
          </a:p>
        </p:txBody>
      </p:sp>
      <p:sp>
        <p:nvSpPr>
          <p:cNvPr id="5211" name="Line 91"/>
          <p:cNvSpPr>
            <a:spLocks noChangeShapeType="1"/>
          </p:cNvSpPr>
          <p:nvPr/>
        </p:nvSpPr>
        <p:spPr bwMode="auto">
          <a:xfrm flipH="1">
            <a:off x="5580063" y="1455613"/>
            <a:ext cx="647700" cy="3025775"/>
          </a:xfrm>
          <a:prstGeom prst="line">
            <a:avLst/>
          </a:prstGeom>
          <a:noFill/>
          <a:ln w="9525">
            <a:solidFill>
              <a:schemeClr val="tx1"/>
            </a:solidFill>
            <a:round/>
            <a:headEnd/>
            <a:tailEnd/>
          </a:ln>
          <a:effectLst/>
        </p:spPr>
        <p:txBody>
          <a:bodyPr/>
          <a:lstStyle/>
          <a:p>
            <a:endParaRPr lang="ja-JP" altLang="en-US"/>
          </a:p>
        </p:txBody>
      </p:sp>
      <p:pic>
        <p:nvPicPr>
          <p:cNvPr id="14345" name="Picture 9"/>
          <p:cNvPicPr>
            <a:picLocks noChangeAspect="1" noChangeArrowheads="1"/>
          </p:cNvPicPr>
          <p:nvPr/>
        </p:nvPicPr>
        <p:blipFill>
          <a:blip r:embed="rId7" cstate="print"/>
          <a:srcRect/>
          <a:stretch>
            <a:fillRect/>
          </a:stretch>
        </p:blipFill>
        <p:spPr bwMode="auto">
          <a:xfrm>
            <a:off x="5651500" y="4722688"/>
            <a:ext cx="1008063" cy="404812"/>
          </a:xfrm>
          <a:prstGeom prst="rect">
            <a:avLst/>
          </a:prstGeom>
          <a:noFill/>
          <a:ln w="9525">
            <a:noFill/>
            <a:miter lim="800000"/>
            <a:headEnd/>
            <a:tailEnd/>
          </a:ln>
        </p:spPr>
      </p:pic>
      <p:sp>
        <p:nvSpPr>
          <p:cNvPr id="5213" name="Line 93"/>
          <p:cNvSpPr>
            <a:spLocks noChangeShapeType="1"/>
          </p:cNvSpPr>
          <p:nvPr/>
        </p:nvSpPr>
        <p:spPr bwMode="auto">
          <a:xfrm flipH="1">
            <a:off x="5508625" y="1433388"/>
            <a:ext cx="544513" cy="238125"/>
          </a:xfrm>
          <a:prstGeom prst="line">
            <a:avLst/>
          </a:prstGeom>
          <a:noFill/>
          <a:ln w="9525">
            <a:solidFill>
              <a:schemeClr val="tx1"/>
            </a:solidFill>
            <a:round/>
            <a:headEnd/>
            <a:tailEnd/>
          </a:ln>
          <a:effectLst/>
        </p:spPr>
        <p:txBody>
          <a:bodyPr/>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14345"/>
                                        </p:tgtEl>
                                        <p:attrNameLst>
                                          <p:attrName>style.visibility</p:attrName>
                                        </p:attrNameLst>
                                      </p:cBhvr>
                                      <p:to>
                                        <p:strVal val="visible"/>
                                      </p:to>
                                    </p:set>
                                    <p:animEffect transition="in" filter="blinds(horizontal)">
                                      <p:cBhvr>
                                        <p:cTn id="7" dur="500"/>
                                        <p:tgtEl>
                                          <p:spTgt spid="143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図 18"/>
          <p:cNvPicPr>
            <a:picLocks noChangeAspect="1"/>
          </p:cNvPicPr>
          <p:nvPr/>
        </p:nvPicPr>
        <p:blipFill>
          <a:blip r:embed="rId3" cstate="print"/>
          <a:srcRect/>
          <a:stretch>
            <a:fillRect/>
          </a:stretch>
        </p:blipFill>
        <p:spPr bwMode="auto">
          <a:xfrm>
            <a:off x="179388" y="3262313"/>
            <a:ext cx="4419600" cy="2943225"/>
          </a:xfrm>
          <a:prstGeom prst="rect">
            <a:avLst/>
          </a:prstGeom>
          <a:noFill/>
          <a:ln w="9525">
            <a:noFill/>
            <a:miter lim="800000"/>
            <a:headEnd/>
            <a:tailEnd/>
          </a:ln>
        </p:spPr>
      </p:pic>
      <p:pic>
        <p:nvPicPr>
          <p:cNvPr id="35843" name="図 33"/>
          <p:cNvPicPr>
            <a:picLocks noChangeAspect="1"/>
          </p:cNvPicPr>
          <p:nvPr/>
        </p:nvPicPr>
        <p:blipFill>
          <a:blip r:embed="rId4" cstate="print"/>
          <a:srcRect/>
          <a:stretch>
            <a:fillRect/>
          </a:stretch>
        </p:blipFill>
        <p:spPr bwMode="auto">
          <a:xfrm>
            <a:off x="179388" y="1714500"/>
            <a:ext cx="4419600" cy="1658938"/>
          </a:xfrm>
          <a:prstGeom prst="rect">
            <a:avLst/>
          </a:prstGeom>
          <a:noFill/>
          <a:ln w="9525">
            <a:noFill/>
            <a:miter lim="800000"/>
            <a:headEnd/>
            <a:tailEnd/>
          </a:ln>
        </p:spPr>
      </p:pic>
      <p:sp>
        <p:nvSpPr>
          <p:cNvPr id="20" name="正方形/長方形 19"/>
          <p:cNvSpPr/>
          <p:nvPr/>
        </p:nvSpPr>
        <p:spPr>
          <a:xfrm>
            <a:off x="211138" y="1727200"/>
            <a:ext cx="1506537" cy="10795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ja-JP" altLang="en-US">
              <a:solidFill>
                <a:srgbClr val="003366"/>
              </a:solidFill>
              <a:latin typeface="Corbel" pitchFamily="34" charset="0"/>
              <a:ea typeface="ヒラギノ角ゴ Pro W3"/>
              <a:cs typeface="ヒラギノ角ゴ Pro W3"/>
            </a:endParaRPr>
          </a:p>
        </p:txBody>
      </p:sp>
      <p:sp>
        <p:nvSpPr>
          <p:cNvPr id="16" name="角丸四角形 15"/>
          <p:cNvSpPr/>
          <p:nvPr/>
        </p:nvSpPr>
        <p:spPr>
          <a:xfrm>
            <a:off x="179388" y="1716088"/>
            <a:ext cx="4419600" cy="4525962"/>
          </a:xfrm>
          <a:prstGeom prst="roundRect">
            <a:avLst>
              <a:gd name="adj" fmla="val 3698"/>
            </a:avLst>
          </a:prstGeom>
          <a:noFill/>
          <a:ln w="3810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ja-JP" altLang="en-US">
              <a:solidFill>
                <a:srgbClr val="003366"/>
              </a:solidFill>
              <a:latin typeface="Corbel" pitchFamily="34" charset="0"/>
              <a:ea typeface="ヒラギノ角ゴ Pro W3"/>
              <a:cs typeface="ヒラギノ角ゴ Pro W3"/>
            </a:endParaRPr>
          </a:p>
        </p:txBody>
      </p:sp>
      <p:sp>
        <p:nvSpPr>
          <p:cNvPr id="35856" name="テキスト ボックス 21"/>
          <p:cNvSpPr txBox="1">
            <a:spLocks noChangeArrowheads="1"/>
          </p:cNvSpPr>
          <p:nvPr/>
        </p:nvSpPr>
        <p:spPr bwMode="auto">
          <a:xfrm>
            <a:off x="776288" y="2146300"/>
            <a:ext cx="341312" cy="276225"/>
          </a:xfrm>
          <a:prstGeom prst="rect">
            <a:avLst/>
          </a:prstGeom>
          <a:noFill/>
          <a:ln w="9525">
            <a:noFill/>
            <a:miter lim="800000"/>
            <a:headEnd/>
            <a:tailEnd/>
          </a:ln>
        </p:spPr>
        <p:txBody>
          <a:bodyPr>
            <a:spAutoFit/>
          </a:bodyPr>
          <a:lstStyle/>
          <a:p>
            <a:r>
              <a:rPr lang="en-US" altLang="ja-JP" sz="1200">
                <a:solidFill>
                  <a:srgbClr val="003366"/>
                </a:solidFill>
                <a:latin typeface="Times" pitchFamily="18" charset="0"/>
                <a:ea typeface="ヒラギノ角ゴ Pro W3"/>
                <a:cs typeface="Times" pitchFamily="18" charset="0"/>
              </a:rPr>
              <a:t>①</a:t>
            </a:r>
            <a:endParaRPr lang="ja-JP" altLang="en-US" sz="1200">
              <a:solidFill>
                <a:srgbClr val="003366"/>
              </a:solidFill>
              <a:latin typeface="Times" pitchFamily="18" charset="0"/>
              <a:ea typeface="ヒラギノ角ゴ Pro W3"/>
              <a:cs typeface="Times" pitchFamily="18" charset="0"/>
            </a:endParaRPr>
          </a:p>
        </p:txBody>
      </p:sp>
      <p:sp>
        <p:nvSpPr>
          <p:cNvPr id="35857" name="テキスト ボックス 22"/>
          <p:cNvSpPr txBox="1">
            <a:spLocks noChangeArrowheads="1"/>
          </p:cNvSpPr>
          <p:nvPr/>
        </p:nvSpPr>
        <p:spPr bwMode="auto">
          <a:xfrm>
            <a:off x="3235325" y="4570413"/>
            <a:ext cx="1092200" cy="517525"/>
          </a:xfrm>
          <a:prstGeom prst="rect">
            <a:avLst/>
          </a:prstGeom>
          <a:noFill/>
          <a:ln w="9525">
            <a:noFill/>
            <a:miter lim="800000"/>
            <a:headEnd/>
            <a:tailEnd/>
          </a:ln>
        </p:spPr>
        <p:txBody>
          <a:bodyPr>
            <a:spAutoFit/>
          </a:bodyPr>
          <a:lstStyle/>
          <a:p>
            <a:r>
              <a:rPr lang="en-US" altLang="ja-JP" sz="1400" u="sng">
                <a:solidFill>
                  <a:srgbClr val="003366"/>
                </a:solidFill>
                <a:latin typeface="Times" pitchFamily="18" charset="0"/>
                <a:ea typeface="ヒラギノ角ゴ Pro W3"/>
                <a:cs typeface="Times" pitchFamily="18" charset="0"/>
              </a:rPr>
              <a:t>Peak ①</a:t>
            </a:r>
          </a:p>
          <a:p>
            <a:r>
              <a:rPr lang="ja-JP" altLang="en-US" sz="1400">
                <a:solidFill>
                  <a:srgbClr val="003366"/>
                </a:solidFill>
                <a:latin typeface="Times" pitchFamily="18" charset="0"/>
                <a:ea typeface="ヒラギノ角ゴ Pro W3"/>
                <a:cs typeface="Times" pitchFamily="18" charset="0"/>
              </a:rPr>
              <a:t>＆</a:t>
            </a:r>
            <a:r>
              <a:rPr lang="en-US" altLang="ja-JP" sz="1400">
                <a:solidFill>
                  <a:srgbClr val="003366"/>
                </a:solidFill>
                <a:latin typeface="Times" pitchFamily="18" charset="0"/>
                <a:ea typeface="ヒラギノ角ゴ Pro W3"/>
                <a:cs typeface="Times" pitchFamily="18" charset="0"/>
              </a:rPr>
              <a:t> </a:t>
            </a:r>
            <a:r>
              <a:rPr lang="en-US" altLang="ja-JP" sz="1400" u="sng">
                <a:solidFill>
                  <a:srgbClr val="003366"/>
                </a:solidFill>
                <a:latin typeface="Times" pitchFamily="18" charset="0"/>
                <a:ea typeface="ヒラギノ角ゴ Pro W3"/>
                <a:cs typeface="Times" pitchFamily="18" charset="0"/>
              </a:rPr>
              <a:t>Peak ③</a:t>
            </a:r>
            <a:endParaRPr lang="ja-JP" altLang="en-US" sz="1400" u="sng">
              <a:solidFill>
                <a:srgbClr val="003366"/>
              </a:solidFill>
              <a:latin typeface="Times" pitchFamily="18" charset="0"/>
              <a:ea typeface="ヒラギノ角ゴ Pro W3"/>
              <a:cs typeface="Times" pitchFamily="18" charset="0"/>
            </a:endParaRPr>
          </a:p>
        </p:txBody>
      </p:sp>
      <p:sp>
        <p:nvSpPr>
          <p:cNvPr id="35858" name="テキスト ボックス 23"/>
          <p:cNvSpPr txBox="1">
            <a:spLocks noChangeArrowheads="1"/>
          </p:cNvSpPr>
          <p:nvPr/>
        </p:nvSpPr>
        <p:spPr bwMode="auto">
          <a:xfrm>
            <a:off x="1758950" y="2346325"/>
            <a:ext cx="341313" cy="276225"/>
          </a:xfrm>
          <a:prstGeom prst="rect">
            <a:avLst/>
          </a:prstGeom>
          <a:noFill/>
          <a:ln w="9525">
            <a:noFill/>
            <a:miter lim="800000"/>
            <a:headEnd/>
            <a:tailEnd/>
          </a:ln>
        </p:spPr>
        <p:txBody>
          <a:bodyPr>
            <a:spAutoFit/>
          </a:bodyPr>
          <a:lstStyle/>
          <a:p>
            <a:r>
              <a:rPr lang="en-US" altLang="ja-JP" sz="1200" b="1">
                <a:solidFill>
                  <a:srgbClr val="003366"/>
                </a:solidFill>
                <a:latin typeface="Times" pitchFamily="18" charset="0"/>
                <a:ea typeface="ヒラギノ角ゴ Pro W3"/>
                <a:cs typeface="Times" pitchFamily="18" charset="0"/>
              </a:rPr>
              <a:t>②</a:t>
            </a:r>
            <a:endParaRPr lang="ja-JP" altLang="en-US" sz="1200" b="1">
              <a:solidFill>
                <a:srgbClr val="003366"/>
              </a:solidFill>
              <a:latin typeface="Times" pitchFamily="18" charset="0"/>
              <a:ea typeface="ヒラギノ角ゴ Pro W3"/>
              <a:cs typeface="Times" pitchFamily="18" charset="0"/>
            </a:endParaRPr>
          </a:p>
        </p:txBody>
      </p:sp>
      <p:sp>
        <p:nvSpPr>
          <p:cNvPr id="35859" name="テキスト ボックス 24"/>
          <p:cNvSpPr txBox="1">
            <a:spLocks noChangeArrowheads="1"/>
          </p:cNvSpPr>
          <p:nvPr/>
        </p:nvSpPr>
        <p:spPr bwMode="auto">
          <a:xfrm>
            <a:off x="1928813" y="2647950"/>
            <a:ext cx="341312" cy="274638"/>
          </a:xfrm>
          <a:prstGeom prst="rect">
            <a:avLst/>
          </a:prstGeom>
          <a:noFill/>
          <a:ln w="9525">
            <a:noFill/>
            <a:miter lim="800000"/>
            <a:headEnd/>
            <a:tailEnd/>
          </a:ln>
        </p:spPr>
        <p:txBody>
          <a:bodyPr>
            <a:spAutoFit/>
          </a:bodyPr>
          <a:lstStyle/>
          <a:p>
            <a:r>
              <a:rPr lang="en-US" altLang="ja-JP" sz="1200">
                <a:solidFill>
                  <a:srgbClr val="003366"/>
                </a:solidFill>
                <a:latin typeface="Times" pitchFamily="18" charset="0"/>
                <a:ea typeface="ヒラギノ角ゴ Pro W3"/>
                <a:cs typeface="Times" pitchFamily="18" charset="0"/>
              </a:rPr>
              <a:t>③</a:t>
            </a:r>
            <a:endParaRPr lang="ja-JP" altLang="en-US" sz="1200">
              <a:solidFill>
                <a:srgbClr val="003366"/>
              </a:solidFill>
              <a:latin typeface="Times" pitchFamily="18" charset="0"/>
              <a:ea typeface="ヒラギノ角ゴ Pro W3"/>
              <a:cs typeface="Times" pitchFamily="18" charset="0"/>
            </a:endParaRPr>
          </a:p>
        </p:txBody>
      </p:sp>
      <p:sp>
        <p:nvSpPr>
          <p:cNvPr id="35860" name="テキスト ボックス 25"/>
          <p:cNvSpPr txBox="1">
            <a:spLocks noChangeArrowheads="1"/>
          </p:cNvSpPr>
          <p:nvPr/>
        </p:nvSpPr>
        <p:spPr bwMode="auto">
          <a:xfrm>
            <a:off x="2397125" y="2411413"/>
            <a:ext cx="341313" cy="276225"/>
          </a:xfrm>
          <a:prstGeom prst="rect">
            <a:avLst/>
          </a:prstGeom>
          <a:noFill/>
          <a:ln w="9525">
            <a:noFill/>
            <a:miter lim="800000"/>
            <a:headEnd/>
            <a:tailEnd/>
          </a:ln>
        </p:spPr>
        <p:txBody>
          <a:bodyPr>
            <a:spAutoFit/>
          </a:bodyPr>
          <a:lstStyle/>
          <a:p>
            <a:r>
              <a:rPr lang="en-US" altLang="ja-JP" sz="1200" b="1">
                <a:solidFill>
                  <a:srgbClr val="003366"/>
                </a:solidFill>
                <a:latin typeface="Times" pitchFamily="18" charset="0"/>
                <a:ea typeface="ヒラギノ角ゴ Pro W3"/>
                <a:cs typeface="Times" pitchFamily="18" charset="0"/>
              </a:rPr>
              <a:t>④</a:t>
            </a:r>
            <a:endParaRPr lang="ja-JP" altLang="en-US" sz="1200" b="1">
              <a:solidFill>
                <a:srgbClr val="003366"/>
              </a:solidFill>
              <a:latin typeface="Times" pitchFamily="18" charset="0"/>
              <a:ea typeface="ヒラギノ角ゴ Pro W3"/>
              <a:cs typeface="Times" pitchFamily="18" charset="0"/>
            </a:endParaRPr>
          </a:p>
        </p:txBody>
      </p:sp>
      <p:sp>
        <p:nvSpPr>
          <p:cNvPr id="35861" name="テキスト ボックス 26"/>
          <p:cNvSpPr txBox="1">
            <a:spLocks noChangeArrowheads="1"/>
          </p:cNvSpPr>
          <p:nvPr/>
        </p:nvSpPr>
        <p:spPr bwMode="auto">
          <a:xfrm>
            <a:off x="3752850" y="2212975"/>
            <a:ext cx="341313" cy="274638"/>
          </a:xfrm>
          <a:prstGeom prst="rect">
            <a:avLst/>
          </a:prstGeom>
          <a:noFill/>
          <a:ln w="9525">
            <a:noFill/>
            <a:miter lim="800000"/>
            <a:headEnd/>
            <a:tailEnd/>
          </a:ln>
        </p:spPr>
        <p:txBody>
          <a:bodyPr>
            <a:spAutoFit/>
          </a:bodyPr>
          <a:lstStyle/>
          <a:p>
            <a:r>
              <a:rPr lang="en-US" altLang="ja-JP" sz="1200">
                <a:solidFill>
                  <a:srgbClr val="003366"/>
                </a:solidFill>
                <a:latin typeface="Times" pitchFamily="18" charset="0"/>
                <a:ea typeface="ヒラギノ角ゴ Pro W3"/>
                <a:cs typeface="Times" pitchFamily="18" charset="0"/>
              </a:rPr>
              <a:t>⑤</a:t>
            </a:r>
            <a:endParaRPr lang="ja-JP" altLang="en-US" sz="1200">
              <a:solidFill>
                <a:srgbClr val="003366"/>
              </a:solidFill>
              <a:latin typeface="Times" pitchFamily="18" charset="0"/>
              <a:ea typeface="ヒラギノ角ゴ Pro W3"/>
              <a:cs typeface="Times" pitchFamily="18" charset="0"/>
            </a:endParaRPr>
          </a:p>
        </p:txBody>
      </p:sp>
      <p:sp>
        <p:nvSpPr>
          <p:cNvPr id="35862" name="テキスト ボックス 28"/>
          <p:cNvSpPr txBox="1">
            <a:spLocks noChangeArrowheads="1"/>
          </p:cNvSpPr>
          <p:nvPr/>
        </p:nvSpPr>
        <p:spPr bwMode="auto">
          <a:xfrm>
            <a:off x="625475" y="5273675"/>
            <a:ext cx="1092200" cy="517525"/>
          </a:xfrm>
          <a:prstGeom prst="rect">
            <a:avLst/>
          </a:prstGeom>
          <a:noFill/>
          <a:ln w="9525">
            <a:noFill/>
            <a:miter lim="800000"/>
            <a:headEnd/>
            <a:tailEnd/>
          </a:ln>
        </p:spPr>
        <p:txBody>
          <a:bodyPr>
            <a:spAutoFit/>
          </a:bodyPr>
          <a:lstStyle/>
          <a:p>
            <a:r>
              <a:rPr lang="en-US" altLang="ja-JP" sz="1400" u="sng">
                <a:solidFill>
                  <a:srgbClr val="003366"/>
                </a:solidFill>
                <a:latin typeface="Times" pitchFamily="18" charset="0"/>
                <a:ea typeface="ヒラギノ角ゴ Pro W3"/>
                <a:cs typeface="Times" pitchFamily="18" charset="0"/>
              </a:rPr>
              <a:t>Peak ②</a:t>
            </a:r>
          </a:p>
          <a:p>
            <a:r>
              <a:rPr lang="ja-JP" altLang="en-US" sz="1400">
                <a:solidFill>
                  <a:srgbClr val="003366"/>
                </a:solidFill>
                <a:latin typeface="Times" pitchFamily="18" charset="0"/>
                <a:ea typeface="ヒラギノ角ゴ Pro W3"/>
                <a:cs typeface="Times" pitchFamily="18" charset="0"/>
              </a:rPr>
              <a:t>＆</a:t>
            </a:r>
            <a:r>
              <a:rPr lang="en-US" altLang="ja-JP" sz="1400">
                <a:solidFill>
                  <a:srgbClr val="003366"/>
                </a:solidFill>
                <a:latin typeface="Times" pitchFamily="18" charset="0"/>
                <a:ea typeface="ヒラギノ角ゴ Pro W3"/>
                <a:cs typeface="Times" pitchFamily="18" charset="0"/>
              </a:rPr>
              <a:t> </a:t>
            </a:r>
            <a:r>
              <a:rPr lang="en-US" altLang="ja-JP" sz="1400" u="sng">
                <a:solidFill>
                  <a:srgbClr val="003366"/>
                </a:solidFill>
                <a:latin typeface="Times" pitchFamily="18" charset="0"/>
                <a:ea typeface="ヒラギノ角ゴ Pro W3"/>
                <a:cs typeface="Times" pitchFamily="18" charset="0"/>
              </a:rPr>
              <a:t>Peak ④</a:t>
            </a:r>
            <a:endParaRPr lang="ja-JP" altLang="en-US" sz="1400" u="sng">
              <a:solidFill>
                <a:srgbClr val="003366"/>
              </a:solidFill>
              <a:latin typeface="Times" pitchFamily="18" charset="0"/>
              <a:ea typeface="ヒラギノ角ゴ Pro W3"/>
              <a:cs typeface="Times" pitchFamily="18" charset="0"/>
            </a:endParaRPr>
          </a:p>
        </p:txBody>
      </p:sp>
      <p:sp>
        <p:nvSpPr>
          <p:cNvPr id="35863" name="テキスト ボックス 29"/>
          <p:cNvSpPr txBox="1">
            <a:spLocks noChangeArrowheads="1"/>
          </p:cNvSpPr>
          <p:nvPr/>
        </p:nvSpPr>
        <p:spPr bwMode="auto">
          <a:xfrm>
            <a:off x="2293938" y="3592513"/>
            <a:ext cx="777875" cy="517525"/>
          </a:xfrm>
          <a:prstGeom prst="rect">
            <a:avLst/>
          </a:prstGeom>
          <a:noFill/>
          <a:ln w="9525">
            <a:noFill/>
            <a:miter lim="800000"/>
            <a:headEnd/>
            <a:tailEnd/>
          </a:ln>
        </p:spPr>
        <p:txBody>
          <a:bodyPr>
            <a:spAutoFit/>
          </a:bodyPr>
          <a:lstStyle/>
          <a:p>
            <a:r>
              <a:rPr lang="en-US" altLang="ja-JP" sz="1400" u="sng">
                <a:solidFill>
                  <a:srgbClr val="003366"/>
                </a:solidFill>
                <a:latin typeface="Times" pitchFamily="18" charset="0"/>
                <a:ea typeface="ヒラギノ角ゴ Pro W3"/>
                <a:cs typeface="Times" pitchFamily="18" charset="0"/>
              </a:rPr>
              <a:t>Peak ⑤</a:t>
            </a:r>
            <a:endParaRPr lang="ja-JP" altLang="en-US" sz="1400" u="sng">
              <a:solidFill>
                <a:srgbClr val="003366"/>
              </a:solidFill>
              <a:latin typeface="Times" pitchFamily="18" charset="0"/>
              <a:ea typeface="ヒラギノ角ゴ Pro W3"/>
              <a:cs typeface="Times" pitchFamily="18" charset="0"/>
            </a:endParaRPr>
          </a:p>
        </p:txBody>
      </p:sp>
      <p:sp>
        <p:nvSpPr>
          <p:cNvPr id="35866" name="正方形/長方形 11"/>
          <p:cNvSpPr>
            <a:spLocks noChangeArrowheads="1"/>
          </p:cNvSpPr>
          <p:nvPr/>
        </p:nvSpPr>
        <p:spPr bwMode="auto">
          <a:xfrm>
            <a:off x="639763" y="1557338"/>
            <a:ext cx="3719512" cy="312737"/>
          </a:xfrm>
          <a:prstGeom prst="rect">
            <a:avLst/>
          </a:prstGeom>
          <a:solidFill>
            <a:srgbClr val="FFFFFF"/>
          </a:solidFill>
          <a:ln w="38100">
            <a:solidFill>
              <a:srgbClr val="FF0000"/>
            </a:solidFill>
            <a:miter lim="800000"/>
            <a:headEnd/>
            <a:tailEnd/>
          </a:ln>
        </p:spPr>
        <p:txBody>
          <a:bodyPr wrap="none">
            <a:spAutoFit/>
          </a:bodyPr>
          <a:lstStyle/>
          <a:p>
            <a:r>
              <a:rPr lang="en-US" altLang="ja-JP" sz="1200">
                <a:solidFill>
                  <a:srgbClr val="003366"/>
                </a:solidFill>
                <a:latin typeface="Times" pitchFamily="18" charset="0"/>
                <a:ea typeface="ヒラギノ角ゴ Pro W3"/>
                <a:cs typeface="Times" pitchFamily="18" charset="0"/>
              </a:rPr>
              <a:t>Middle Resolution TIC Chromatogram (m/z: 80-600)</a:t>
            </a:r>
            <a:endParaRPr lang="ja-JP" altLang="en-US" sz="1200">
              <a:solidFill>
                <a:srgbClr val="003366"/>
              </a:solidFill>
              <a:latin typeface="Times" pitchFamily="18" charset="0"/>
              <a:ea typeface="ヒラギノ角ゴ Pro W3"/>
              <a:cs typeface="Times" pitchFamily="18" charset="0"/>
            </a:endParaRPr>
          </a:p>
        </p:txBody>
      </p:sp>
      <p:grpSp>
        <p:nvGrpSpPr>
          <p:cNvPr id="35868" name="Group 28"/>
          <p:cNvGrpSpPr>
            <a:grpSpLocks/>
          </p:cNvGrpSpPr>
          <p:nvPr/>
        </p:nvGrpSpPr>
        <p:grpSpPr bwMode="auto">
          <a:xfrm>
            <a:off x="4932363" y="1557338"/>
            <a:ext cx="4032250" cy="4537075"/>
            <a:chOff x="2495" y="482"/>
            <a:chExt cx="3265" cy="3266"/>
          </a:xfrm>
        </p:grpSpPr>
        <p:pic>
          <p:nvPicPr>
            <p:cNvPr id="35869" name="図 3" descr="110629-piridinol2.wmf"/>
            <p:cNvPicPr>
              <a:picLocks noChangeAspect="1"/>
            </p:cNvPicPr>
            <p:nvPr/>
          </p:nvPicPr>
          <p:blipFill>
            <a:blip r:embed="rId5" cstate="print"/>
            <a:srcRect/>
            <a:stretch>
              <a:fillRect/>
            </a:stretch>
          </p:blipFill>
          <p:spPr bwMode="auto">
            <a:xfrm>
              <a:off x="2495" y="482"/>
              <a:ext cx="3265" cy="3266"/>
            </a:xfrm>
            <a:prstGeom prst="rect">
              <a:avLst/>
            </a:prstGeom>
            <a:noFill/>
            <a:ln w="9525">
              <a:noFill/>
              <a:miter lim="800000"/>
              <a:headEnd/>
              <a:tailEnd/>
            </a:ln>
          </p:spPr>
        </p:pic>
        <p:sp>
          <p:nvSpPr>
            <p:cNvPr id="35870" name="Text Box 390"/>
            <p:cNvSpPr txBox="1">
              <a:spLocks noChangeArrowheads="1"/>
            </p:cNvSpPr>
            <p:nvPr/>
          </p:nvSpPr>
          <p:spPr bwMode="auto">
            <a:xfrm>
              <a:off x="2969" y="2387"/>
              <a:ext cx="1725" cy="198"/>
            </a:xfrm>
            <a:prstGeom prst="rect">
              <a:avLst/>
            </a:prstGeom>
            <a:noFill/>
            <a:ln w="9525">
              <a:noFill/>
              <a:miter lim="800000"/>
              <a:headEnd/>
              <a:tailEnd/>
            </a:ln>
          </p:spPr>
          <p:txBody>
            <a:bodyPr>
              <a:spAutoFit/>
            </a:bodyPr>
            <a:lstStyle/>
            <a:p>
              <a:pPr algn="ctr">
                <a:spcBef>
                  <a:spcPct val="50000"/>
                </a:spcBef>
              </a:pPr>
              <a:r>
                <a:rPr lang="en-US" altLang="ja-JP" sz="1200" b="1">
                  <a:cs typeface="Arial" pitchFamily="34" charset="0"/>
                </a:rPr>
                <a:t>2,3,7,8-TCDD- N-analogues</a:t>
              </a:r>
              <a:endParaRPr lang="ja-JP" altLang="en-US" sz="1200" b="1">
                <a:cs typeface="Arial" pitchFamily="34" charset="0"/>
              </a:endParaRPr>
            </a:p>
          </p:txBody>
        </p:sp>
        <p:sp>
          <p:nvSpPr>
            <p:cNvPr id="35871" name="Text Box 390"/>
            <p:cNvSpPr txBox="1">
              <a:spLocks noChangeArrowheads="1"/>
            </p:cNvSpPr>
            <p:nvPr/>
          </p:nvSpPr>
          <p:spPr bwMode="auto">
            <a:xfrm>
              <a:off x="2789" y="1570"/>
              <a:ext cx="1724" cy="198"/>
            </a:xfrm>
            <a:prstGeom prst="rect">
              <a:avLst/>
            </a:prstGeom>
            <a:noFill/>
            <a:ln w="9525">
              <a:noFill/>
              <a:miter lim="800000"/>
              <a:headEnd/>
              <a:tailEnd/>
            </a:ln>
          </p:spPr>
          <p:txBody>
            <a:bodyPr>
              <a:spAutoFit/>
            </a:bodyPr>
            <a:lstStyle/>
            <a:p>
              <a:pPr algn="ctr">
                <a:spcBef>
                  <a:spcPct val="50000"/>
                </a:spcBef>
              </a:pPr>
              <a:r>
                <a:rPr lang="en-US" altLang="ja-JP" sz="1200" b="1">
                  <a:cs typeface="Arial" pitchFamily="34" charset="0"/>
                </a:rPr>
                <a:t>TrCDD N-analogue</a:t>
              </a:r>
              <a:endParaRPr lang="ja-JP" altLang="en-US" sz="1200" b="1">
                <a:cs typeface="Arial" pitchFamily="34" charset="0"/>
              </a:endParaRPr>
            </a:p>
          </p:txBody>
        </p:sp>
        <p:sp>
          <p:nvSpPr>
            <p:cNvPr id="35872" name="Text Box 390"/>
            <p:cNvSpPr txBox="1">
              <a:spLocks noChangeArrowheads="1"/>
            </p:cNvSpPr>
            <p:nvPr/>
          </p:nvSpPr>
          <p:spPr bwMode="auto">
            <a:xfrm>
              <a:off x="2698" y="1979"/>
              <a:ext cx="1725" cy="198"/>
            </a:xfrm>
            <a:prstGeom prst="rect">
              <a:avLst/>
            </a:prstGeom>
            <a:noFill/>
            <a:ln w="9525">
              <a:noFill/>
              <a:miter lim="800000"/>
              <a:headEnd/>
              <a:tailEnd/>
            </a:ln>
          </p:spPr>
          <p:txBody>
            <a:bodyPr>
              <a:spAutoFit/>
            </a:bodyPr>
            <a:lstStyle/>
            <a:p>
              <a:pPr algn="ctr">
                <a:spcBef>
                  <a:spcPct val="50000"/>
                </a:spcBef>
              </a:pPr>
              <a:r>
                <a:rPr lang="en-US" altLang="ja-JP" sz="1200" b="1">
                  <a:cs typeface="Arial" pitchFamily="34" charset="0"/>
                </a:rPr>
                <a:t>TrCDD N-analogues</a:t>
              </a:r>
              <a:endParaRPr lang="ja-JP" altLang="en-US" sz="1200" b="1">
                <a:cs typeface="Arial" pitchFamily="34" charset="0"/>
              </a:endParaRPr>
            </a:p>
          </p:txBody>
        </p:sp>
        <p:sp>
          <p:nvSpPr>
            <p:cNvPr id="35873" name="Text Box 390"/>
            <p:cNvSpPr txBox="1">
              <a:spLocks noChangeArrowheads="1"/>
            </p:cNvSpPr>
            <p:nvPr/>
          </p:nvSpPr>
          <p:spPr bwMode="auto">
            <a:xfrm>
              <a:off x="2739" y="607"/>
              <a:ext cx="1724" cy="197"/>
            </a:xfrm>
            <a:prstGeom prst="rect">
              <a:avLst/>
            </a:prstGeom>
            <a:noFill/>
            <a:ln w="9525">
              <a:noFill/>
              <a:miter lim="800000"/>
              <a:headEnd/>
              <a:tailEnd/>
            </a:ln>
          </p:spPr>
          <p:txBody>
            <a:bodyPr>
              <a:spAutoFit/>
            </a:bodyPr>
            <a:lstStyle/>
            <a:p>
              <a:pPr algn="ctr">
                <a:spcBef>
                  <a:spcPct val="50000"/>
                </a:spcBef>
              </a:pPr>
              <a:r>
                <a:rPr lang="en-US" altLang="ja-JP" sz="1200" b="1">
                  <a:cs typeface="Arial" pitchFamily="34" charset="0"/>
                </a:rPr>
                <a:t>DCDD N-analogue</a:t>
              </a:r>
              <a:endParaRPr lang="ja-JP" altLang="en-US" sz="1200" b="1">
                <a:cs typeface="Arial" pitchFamily="34" charset="0"/>
              </a:endParaRPr>
            </a:p>
          </p:txBody>
        </p:sp>
        <p:sp>
          <p:nvSpPr>
            <p:cNvPr id="35874" name="Text Box 390"/>
            <p:cNvSpPr txBox="1">
              <a:spLocks noChangeArrowheads="1"/>
            </p:cNvSpPr>
            <p:nvPr/>
          </p:nvSpPr>
          <p:spPr bwMode="auto">
            <a:xfrm>
              <a:off x="2732" y="1106"/>
              <a:ext cx="1723" cy="198"/>
            </a:xfrm>
            <a:prstGeom prst="rect">
              <a:avLst/>
            </a:prstGeom>
            <a:noFill/>
            <a:ln w="9525">
              <a:noFill/>
              <a:miter lim="800000"/>
              <a:headEnd/>
              <a:tailEnd/>
            </a:ln>
          </p:spPr>
          <p:txBody>
            <a:bodyPr>
              <a:spAutoFit/>
            </a:bodyPr>
            <a:lstStyle/>
            <a:p>
              <a:pPr algn="ctr">
                <a:spcBef>
                  <a:spcPct val="50000"/>
                </a:spcBef>
              </a:pPr>
              <a:r>
                <a:rPr lang="en-US" altLang="ja-JP" sz="1200" b="1">
                  <a:cs typeface="Arial" pitchFamily="34" charset="0"/>
                </a:rPr>
                <a:t>DCDD N-analogue</a:t>
              </a:r>
              <a:endParaRPr lang="ja-JP" altLang="en-US" sz="1200" b="1">
                <a:cs typeface="Arial" pitchFamily="34" charset="0"/>
              </a:endParaRPr>
            </a:p>
          </p:txBody>
        </p:sp>
        <p:sp>
          <p:nvSpPr>
            <p:cNvPr id="35875" name="Text Box 390"/>
            <p:cNvSpPr txBox="1">
              <a:spLocks noChangeArrowheads="1"/>
            </p:cNvSpPr>
            <p:nvPr/>
          </p:nvSpPr>
          <p:spPr bwMode="auto">
            <a:xfrm>
              <a:off x="3016" y="2764"/>
              <a:ext cx="1723" cy="198"/>
            </a:xfrm>
            <a:prstGeom prst="rect">
              <a:avLst/>
            </a:prstGeom>
            <a:noFill/>
            <a:ln w="9525">
              <a:noFill/>
              <a:miter lim="800000"/>
              <a:headEnd/>
              <a:tailEnd/>
            </a:ln>
          </p:spPr>
          <p:txBody>
            <a:bodyPr>
              <a:spAutoFit/>
            </a:bodyPr>
            <a:lstStyle/>
            <a:p>
              <a:pPr algn="ctr">
                <a:spcBef>
                  <a:spcPct val="50000"/>
                </a:spcBef>
              </a:pPr>
              <a:r>
                <a:rPr lang="en-US" altLang="ja-JP" sz="1200" b="1">
                  <a:cs typeface="Arial" pitchFamily="34" charset="0"/>
                </a:rPr>
                <a:t>2,3,7,8-TCDD N-analogues</a:t>
              </a:r>
              <a:endParaRPr lang="ja-JP" altLang="en-US" sz="1200" b="1">
                <a:cs typeface="Arial" pitchFamily="34" charset="0"/>
              </a:endParaRPr>
            </a:p>
          </p:txBody>
        </p:sp>
      </p:grpSp>
      <p:sp>
        <p:nvSpPr>
          <p:cNvPr id="35876" name="Rectangle 36"/>
          <p:cNvSpPr>
            <a:spLocks noChangeArrowheads="1"/>
          </p:cNvSpPr>
          <p:nvPr/>
        </p:nvSpPr>
        <p:spPr bwMode="auto">
          <a:xfrm>
            <a:off x="5795963" y="5445125"/>
            <a:ext cx="1655762" cy="274638"/>
          </a:xfrm>
          <a:prstGeom prst="rect">
            <a:avLst/>
          </a:prstGeom>
          <a:noFill/>
          <a:ln w="9525">
            <a:noFill/>
            <a:miter lim="800000"/>
            <a:headEnd/>
            <a:tailEnd/>
          </a:ln>
          <a:effectLst/>
        </p:spPr>
        <p:txBody>
          <a:bodyPr wrap="none">
            <a:spAutoFit/>
          </a:bodyPr>
          <a:lstStyle/>
          <a:p>
            <a:pPr>
              <a:spcBef>
                <a:spcPct val="50000"/>
              </a:spcBef>
            </a:pPr>
            <a:r>
              <a:rPr lang="en-US" altLang="ja-JP" sz="1200" b="1"/>
              <a:t>PeCDD N-analogues</a:t>
            </a:r>
            <a:endParaRPr lang="ja-JP" altLang="en-US" sz="1200" b="1"/>
          </a:p>
        </p:txBody>
      </p:sp>
      <p:sp>
        <p:nvSpPr>
          <p:cNvPr id="35877" name="正方形/長方形 10"/>
          <p:cNvSpPr>
            <a:spLocks noChangeArrowheads="1"/>
          </p:cNvSpPr>
          <p:nvPr/>
        </p:nvSpPr>
        <p:spPr bwMode="auto">
          <a:xfrm>
            <a:off x="0" y="6308725"/>
            <a:ext cx="5003800" cy="461665"/>
          </a:xfrm>
          <a:prstGeom prst="rect">
            <a:avLst/>
          </a:prstGeom>
          <a:solidFill>
            <a:srgbClr val="FFFFFF"/>
          </a:solidFill>
          <a:ln w="38100">
            <a:noFill/>
            <a:miter lim="800000"/>
            <a:headEnd/>
            <a:tailEnd/>
          </a:ln>
        </p:spPr>
        <p:txBody>
          <a:bodyPr>
            <a:spAutoFit/>
          </a:bodyPr>
          <a:lstStyle/>
          <a:p>
            <a:r>
              <a:rPr lang="en-US" altLang="ja-JP" sz="1300" b="1" dirty="0">
                <a:ea typeface="ヒラギノ角ゴ Pro W3"/>
                <a:cs typeface="Arial" pitchFamily="34" charset="0"/>
              </a:rPr>
              <a:t>Figure </a:t>
            </a:r>
            <a:r>
              <a:rPr lang="en-US" altLang="ja-JP" sz="1300" b="1" dirty="0" smtClean="0">
                <a:ea typeface="ヒラギノ角ゴ Pro W3"/>
                <a:cs typeface="Arial" pitchFamily="34" charset="0"/>
              </a:rPr>
              <a:t>4</a:t>
            </a:r>
            <a:r>
              <a:rPr lang="en-US" altLang="ja-JP" sz="1100" b="1" dirty="0" smtClean="0"/>
              <a:t> Chromatogram and mass spectra of a reaction mixture from thermal treatment of </a:t>
            </a:r>
            <a:r>
              <a:rPr lang="en-GB" altLang="ja-JP" sz="1100" b="1" dirty="0" smtClean="0"/>
              <a:t>3,5,6-trichloro-2-pyridinol</a:t>
            </a:r>
            <a:endParaRPr lang="ja-JP" altLang="ja-JP" sz="1100" dirty="0" smtClean="0"/>
          </a:p>
        </p:txBody>
      </p:sp>
      <p:sp>
        <p:nvSpPr>
          <p:cNvPr id="35878" name="Text Box 38"/>
          <p:cNvSpPr txBox="1">
            <a:spLocks noChangeArrowheads="1"/>
          </p:cNvSpPr>
          <p:nvPr/>
        </p:nvSpPr>
        <p:spPr bwMode="auto">
          <a:xfrm>
            <a:off x="0" y="99789"/>
            <a:ext cx="4932363" cy="1384995"/>
          </a:xfrm>
          <a:prstGeom prst="rect">
            <a:avLst/>
          </a:prstGeom>
          <a:noFill/>
          <a:ln w="9525">
            <a:noFill/>
            <a:miter lim="800000"/>
            <a:headEnd/>
            <a:tailEnd/>
          </a:ln>
          <a:effectLst/>
        </p:spPr>
        <p:txBody>
          <a:bodyPr>
            <a:spAutoFit/>
          </a:bodyPr>
          <a:lstStyle/>
          <a:p>
            <a:r>
              <a:rPr lang="en-GB" altLang="ja-JP" sz="1200" b="1" dirty="0" smtClean="0"/>
              <a:t>In the experiments intermediates of the first condensation step where also detected (Figure 4; peak No 1 &amp; 3) which, despite their higher degree of chlorination had a shorter average retention time compared to the planar TCDD N-analogues (Fig.4, peak No 2 &amp; 4). Also </a:t>
            </a:r>
            <a:r>
              <a:rPr lang="en-GB" altLang="ja-JP" sz="1200" b="1" dirty="0" err="1" smtClean="0"/>
              <a:t>trimers</a:t>
            </a:r>
            <a:r>
              <a:rPr lang="en-GB" altLang="ja-JP" sz="1200" b="1" dirty="0" smtClean="0"/>
              <a:t> with longer retention times where formed (peak No 5). Mass spectra of the respective products are shown in Figure 4. </a:t>
            </a:r>
            <a:endParaRPr lang="ja-JP" altLang="ja-JP" sz="1200" dirty="0"/>
          </a:p>
        </p:txBody>
      </p:sp>
      <p:sp>
        <p:nvSpPr>
          <p:cNvPr id="35879" name="正方形/長方形 10"/>
          <p:cNvSpPr>
            <a:spLocks noChangeArrowheads="1"/>
          </p:cNvSpPr>
          <p:nvPr/>
        </p:nvSpPr>
        <p:spPr bwMode="auto">
          <a:xfrm>
            <a:off x="4933950" y="6309320"/>
            <a:ext cx="4246563" cy="461665"/>
          </a:xfrm>
          <a:prstGeom prst="rect">
            <a:avLst/>
          </a:prstGeom>
          <a:solidFill>
            <a:srgbClr val="FFFFFF"/>
          </a:solidFill>
          <a:ln w="38100">
            <a:noFill/>
            <a:miter lim="800000"/>
            <a:headEnd/>
            <a:tailEnd/>
          </a:ln>
        </p:spPr>
        <p:txBody>
          <a:bodyPr>
            <a:spAutoFit/>
          </a:bodyPr>
          <a:lstStyle/>
          <a:p>
            <a:r>
              <a:rPr lang="en-US" altLang="ja-JP" sz="1300" b="1" dirty="0">
                <a:ea typeface="ヒラギノ角ゴ Pro W3"/>
                <a:cs typeface="Arial" pitchFamily="34" charset="0"/>
              </a:rPr>
              <a:t>Figure 5: </a:t>
            </a:r>
            <a:r>
              <a:rPr lang="en-US" altLang="ja-JP" sz="1100" b="1" dirty="0">
                <a:ea typeface="ヒラギノ角ゴ Pro W3"/>
                <a:cs typeface="Arial" pitchFamily="34" charset="0"/>
              </a:rPr>
              <a:t>Chromatogram of N-analogues of DCDD, </a:t>
            </a:r>
            <a:r>
              <a:rPr lang="en-US" altLang="ja-JP" sz="1100" b="1" dirty="0" err="1">
                <a:ea typeface="ヒラギノ角ゴ Pro W3"/>
                <a:cs typeface="Arial" pitchFamily="34" charset="0"/>
              </a:rPr>
              <a:t>TrCDD</a:t>
            </a:r>
            <a:r>
              <a:rPr lang="en-US" altLang="ja-JP" sz="1100" b="1" dirty="0">
                <a:ea typeface="ヒラギノ角ゴ Pro W3"/>
                <a:cs typeface="Arial" pitchFamily="34" charset="0"/>
              </a:rPr>
              <a:t>, </a:t>
            </a:r>
            <a:r>
              <a:rPr lang="en-US" altLang="ja-JP" sz="1100" b="1" dirty="0" err="1">
                <a:ea typeface="ヒラギノ角ゴ Pro W3"/>
                <a:cs typeface="Arial" pitchFamily="34" charset="0"/>
              </a:rPr>
              <a:t>TeCDD</a:t>
            </a:r>
            <a:r>
              <a:rPr lang="en-US" altLang="ja-JP" sz="1100" b="1" dirty="0">
                <a:ea typeface="ヒラギノ角ゴ Pro W3"/>
                <a:cs typeface="Arial" pitchFamily="34" charset="0"/>
              </a:rPr>
              <a:t> and </a:t>
            </a:r>
            <a:r>
              <a:rPr lang="en-US" altLang="ja-JP" sz="1100" b="1" dirty="0" err="1">
                <a:ea typeface="ヒラギノ角ゴ Pro W3"/>
                <a:cs typeface="Arial" pitchFamily="34" charset="0"/>
              </a:rPr>
              <a:t>PeCDD</a:t>
            </a:r>
            <a:r>
              <a:rPr lang="en-US" altLang="ja-JP" sz="1100" b="1" dirty="0">
                <a:ea typeface="ヒラギノ角ゴ Pro W3"/>
                <a:cs typeface="Arial" pitchFamily="34" charset="0"/>
              </a:rPr>
              <a:t> from thermal treatment of </a:t>
            </a:r>
            <a:r>
              <a:rPr lang="en-US" altLang="ja-JP" sz="1100" b="1" dirty="0" err="1">
                <a:ea typeface="ヒラギノ角ゴ Pro W3"/>
                <a:cs typeface="Arial" pitchFamily="34" charset="0"/>
              </a:rPr>
              <a:t>Chlorpyrifos</a:t>
            </a:r>
            <a:r>
              <a:rPr lang="en-US" altLang="ja-JP" sz="1100" b="1" dirty="0">
                <a:ea typeface="ヒラギノ角ゴ Pro W3"/>
                <a:cs typeface="Arial" pitchFamily="34" charset="0"/>
              </a:rPr>
              <a:t>.</a:t>
            </a:r>
            <a:endParaRPr lang="ja-JP" altLang="en-US" sz="1100" b="1" dirty="0">
              <a:ea typeface="ヒラギノ角ゴ Pro W3"/>
              <a:cs typeface="Arial" pitchFamily="34" charset="0"/>
            </a:endParaRPr>
          </a:p>
        </p:txBody>
      </p:sp>
      <p:sp>
        <p:nvSpPr>
          <p:cNvPr id="35880" name="Text Box 40"/>
          <p:cNvSpPr txBox="1">
            <a:spLocks noChangeArrowheads="1"/>
          </p:cNvSpPr>
          <p:nvPr/>
        </p:nvSpPr>
        <p:spPr bwMode="auto">
          <a:xfrm>
            <a:off x="4860032" y="260648"/>
            <a:ext cx="4283968" cy="1015663"/>
          </a:xfrm>
          <a:prstGeom prst="rect">
            <a:avLst/>
          </a:prstGeom>
          <a:noFill/>
          <a:ln w="9525">
            <a:noFill/>
            <a:miter lim="800000"/>
            <a:headEnd/>
            <a:tailEnd/>
          </a:ln>
          <a:effectLst/>
        </p:spPr>
        <p:txBody>
          <a:bodyPr wrap="square">
            <a:spAutoFit/>
          </a:bodyPr>
          <a:lstStyle/>
          <a:p>
            <a:pPr>
              <a:spcBef>
                <a:spcPct val="50000"/>
              </a:spcBef>
            </a:pPr>
            <a:r>
              <a:rPr lang="en-GB" altLang="ja-JP" sz="1200" b="1" dirty="0" smtClean="0"/>
              <a:t>In the thermal treatment of </a:t>
            </a:r>
            <a:r>
              <a:rPr lang="en-GB" altLang="ja-JP" sz="1200" b="1" dirty="0" err="1" smtClean="0"/>
              <a:t>Chlorpyrifos</a:t>
            </a:r>
            <a:r>
              <a:rPr lang="en-GB" altLang="ja-JP" sz="1200" b="1" dirty="0" smtClean="0"/>
              <a:t> </a:t>
            </a:r>
            <a:r>
              <a:rPr lang="en-GB" altLang="ja-JP" sz="1200" b="1" dirty="0" err="1" smtClean="0"/>
              <a:t>dechlorination</a:t>
            </a:r>
            <a:r>
              <a:rPr lang="en-GB" altLang="ja-JP" sz="1200" b="1" dirty="0" smtClean="0"/>
              <a:t> was also observed. This might be explained by the presence of alkyl </a:t>
            </a:r>
            <a:r>
              <a:rPr lang="en-GB" altLang="ja-JP" sz="1200" b="1" dirty="0" err="1" smtClean="0"/>
              <a:t>substitutents</a:t>
            </a:r>
            <a:r>
              <a:rPr lang="en-GB" altLang="ja-JP" sz="1200" b="1" dirty="0" smtClean="0"/>
              <a:t>. Therefore the first chromatograms of N-analogues of DCDD to TCDD (and minor </a:t>
            </a:r>
            <a:r>
              <a:rPr lang="en-GB" altLang="ja-JP" sz="1200" b="1" dirty="0" err="1" smtClean="0"/>
              <a:t>PeCDD</a:t>
            </a:r>
            <a:r>
              <a:rPr lang="en-GB" altLang="ja-JP" sz="1200" b="1" dirty="0" smtClean="0"/>
              <a:t>) are shown (in Figure 5).</a:t>
            </a:r>
            <a:endParaRPr lang="de-DE" sz="12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061" name="Group 365"/>
          <p:cNvGraphicFramePr>
            <a:graphicFrameLocks noGrp="1"/>
          </p:cNvGraphicFramePr>
          <p:nvPr>
            <p:ph sz="half" idx="1"/>
          </p:nvPr>
        </p:nvGraphicFramePr>
        <p:xfrm>
          <a:off x="4643438" y="836613"/>
          <a:ext cx="4500562" cy="1930719"/>
        </p:xfrm>
        <a:graphic>
          <a:graphicData uri="http://schemas.openxmlformats.org/drawingml/2006/table">
            <a:tbl>
              <a:tblPr/>
              <a:tblGrid>
                <a:gridCol w="2233612"/>
                <a:gridCol w="1131888"/>
                <a:gridCol w="1135062"/>
              </a:tblGrid>
              <a:tr h="4603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rPr>
                        <a:t>Experiment</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GB"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rPr>
                        <a:t>C</a:t>
                      </a:r>
                      <a:r>
                        <a:rPr kumimoji="1" lang="en-GB" altLang="ja-JP" sz="1200" b="1" i="0" u="none" strike="noStrike" cap="none" normalizeH="0" baseline="0" dirty="0" err="1" smtClean="0">
                          <a:ln>
                            <a:noFill/>
                          </a:ln>
                          <a:solidFill>
                            <a:schemeClr val="tx1"/>
                          </a:solidFill>
                          <a:effectLst/>
                          <a:latin typeface="Arial" pitchFamily="34" charset="0"/>
                          <a:ea typeface="ＭＳ 明朝" pitchFamily="17" charset="-128"/>
                          <a:cs typeface="Times New Roman" pitchFamily="18" charset="0"/>
                        </a:rPr>
                        <a:t>hlorpyrifos</a:t>
                      </a:r>
                      <a:endParaRPr kumimoji="1" lang="ja-JP" altLang="ja-JP"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rPr>
                        <a:t>2,3,7,8-TCDD-</a:t>
                      </a:r>
                      <a:r>
                        <a:rPr kumimoji="1" lang="en-GB" altLang="ja-JP" sz="11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rPr>
                        <a:t>bio-TEQ (24 </a:t>
                      </a:r>
                      <a:r>
                        <a:rPr kumimoji="1" lang="en-GB" altLang="ja-JP" sz="11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rPr>
                        <a:t>hr)</a:t>
                      </a:r>
                      <a:endParaRPr kumimoji="1" lang="ja-JP" altLang="ja-JP" sz="11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rPr>
                        <a:t>2,3,7,8-TCDD-</a:t>
                      </a:r>
                      <a:r>
                        <a:rPr kumimoji="1" lang="en-GB" altLang="ja-JP" sz="11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rPr>
                        <a:t>TEQ  (48 hr)</a:t>
                      </a:r>
                      <a:endParaRPr kumimoji="1" lang="ja-JP" altLang="ja-JP" sz="11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1651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accent2"/>
                          </a:solidFill>
                          <a:effectLst/>
                          <a:latin typeface="Arial" pitchFamily="34" charset="0"/>
                          <a:ea typeface="ＭＳ 明朝" pitchFamily="17" charset="-128"/>
                          <a:cs typeface="Times New Roman" pitchFamily="18" charset="0"/>
                        </a:rPr>
                        <a:t>Chlorpyrifos (crude)</a:t>
                      </a:r>
                      <a:endParaRPr kumimoji="1" lang="ja-JP" altLang="ja-JP" sz="1200" b="1" i="0" u="none" strike="noStrike" cap="none" normalizeH="0" baseline="0" smtClean="0">
                        <a:ln>
                          <a:noFill/>
                        </a:ln>
                        <a:solidFill>
                          <a:schemeClr val="accent2"/>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accent2"/>
                          </a:solidFill>
                          <a:effectLst/>
                          <a:latin typeface="Arial" pitchFamily="34" charset="0"/>
                          <a:ea typeface="ＭＳ 明朝" pitchFamily="17" charset="-128"/>
                          <a:cs typeface="Times New Roman" pitchFamily="18" charset="0"/>
                        </a:rPr>
                        <a:t>LOQ (20)</a:t>
                      </a:r>
                      <a:endParaRPr kumimoji="1" lang="ja-JP" altLang="ja-JP" sz="1200" b="1" i="0" u="none" strike="noStrike" cap="none" normalizeH="0" baseline="0" smtClean="0">
                        <a:ln>
                          <a:noFill/>
                        </a:ln>
                        <a:solidFill>
                          <a:schemeClr val="accent2"/>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dirty="0" smtClean="0">
                          <a:ln>
                            <a:noFill/>
                          </a:ln>
                          <a:solidFill>
                            <a:schemeClr val="accent2"/>
                          </a:solidFill>
                          <a:effectLst/>
                          <a:latin typeface="Arial" pitchFamily="34" charset="0"/>
                          <a:ea typeface="ＭＳ 明朝" pitchFamily="17" charset="-128"/>
                          <a:cs typeface="Times New Roman" pitchFamily="18" charset="0"/>
                        </a:rPr>
                        <a:t>Not analysed</a:t>
                      </a: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1984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rgbClr val="FF0000"/>
                          </a:solidFill>
                          <a:effectLst/>
                          <a:latin typeface="Arial" pitchFamily="34" charset="0"/>
                          <a:ea typeface="ＭＳ 明朝" pitchFamily="17" charset="-128"/>
                          <a:cs typeface="Times New Roman" pitchFamily="18" charset="0"/>
                        </a:rPr>
                        <a:t>Chlorpyrifos, 380ºC (15 min)</a:t>
                      </a:r>
                      <a:endParaRPr kumimoji="1" lang="ja-JP" altLang="ja-JP" sz="1200" b="1" i="0" u="none" strike="noStrike" cap="none" normalizeH="0" baseline="0" smtClean="0">
                        <a:ln>
                          <a:noFill/>
                        </a:ln>
                        <a:solidFill>
                          <a:srgbClr val="FF0000"/>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nl-NL" sz="1200" b="1" i="0" u="none" strike="noStrike" cap="none" normalizeH="0" baseline="0" smtClean="0">
                          <a:ln>
                            <a:noFill/>
                          </a:ln>
                          <a:solidFill>
                            <a:srgbClr val="FF0000"/>
                          </a:solidFill>
                          <a:effectLst/>
                          <a:latin typeface="Arial" pitchFamily="34" charset="0"/>
                          <a:ea typeface="ＭＳ 明朝" pitchFamily="17" charset="-128"/>
                          <a:cs typeface="Times New Roman" pitchFamily="18" charset="0"/>
                        </a:rPr>
                        <a:t>6</a:t>
                      </a:r>
                      <a:r>
                        <a:rPr kumimoji="1" lang="nl-NL" altLang="ja-JP" sz="1200" b="1" i="0" u="none" strike="noStrike" cap="none" normalizeH="0" baseline="0" smtClean="0">
                          <a:ln>
                            <a:noFill/>
                          </a:ln>
                          <a:solidFill>
                            <a:srgbClr val="FF0000"/>
                          </a:solidFill>
                          <a:effectLst/>
                          <a:latin typeface="Arial" pitchFamily="34" charset="0"/>
                          <a:ea typeface="ＭＳ 明朝" pitchFamily="17" charset="-128"/>
                          <a:cs typeface="Times New Roman" pitchFamily="18" charset="0"/>
                        </a:rPr>
                        <a:t>76</a:t>
                      </a:r>
                      <a:endParaRPr kumimoji="1" lang="ja-JP" altLang="ja-JP" sz="1200" b="1" i="0" u="none" strike="noStrike" cap="none" normalizeH="0" baseline="0" smtClean="0">
                        <a:ln>
                          <a:noFill/>
                        </a:ln>
                        <a:solidFill>
                          <a:srgbClr val="FF0000"/>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rgbClr val="FF0000"/>
                          </a:solidFill>
                          <a:effectLst/>
                          <a:latin typeface="Arial" pitchFamily="34" charset="0"/>
                          <a:ea typeface="ＭＳ 明朝" pitchFamily="17" charset="-128"/>
                          <a:cs typeface="Times New Roman" pitchFamily="18" charset="0"/>
                        </a:rPr>
                        <a:t>1690</a:t>
                      </a: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2159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Chlorpyrifos, 340ºC (15 min)</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LOQ (20)</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LOQ (20)</a:t>
                      </a: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2159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Chlorpyrifos, 300ºC (5 min)</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116</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Not analysed </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2159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Chlorpyrifos, 300ºC (15 min)</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LOQ (20)</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LOQ (20)</a:t>
                      </a: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1952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Chlorpyrifos , 250ºC (45 min)</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38</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 Not analysed</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2460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Chlorpyrifos , 200ºC (15 hr) </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LOQ </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  Not analysed</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bl>
          </a:graphicData>
        </a:graphic>
      </p:graphicFrame>
      <p:graphicFrame>
        <p:nvGraphicFramePr>
          <p:cNvPr id="30057" name="Group 361"/>
          <p:cNvGraphicFramePr>
            <a:graphicFrameLocks noGrp="1"/>
          </p:cNvGraphicFramePr>
          <p:nvPr>
            <p:ph sz="quarter" idx="2"/>
          </p:nvPr>
        </p:nvGraphicFramePr>
        <p:xfrm>
          <a:off x="4643438" y="3573463"/>
          <a:ext cx="4465637" cy="1457644"/>
        </p:xfrm>
        <a:graphic>
          <a:graphicData uri="http://schemas.openxmlformats.org/drawingml/2006/table">
            <a:tbl>
              <a:tblPr/>
              <a:tblGrid>
                <a:gridCol w="2016125"/>
                <a:gridCol w="1225550"/>
                <a:gridCol w="1223962"/>
              </a:tblGrid>
              <a:tr h="5762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rPr>
                        <a:t>Experiment</a:t>
                      </a:r>
                      <a:endParaRPr kumimoji="1" lang="ja-JP" altLang="ja-JP"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2,3,7,8-TCDD-bio-TEQ        </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GB"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2</a:t>
                      </a: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4 hrs kinetic</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2,3,7,8-TCDD-bio-TEQ        </a:t>
                      </a:r>
                    </a:p>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48 hrs kinetic</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dirty="0" smtClean="0">
                          <a:ln>
                            <a:noFill/>
                          </a:ln>
                          <a:solidFill>
                            <a:srgbClr val="FF0000"/>
                          </a:solidFill>
                          <a:effectLst/>
                          <a:latin typeface="Arial" pitchFamily="34" charset="0"/>
                          <a:ea typeface="ＭＳ 明朝" pitchFamily="17" charset="-128"/>
                          <a:cs typeface="Times New Roman" pitchFamily="18" charset="0"/>
                        </a:rPr>
                        <a:t>3,5,6-Cl-2-Pyridinol</a:t>
                      </a:r>
                      <a:r>
                        <a:rPr kumimoji="1" lang="en-GB" altLang="ja-JP" sz="1200" b="1" i="0" u="none" strike="noStrike" cap="none" normalizeH="0" baseline="0" dirty="0" smtClean="0">
                          <a:ln>
                            <a:noFill/>
                          </a:ln>
                          <a:solidFill>
                            <a:srgbClr val="FF0000"/>
                          </a:solidFill>
                          <a:effectLst/>
                          <a:latin typeface="Arial" pitchFamily="34" charset="0"/>
                          <a:ea typeface="ＭＳ 明朝" pitchFamily="17" charset="-128"/>
                          <a:cs typeface="Times New Roman" pitchFamily="18" charset="0"/>
                        </a:rPr>
                        <a:t>, 380ºC</a:t>
                      </a:r>
                      <a:endParaRPr kumimoji="1" lang="ja-JP" altLang="ja-JP" sz="1200" b="1" i="0" u="none" strike="noStrike" cap="none" normalizeH="0" baseline="0" dirty="0" smtClean="0">
                        <a:ln>
                          <a:noFill/>
                        </a:ln>
                        <a:solidFill>
                          <a:srgbClr val="FF0000"/>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nl-NL" altLang="ja-JP" sz="1200" b="1" i="0" u="none" strike="noStrike" cap="none" normalizeH="0" baseline="0" smtClean="0">
                          <a:ln>
                            <a:noFill/>
                          </a:ln>
                          <a:solidFill>
                            <a:srgbClr val="FF0000"/>
                          </a:solidFill>
                          <a:effectLst/>
                          <a:latin typeface="Arial" pitchFamily="34" charset="0"/>
                          <a:ea typeface="ＭＳ 明朝" pitchFamily="17" charset="-128"/>
                          <a:cs typeface="Times New Roman" pitchFamily="18" charset="0"/>
                        </a:rPr>
                        <a:t>120000</a:t>
                      </a:r>
                      <a:endParaRPr kumimoji="1" lang="ja-JP" altLang="ja-JP" sz="1200" b="1" i="0" u="none" strike="noStrike" cap="none" normalizeH="0" baseline="0" smtClean="0">
                        <a:ln>
                          <a:noFill/>
                        </a:ln>
                        <a:solidFill>
                          <a:srgbClr val="FF0000"/>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rgbClr val="FF0000"/>
                          </a:solidFill>
                          <a:effectLst/>
                          <a:latin typeface="Arial" pitchFamily="34" charset="0"/>
                          <a:ea typeface="ＭＳ 明朝" pitchFamily="17" charset="-128"/>
                          <a:cs typeface="Times New Roman" pitchFamily="18" charset="0"/>
                        </a:rPr>
                        <a:t>143000</a:t>
                      </a: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2317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rPr>
                        <a:t>3,5,6-Cl-2-Pyridinol</a:t>
                      </a:r>
                      <a:r>
                        <a:rPr kumimoji="1" lang="en-GB" altLang="ja-JP"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rPr>
                        <a:t>, 340ºC</a:t>
                      </a:r>
                      <a:endParaRPr kumimoji="1" lang="ja-JP" altLang="ja-JP"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8700</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22000</a:t>
                      </a: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1206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rPr>
                        <a:t>3,5,6-Cl-2-Pyridinol</a:t>
                      </a:r>
                      <a:r>
                        <a:rPr kumimoji="1" lang="en-GB" altLang="ja-JP"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rPr>
                        <a:t>, 300ºC</a:t>
                      </a:r>
                      <a:endParaRPr kumimoji="1" lang="ja-JP" altLang="ja-JP"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nl-NL"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3</a:t>
                      </a:r>
                      <a:r>
                        <a:rPr kumimoji="1" lang="nl-NL"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400</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4000</a:t>
                      </a: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1984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nl-NL" sz="1200" b="1" i="0" u="none" strike="noStrike" cap="none" normalizeH="0" baseline="0" smtClean="0">
                          <a:ln>
                            <a:noFill/>
                          </a:ln>
                          <a:solidFill>
                            <a:srgbClr val="0066FF"/>
                          </a:solidFill>
                          <a:effectLst/>
                          <a:latin typeface="Arial" pitchFamily="34" charset="0"/>
                          <a:ea typeface="ＭＳ 明朝" pitchFamily="17" charset="-128"/>
                          <a:cs typeface="Times New Roman" pitchFamily="18" charset="0"/>
                        </a:rPr>
                        <a:t>C</a:t>
                      </a:r>
                      <a:r>
                        <a:rPr kumimoji="1" lang="nl-NL" altLang="ja-JP" sz="1200" b="1" i="0" u="none" strike="noStrike" cap="none" normalizeH="0" baseline="0" smtClean="0">
                          <a:ln>
                            <a:noFill/>
                          </a:ln>
                          <a:solidFill>
                            <a:srgbClr val="0066FF"/>
                          </a:solidFill>
                          <a:effectLst/>
                          <a:latin typeface="Arial" pitchFamily="34" charset="0"/>
                          <a:ea typeface="ＭＳ 明朝" pitchFamily="17" charset="-128"/>
                          <a:cs typeface="Times New Roman" pitchFamily="18" charset="0"/>
                        </a:rPr>
                        <a:t>ontrol</a:t>
                      </a:r>
                      <a:endParaRPr kumimoji="1" lang="ja-JP" altLang="ja-JP" sz="1200" b="1" i="0" u="none" strike="noStrike" cap="none" normalizeH="0" baseline="0" smtClean="0">
                        <a:ln>
                          <a:noFill/>
                        </a:ln>
                        <a:solidFill>
                          <a:srgbClr val="0066FF"/>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rgbClr val="0066FF"/>
                          </a:solidFill>
                          <a:effectLst/>
                          <a:latin typeface="Arial" pitchFamily="34" charset="0"/>
                          <a:ea typeface="ＭＳ 明朝" pitchFamily="17" charset="-128"/>
                          <a:cs typeface="Times New Roman" pitchFamily="18" charset="0"/>
                        </a:rPr>
                        <a:t>LOQ (25)</a:t>
                      </a:r>
                      <a:endParaRPr kumimoji="1" lang="ja-JP" altLang="ja-JP" sz="1200" b="1" i="0" u="none" strike="noStrike" cap="none" normalizeH="0" baseline="0" smtClean="0">
                        <a:ln>
                          <a:noFill/>
                        </a:ln>
                        <a:solidFill>
                          <a:srgbClr val="0066FF"/>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rgbClr val="0066FF"/>
                          </a:solidFill>
                          <a:effectLst/>
                          <a:latin typeface="Arial" pitchFamily="34" charset="0"/>
                          <a:ea typeface="ＭＳ 明朝" pitchFamily="17" charset="-128"/>
                          <a:cs typeface="Times New Roman" pitchFamily="18" charset="0"/>
                        </a:rPr>
                        <a:t>LOQ (30)</a:t>
                      </a: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bl>
          </a:graphicData>
        </a:graphic>
      </p:graphicFrame>
      <p:graphicFrame>
        <p:nvGraphicFramePr>
          <p:cNvPr id="29866" name="Object 170"/>
          <p:cNvGraphicFramePr>
            <a:graphicFrameLocks noChangeAspect="1"/>
          </p:cNvGraphicFramePr>
          <p:nvPr>
            <p:ph sz="quarter" idx="3"/>
          </p:nvPr>
        </p:nvGraphicFramePr>
        <p:xfrm>
          <a:off x="-36513" y="4868863"/>
          <a:ext cx="9036051" cy="1873250"/>
        </p:xfrm>
        <a:graphic>
          <a:graphicData uri="http://schemas.openxmlformats.org/presentationml/2006/ole">
            <p:oleObj spid="_x0000_s29866" name="Prism 5" r:id="rId4" imgW="10038600" imgH="2081520" progId="">
              <p:embed/>
            </p:oleObj>
          </a:graphicData>
        </a:graphic>
      </p:graphicFrame>
      <p:sp>
        <p:nvSpPr>
          <p:cNvPr id="29871" name="Text Box 175"/>
          <p:cNvSpPr txBox="1">
            <a:spLocks noChangeArrowheads="1"/>
          </p:cNvSpPr>
          <p:nvPr/>
        </p:nvSpPr>
        <p:spPr bwMode="auto">
          <a:xfrm>
            <a:off x="0" y="980142"/>
            <a:ext cx="4608513" cy="3600986"/>
          </a:xfrm>
          <a:prstGeom prst="rect">
            <a:avLst/>
          </a:prstGeom>
          <a:noFill/>
          <a:ln w="9525">
            <a:noFill/>
            <a:miter lim="800000"/>
            <a:headEnd/>
            <a:tailEnd/>
          </a:ln>
          <a:effectLst/>
        </p:spPr>
        <p:txBody>
          <a:bodyPr>
            <a:spAutoFit/>
          </a:bodyPr>
          <a:lstStyle/>
          <a:p>
            <a:r>
              <a:rPr lang="en-GB" altLang="ja-JP" sz="1200" dirty="0" smtClean="0"/>
              <a:t>Dioxin-like toxicities were assessed with the DR-CALUX system (</a:t>
            </a:r>
            <a:r>
              <a:rPr lang="en-GB" altLang="ja-JP" sz="1200" dirty="0" err="1" smtClean="0"/>
              <a:t>Besselink</a:t>
            </a:r>
            <a:r>
              <a:rPr lang="en-GB" altLang="ja-JP" sz="1200" dirty="0" smtClean="0"/>
              <a:t> et al 2004). For the </a:t>
            </a:r>
            <a:r>
              <a:rPr lang="en-GB" altLang="ja-JP" sz="1200" dirty="0" err="1" smtClean="0"/>
              <a:t>Chlorpyrifos</a:t>
            </a:r>
            <a:r>
              <a:rPr lang="en-GB" altLang="ja-JP" sz="1200" dirty="0" smtClean="0"/>
              <a:t> (purchased as standard) no dioxin-like toxicity was detected in the crude sample (note that the detection limit was 20 ppm due to the small amount dissolved). </a:t>
            </a:r>
            <a:endParaRPr lang="ja-JP" altLang="ja-JP" sz="1200" dirty="0" smtClean="0"/>
          </a:p>
          <a:p>
            <a:r>
              <a:rPr lang="en-GB" altLang="ja-JP" sz="1200" dirty="0" smtClean="0"/>
              <a:t>Extremely high dioxin-like toxicity was detected from the treatment at 380</a:t>
            </a:r>
            <a:r>
              <a:rPr lang="en-US" altLang="ja-JP" sz="1200" dirty="0" smtClean="0"/>
              <a:t>º</a:t>
            </a:r>
            <a:r>
              <a:rPr lang="en-GB" altLang="ja-JP" sz="1200" dirty="0" smtClean="0"/>
              <a:t>C of 3,5,6-trichloro-2-pyridinol.  At 340</a:t>
            </a:r>
            <a:r>
              <a:rPr lang="en-US" altLang="ja-JP" sz="1200" dirty="0" smtClean="0"/>
              <a:t>º</a:t>
            </a:r>
            <a:r>
              <a:rPr lang="en-GB" altLang="ja-JP" sz="1200" dirty="0" smtClean="0"/>
              <a:t>C , dioxin-like toxicity was  about an order of magnitude lower. The 48 h kinetic indicates that the compounds were stable.</a:t>
            </a:r>
            <a:endParaRPr lang="ja-JP" altLang="ja-JP" sz="1200" dirty="0" smtClean="0"/>
          </a:p>
          <a:p>
            <a:r>
              <a:rPr lang="en-GB" altLang="ja-JP" sz="1200" dirty="0" smtClean="0"/>
              <a:t>For </a:t>
            </a:r>
            <a:r>
              <a:rPr lang="en-GB" altLang="ja-JP" sz="1200" dirty="0" err="1" smtClean="0"/>
              <a:t>Chlorpyrifos</a:t>
            </a:r>
            <a:r>
              <a:rPr lang="en-GB" altLang="ja-JP" sz="1200" dirty="0" smtClean="0"/>
              <a:t>, high toxicity was detected at 380</a:t>
            </a:r>
            <a:r>
              <a:rPr lang="en-US" altLang="ja-JP" sz="1200" dirty="0" smtClean="0"/>
              <a:t>º</a:t>
            </a:r>
            <a:r>
              <a:rPr lang="en-GB" altLang="ja-JP" sz="1200" dirty="0" smtClean="0"/>
              <a:t>C and lower toxicity at 300</a:t>
            </a:r>
            <a:r>
              <a:rPr lang="en-US" altLang="ja-JP" sz="1200" dirty="0" smtClean="0"/>
              <a:t>º</a:t>
            </a:r>
            <a:r>
              <a:rPr lang="en-GB" altLang="ja-JP" sz="1200" dirty="0" smtClean="0"/>
              <a:t>C each about two to three orders of magnitude lower compared to 3,5,6-trichloro-2-pyridinol (Table 1 and 2). Therefore the potential of </a:t>
            </a:r>
            <a:r>
              <a:rPr lang="en-GB" altLang="ja-JP" sz="1200" dirty="0" err="1" smtClean="0"/>
              <a:t>Chloropyrifos</a:t>
            </a:r>
            <a:r>
              <a:rPr lang="en-GB" altLang="ja-JP" sz="1200" dirty="0" smtClean="0"/>
              <a:t> to form the 2,3,7,8-TCDD N-analogue was considerably lower than that of 3,5,6-trichloro-2-pyridinol (Table 1 and 2) indicating that the  phosphoric acid ester considerably reduces the dioxin-precursor potential. The extent to which this is relevant and valid in open burning scenarios of impacted biomass or accidental fires requires further assessment at higher temperatures in other experimental settings.</a:t>
            </a:r>
            <a:endParaRPr lang="ja-JP" altLang="ja-JP" sz="1200" dirty="0"/>
          </a:p>
        </p:txBody>
      </p:sp>
      <p:sp>
        <p:nvSpPr>
          <p:cNvPr id="30050" name="正方形/長方形 10"/>
          <p:cNvSpPr>
            <a:spLocks noChangeArrowheads="1"/>
          </p:cNvSpPr>
          <p:nvPr/>
        </p:nvSpPr>
        <p:spPr bwMode="auto">
          <a:xfrm>
            <a:off x="4606925" y="115888"/>
            <a:ext cx="4537075" cy="630942"/>
          </a:xfrm>
          <a:prstGeom prst="rect">
            <a:avLst/>
          </a:prstGeom>
          <a:solidFill>
            <a:srgbClr val="FFFFFF"/>
          </a:solidFill>
          <a:ln w="38100">
            <a:noFill/>
            <a:miter lim="800000"/>
            <a:headEnd/>
            <a:tailEnd/>
          </a:ln>
        </p:spPr>
        <p:txBody>
          <a:bodyPr>
            <a:spAutoFit/>
          </a:bodyPr>
          <a:lstStyle/>
          <a:p>
            <a:r>
              <a:rPr lang="en-US" altLang="ja-JP" sz="1300" b="1" dirty="0">
                <a:ea typeface="ヒラギノ角ゴ Pro W3"/>
                <a:cs typeface="Arial" pitchFamily="34" charset="0"/>
              </a:rPr>
              <a:t>Table 1</a:t>
            </a:r>
            <a:r>
              <a:rPr lang="en-US" altLang="ja-JP" sz="1100" b="1" dirty="0">
                <a:ea typeface="ヒラギノ角ゴ Pro W3"/>
                <a:cs typeface="Arial" pitchFamily="34" charset="0"/>
              </a:rPr>
              <a:t>: Dioxin-like toxicities of reaction mixtures from thermal treatment of </a:t>
            </a:r>
            <a:r>
              <a:rPr lang="en-US" altLang="ja-JP" sz="1100" b="1" dirty="0" err="1">
                <a:ea typeface="ヒラギノ角ゴ Pro W3"/>
                <a:cs typeface="Arial" pitchFamily="34" charset="0"/>
              </a:rPr>
              <a:t>Chlorpyrifos</a:t>
            </a:r>
            <a:r>
              <a:rPr lang="en-US" altLang="ja-JP" sz="1100" b="1" dirty="0">
                <a:ea typeface="ヒラギノ角ゴ Pro W3"/>
                <a:cs typeface="Arial" pitchFamily="34" charset="0"/>
              </a:rPr>
              <a:t> (in pg 2378-TCDD TEQ/ mg </a:t>
            </a:r>
            <a:r>
              <a:rPr lang="en-US" altLang="ja-JP" sz="1100" b="1" dirty="0" err="1" smtClean="0">
                <a:ea typeface="ヒラギノ角ゴ Pro W3"/>
                <a:cs typeface="Arial" pitchFamily="34" charset="0"/>
              </a:rPr>
              <a:t>chlorpyrifos</a:t>
            </a:r>
            <a:r>
              <a:rPr lang="en-US" altLang="ja-JP" sz="1100" b="1" dirty="0">
                <a:ea typeface="ヒラギノ角ゴ Pro W3"/>
                <a:cs typeface="Arial" pitchFamily="34" charset="0"/>
              </a:rPr>
              <a:t>; ppb)</a:t>
            </a:r>
            <a:endParaRPr lang="ja-JP" altLang="en-US" sz="1100" b="1" dirty="0">
              <a:ea typeface="ヒラギノ角ゴ Pro W3"/>
              <a:cs typeface="Arial" pitchFamily="34" charset="0"/>
            </a:endParaRPr>
          </a:p>
        </p:txBody>
      </p:sp>
      <p:sp>
        <p:nvSpPr>
          <p:cNvPr id="30052" name="正方形/長方形 10"/>
          <p:cNvSpPr>
            <a:spLocks noChangeArrowheads="1"/>
          </p:cNvSpPr>
          <p:nvPr/>
        </p:nvSpPr>
        <p:spPr bwMode="auto">
          <a:xfrm>
            <a:off x="4606925" y="2942074"/>
            <a:ext cx="4537075" cy="630942"/>
          </a:xfrm>
          <a:prstGeom prst="rect">
            <a:avLst/>
          </a:prstGeom>
          <a:solidFill>
            <a:srgbClr val="FFFFFF"/>
          </a:solidFill>
          <a:ln w="38100">
            <a:noFill/>
            <a:miter lim="800000"/>
            <a:headEnd/>
            <a:tailEnd/>
          </a:ln>
        </p:spPr>
        <p:txBody>
          <a:bodyPr>
            <a:spAutoFit/>
          </a:bodyPr>
          <a:lstStyle/>
          <a:p>
            <a:r>
              <a:rPr lang="en-US" altLang="ja-JP" sz="1300" b="1" dirty="0">
                <a:ea typeface="ヒラギノ角ゴ Pro W3"/>
                <a:cs typeface="Arial" pitchFamily="34" charset="0"/>
              </a:rPr>
              <a:t>Table 2: </a:t>
            </a:r>
            <a:r>
              <a:rPr lang="en-US" altLang="en-US" sz="1100" b="1" dirty="0">
                <a:ea typeface="ヒラギノ角ゴ Pro W3"/>
                <a:cs typeface="Arial" pitchFamily="34" charset="0"/>
              </a:rPr>
              <a:t>Dioxin-like toxicities </a:t>
            </a:r>
            <a:r>
              <a:rPr lang="en-US" altLang="ja-JP" sz="1100" b="1" dirty="0">
                <a:ea typeface="ヒラギノ角ゴ Pro W3"/>
                <a:cs typeface="Arial" pitchFamily="34" charset="0"/>
              </a:rPr>
              <a:t>of reaction mixtures from thermal treatment of </a:t>
            </a:r>
            <a:r>
              <a:rPr lang="en-US" altLang="en-US" sz="1100" b="1" dirty="0" smtClean="0">
                <a:ea typeface="ヒラギノ角ゴ Pro W3"/>
                <a:cs typeface="Arial" pitchFamily="34" charset="0"/>
              </a:rPr>
              <a:t>3,5,6-Cl-2-Pyridinol</a:t>
            </a:r>
            <a:r>
              <a:rPr lang="en-US" altLang="ja-JP" sz="1100" b="1" dirty="0" smtClean="0">
                <a:ea typeface="ヒラギノ角ゴ Pro W3"/>
                <a:cs typeface="Arial" pitchFamily="34" charset="0"/>
              </a:rPr>
              <a:t> </a:t>
            </a:r>
            <a:r>
              <a:rPr lang="en-US" altLang="ja-JP" sz="1100" b="1" dirty="0">
                <a:ea typeface="ヒラギノ角ゴ Pro W3"/>
                <a:cs typeface="Arial" pitchFamily="34" charset="0"/>
              </a:rPr>
              <a:t>(in pg 2378-TCDD TEQ/ mg </a:t>
            </a:r>
            <a:r>
              <a:rPr lang="en-US" altLang="en-US" sz="1100" b="1" dirty="0">
                <a:ea typeface="ヒラギノ角ゴ Pro W3"/>
                <a:cs typeface="Arial" pitchFamily="34" charset="0"/>
              </a:rPr>
              <a:t>3,5,6-Cl-2-Piridinol</a:t>
            </a:r>
            <a:r>
              <a:rPr lang="en-US" altLang="ja-JP" sz="1100" b="1" dirty="0">
                <a:ea typeface="ヒラギノ角ゴ Pro W3"/>
                <a:cs typeface="Arial" pitchFamily="34" charset="0"/>
              </a:rPr>
              <a:t>; ppb)</a:t>
            </a:r>
            <a:endParaRPr lang="ja-JP" altLang="en-US" sz="1100" b="1" dirty="0">
              <a:ea typeface="ヒラギノ角ゴ Pro W3"/>
              <a:cs typeface="Arial" pitchFamily="34" charset="0"/>
            </a:endParaRPr>
          </a:p>
        </p:txBody>
      </p:sp>
      <p:sp>
        <p:nvSpPr>
          <p:cNvPr id="30058" name="Text Box 362"/>
          <p:cNvSpPr txBox="1">
            <a:spLocks noChangeArrowheads="1"/>
          </p:cNvSpPr>
          <p:nvPr/>
        </p:nvSpPr>
        <p:spPr bwMode="auto">
          <a:xfrm>
            <a:off x="0" y="6580188"/>
            <a:ext cx="8964613" cy="304800"/>
          </a:xfrm>
          <a:prstGeom prst="rect">
            <a:avLst/>
          </a:prstGeom>
          <a:noFill/>
          <a:ln w="9525">
            <a:noFill/>
            <a:miter lim="800000"/>
            <a:headEnd/>
            <a:tailEnd/>
          </a:ln>
          <a:effectLst/>
        </p:spPr>
        <p:txBody>
          <a:bodyPr>
            <a:spAutoFit/>
          </a:bodyPr>
          <a:lstStyle/>
          <a:p>
            <a:pPr>
              <a:spcBef>
                <a:spcPct val="50000"/>
              </a:spcBef>
            </a:pPr>
            <a:r>
              <a:rPr lang="de-DE" sz="1400" b="1" dirty="0"/>
              <a:t>Figure 6</a:t>
            </a:r>
            <a:r>
              <a:rPr lang="de-DE" sz="1400" dirty="0"/>
              <a:t>: </a:t>
            </a:r>
            <a:r>
              <a:rPr lang="de-DE" sz="1100" b="1" dirty="0"/>
              <a:t>DR CALUX</a:t>
            </a:r>
            <a:r>
              <a:rPr lang="de-DE" sz="1100" b="1" baseline="30000" dirty="0">
                <a:cs typeface="Arial" pitchFamily="34" charset="0"/>
              </a:rPr>
              <a:t>®</a:t>
            </a:r>
            <a:r>
              <a:rPr lang="de-DE" sz="1100" b="1" dirty="0"/>
              <a:t> EC</a:t>
            </a:r>
            <a:r>
              <a:rPr lang="de-DE" sz="1100" b="1" baseline="-25000" dirty="0"/>
              <a:t>50</a:t>
            </a:r>
            <a:r>
              <a:rPr lang="de-DE" sz="1100" b="1" dirty="0"/>
              <a:t> induction curves of thermal reaction mixtures compared to 2,3,7,8-TCDD induction.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ext Box 4"/>
          <p:cNvSpPr txBox="1">
            <a:spLocks noChangeArrowheads="1"/>
          </p:cNvSpPr>
          <p:nvPr/>
        </p:nvSpPr>
        <p:spPr bwMode="auto">
          <a:xfrm>
            <a:off x="34925" y="476672"/>
            <a:ext cx="8999538" cy="5823133"/>
          </a:xfrm>
          <a:prstGeom prst="rect">
            <a:avLst/>
          </a:prstGeom>
          <a:noFill/>
          <a:ln w="9525">
            <a:noFill/>
            <a:miter lim="800000"/>
            <a:headEnd/>
            <a:tailEnd/>
          </a:ln>
          <a:effectLst/>
        </p:spPr>
        <p:txBody>
          <a:bodyPr>
            <a:spAutoFit/>
          </a:bodyPr>
          <a:lstStyle/>
          <a:p>
            <a:pPr>
              <a:spcBef>
                <a:spcPct val="20000"/>
              </a:spcBef>
            </a:pPr>
            <a:r>
              <a:rPr lang="de-DE" b="1" dirty="0">
                <a:solidFill>
                  <a:schemeClr val="tx2"/>
                </a:solidFill>
              </a:rPr>
              <a:t>CONCLUSIONS</a:t>
            </a:r>
          </a:p>
          <a:p>
            <a:pPr lvl="0">
              <a:buFontTx/>
              <a:buChar char="-"/>
            </a:pPr>
            <a:r>
              <a:rPr lang="en-GB" altLang="ja-JP" sz="1200" dirty="0" smtClean="0"/>
              <a:t>The </a:t>
            </a:r>
            <a:r>
              <a:rPr lang="en-GB" altLang="ja-JP" sz="1200" dirty="0" smtClean="0"/>
              <a:t>N-analogue of 2,3,7,8-TCDD is formed in thermal treatment of both 3,5,6-trichloro-2-pyridinol and </a:t>
            </a:r>
            <a:r>
              <a:rPr lang="en-GB" altLang="ja-JP" sz="1200" dirty="0" err="1" smtClean="0"/>
              <a:t>Chlorpyrifos</a:t>
            </a:r>
            <a:r>
              <a:rPr lang="en-GB" altLang="ja-JP" sz="1200" dirty="0" smtClean="0"/>
              <a:t>. In the reaction </a:t>
            </a:r>
            <a:r>
              <a:rPr lang="en-GB" altLang="ja-JP" sz="1200" i="1" dirty="0" err="1" smtClean="0"/>
              <a:t>cis</a:t>
            </a:r>
            <a:r>
              <a:rPr lang="en-GB" altLang="ja-JP" sz="1200" i="1" dirty="0" smtClean="0"/>
              <a:t>-</a:t>
            </a:r>
            <a:r>
              <a:rPr lang="en-GB" altLang="ja-JP" sz="1200" dirty="0" smtClean="0"/>
              <a:t> and </a:t>
            </a:r>
            <a:r>
              <a:rPr lang="en-GB" altLang="ja-JP" sz="1200" i="1" dirty="0" smtClean="0"/>
              <a:t>trans-</a:t>
            </a:r>
            <a:r>
              <a:rPr lang="en-GB" altLang="ja-JP" sz="1200" dirty="0" smtClean="0"/>
              <a:t>isomers are formed (via Smiles rearrangement). </a:t>
            </a:r>
            <a:endParaRPr lang="en-US" altLang="ja-JP" sz="1200" dirty="0" smtClean="0"/>
          </a:p>
          <a:p>
            <a:pPr lvl="0">
              <a:buFontTx/>
              <a:buChar char="-"/>
            </a:pPr>
            <a:r>
              <a:rPr lang="en-GB" altLang="ja-JP" sz="1200" dirty="0" smtClean="0"/>
              <a:t>The </a:t>
            </a:r>
            <a:r>
              <a:rPr lang="en-GB" altLang="ja-JP" sz="1200" dirty="0" smtClean="0"/>
              <a:t>formation potential of the 2,3,7,8-TCDD N-analogue was considerably lower for </a:t>
            </a:r>
            <a:r>
              <a:rPr lang="en-GB" altLang="ja-JP" sz="1200" dirty="0" err="1" smtClean="0"/>
              <a:t>Chloryrifos</a:t>
            </a:r>
            <a:r>
              <a:rPr lang="en-GB" altLang="ja-JP" sz="1200" dirty="0" smtClean="0"/>
              <a:t> compared to 3,5,6-trichloro-2-pyridinol indicating that the phosphoric acid ester moiety reduces the dioxin-precursor </a:t>
            </a:r>
            <a:r>
              <a:rPr lang="en-GB" altLang="ja-JP" sz="1200" dirty="0" smtClean="0"/>
              <a:t>potential</a:t>
            </a:r>
          </a:p>
          <a:p>
            <a:pPr lvl="0">
              <a:buFontTx/>
              <a:buChar char="-"/>
            </a:pPr>
            <a:r>
              <a:rPr lang="en-GB" altLang="ja-JP" sz="1200" dirty="0" smtClean="0"/>
              <a:t>The </a:t>
            </a:r>
            <a:r>
              <a:rPr lang="en-GB" altLang="ja-JP" sz="1200" dirty="0" smtClean="0"/>
              <a:t>DR-CALUX showed high induction of dioxin-like toxicity suggesting that the N-analogue of 2,3,7,8-TCDD and possibly other reaction products have  significant dioxin-like </a:t>
            </a:r>
            <a:r>
              <a:rPr lang="en-GB" altLang="ja-JP" sz="1200" dirty="0" smtClean="0"/>
              <a:t>toxicity.</a:t>
            </a:r>
            <a:endParaRPr lang="en-US" altLang="ja-JP" sz="1200" dirty="0" smtClean="0"/>
          </a:p>
          <a:p>
            <a:pPr lvl="0">
              <a:buFontTx/>
              <a:buChar char="-"/>
            </a:pPr>
            <a:r>
              <a:rPr lang="en-GB" altLang="ja-JP" sz="1200" dirty="0" smtClean="0"/>
              <a:t>Since </a:t>
            </a:r>
            <a:r>
              <a:rPr lang="en-GB" altLang="ja-JP" sz="1200" dirty="0" smtClean="0"/>
              <a:t>in the current experiments the concentrations of the 2,3,7,8-TCDD N-analogue were not  determined, no TEF factor can be calculated yet.  However, the high activity in DRCALUX suggests such a TEF factor may be large. </a:t>
            </a:r>
            <a:r>
              <a:rPr lang="en-GB" altLang="ja-JP" sz="1200" dirty="0" smtClean="0"/>
              <a:t>.</a:t>
            </a:r>
            <a:endParaRPr lang="en-US" altLang="ja-JP" sz="1200" dirty="0" smtClean="0"/>
          </a:p>
          <a:p>
            <a:pPr lvl="0">
              <a:buFontTx/>
              <a:buChar char="-"/>
            </a:pPr>
            <a:r>
              <a:rPr lang="en-GB" altLang="ja-JP" sz="1200" dirty="0" smtClean="0"/>
              <a:t>The </a:t>
            </a:r>
            <a:r>
              <a:rPr lang="en-GB" altLang="ja-JP" sz="1200" dirty="0" smtClean="0"/>
              <a:t>stable 48 h kinetic in the DR-CALUX system indicated a high persistence of the 2,3,7,8-TCDD N-analogue. However persistence and bioaccumulation will need to be assessed in real settings. </a:t>
            </a:r>
            <a:endParaRPr lang="en-US" altLang="ja-JP" sz="1200" dirty="0" smtClean="0"/>
          </a:p>
          <a:p>
            <a:pPr lvl="0">
              <a:buFontTx/>
              <a:buChar char="-"/>
            </a:pPr>
            <a:r>
              <a:rPr lang="en-GB" altLang="ja-JP" sz="1200" dirty="0" smtClean="0"/>
              <a:t>Commercial </a:t>
            </a:r>
            <a:r>
              <a:rPr lang="en-GB" altLang="ja-JP" sz="1200" dirty="0" err="1" smtClean="0"/>
              <a:t>Chlorpyrifos</a:t>
            </a:r>
            <a:r>
              <a:rPr lang="en-GB" altLang="ja-JP" sz="1200" dirty="0" smtClean="0"/>
              <a:t> pesticides should be assessed for contents of the N-analogue of 2,3,7,8-TCDD. In addition to instrumental analysis, an assessment for dioxin-like toxicity with bio-assays should be performed considering that also other trace contaminants might have dioxin-like </a:t>
            </a:r>
            <a:r>
              <a:rPr lang="en-GB" altLang="ja-JP" sz="1200" dirty="0" smtClean="0"/>
              <a:t>activity.</a:t>
            </a:r>
            <a:endParaRPr lang="en-US" altLang="ja-JP" sz="1200" dirty="0" smtClean="0"/>
          </a:p>
          <a:p>
            <a:pPr lvl="0">
              <a:buFontTx/>
              <a:buChar char="-"/>
            </a:pPr>
            <a:r>
              <a:rPr lang="en-GB" altLang="ja-JP" sz="1200" dirty="0" smtClean="0"/>
              <a:t>The </a:t>
            </a:r>
            <a:r>
              <a:rPr lang="en-GB" altLang="ja-JP" sz="1200" dirty="0" smtClean="0"/>
              <a:t>N-analogue of 2,3,7,8-TCDD may also be formed and released when f </a:t>
            </a:r>
            <a:r>
              <a:rPr lang="en-GB" altLang="ja-JP" sz="1200" dirty="0" err="1" smtClean="0"/>
              <a:t>Chlorpyrifos</a:t>
            </a:r>
            <a:r>
              <a:rPr lang="en-GB" altLang="ja-JP" sz="1200" dirty="0" smtClean="0"/>
              <a:t>- impacted crop residues and biomass are burned and when and </a:t>
            </a:r>
            <a:r>
              <a:rPr lang="en-GB" altLang="ja-JP" sz="1200" dirty="0" err="1" smtClean="0"/>
              <a:t>Chlorpyrifos</a:t>
            </a:r>
            <a:r>
              <a:rPr lang="en-GB" altLang="ja-JP" sz="1200" dirty="0" smtClean="0"/>
              <a:t>-contaminated soil is heated. . </a:t>
            </a:r>
            <a:endParaRPr lang="en-GB" altLang="ja-JP" sz="1200" dirty="0" smtClean="0"/>
          </a:p>
          <a:p>
            <a:pPr lvl="0"/>
            <a:endParaRPr lang="en-GB" sz="1200" b="1" dirty="0" smtClean="0">
              <a:solidFill>
                <a:schemeClr val="tx2"/>
              </a:solidFill>
            </a:endParaRPr>
          </a:p>
          <a:p>
            <a:pPr lvl="0"/>
            <a:r>
              <a:rPr lang="de-DE" sz="1600" b="1" dirty="0" smtClean="0">
                <a:solidFill>
                  <a:schemeClr val="tx2"/>
                </a:solidFill>
              </a:rPr>
              <a:t>REFERENCES</a:t>
            </a:r>
            <a:endParaRPr lang="de-DE" sz="1600" b="1" dirty="0">
              <a:solidFill>
                <a:schemeClr val="tx2"/>
              </a:solidFill>
            </a:endParaRPr>
          </a:p>
          <a:p>
            <a:pPr>
              <a:spcBef>
                <a:spcPct val="15000"/>
              </a:spcBef>
            </a:pPr>
            <a:r>
              <a:rPr lang="en-GB" altLang="zh-CN" sz="1200" dirty="0" err="1"/>
              <a:t>Besselink</a:t>
            </a:r>
            <a:r>
              <a:rPr lang="en-GB" altLang="zh-CN" sz="1200" dirty="0"/>
              <a:t>, H.T., </a:t>
            </a:r>
            <a:r>
              <a:rPr lang="en-GB" altLang="zh-CN" sz="1200" dirty="0" err="1"/>
              <a:t>Schipper</a:t>
            </a:r>
            <a:r>
              <a:rPr lang="en-GB" altLang="zh-CN" sz="1200" dirty="0"/>
              <a:t>, C., </a:t>
            </a:r>
            <a:r>
              <a:rPr lang="en-GB" altLang="zh-CN" sz="1200" dirty="0" err="1"/>
              <a:t>Klamer</a:t>
            </a:r>
            <a:r>
              <a:rPr lang="en-GB" altLang="zh-CN" sz="1200" dirty="0"/>
              <a:t>, H., Leonards, P., </a:t>
            </a:r>
            <a:r>
              <a:rPr lang="en-GB" altLang="zh-CN" sz="1200" dirty="0" err="1"/>
              <a:t>Verhaar</a:t>
            </a:r>
            <a:r>
              <a:rPr lang="en-GB" altLang="zh-CN" sz="1200" dirty="0"/>
              <a:t>, H., </a:t>
            </a:r>
            <a:r>
              <a:rPr lang="en-GB" altLang="zh-CN" sz="1200" dirty="0" err="1"/>
              <a:t>Felzel</a:t>
            </a:r>
            <a:r>
              <a:rPr lang="en-GB" altLang="zh-CN" sz="1200" dirty="0"/>
              <a:t>, E.,  Murk, </a:t>
            </a:r>
            <a:r>
              <a:rPr lang="en-GB" altLang="zh-CN" sz="1200" dirty="0" err="1"/>
              <a:t>A.J.,Thain</a:t>
            </a:r>
            <a:r>
              <a:rPr lang="en-GB" altLang="zh-CN" sz="1200" dirty="0"/>
              <a:t>, J., </a:t>
            </a:r>
            <a:r>
              <a:rPr lang="en-GB" altLang="zh-CN" sz="1200" dirty="0" err="1"/>
              <a:t>Hosoe</a:t>
            </a:r>
            <a:r>
              <a:rPr lang="en-GB" altLang="zh-CN" sz="1200" dirty="0"/>
              <a:t>, K., </a:t>
            </a:r>
            <a:r>
              <a:rPr lang="en-GB" altLang="zh-CN" sz="1200" dirty="0" err="1"/>
              <a:t>Schoeters</a:t>
            </a:r>
            <a:r>
              <a:rPr lang="en-GB" altLang="zh-CN" sz="1200" dirty="0"/>
              <a:t>, G., </a:t>
            </a:r>
            <a:r>
              <a:rPr lang="en-GB" altLang="zh-CN" sz="1200" dirty="0" err="1"/>
              <a:t>Legler</a:t>
            </a:r>
            <a:r>
              <a:rPr lang="en-GB" altLang="zh-CN" sz="1200" dirty="0"/>
              <a:t>, J. and </a:t>
            </a:r>
            <a:r>
              <a:rPr lang="en-GB" altLang="zh-CN" sz="1200" dirty="0" err="1"/>
              <a:t>Brouwer</a:t>
            </a:r>
            <a:r>
              <a:rPr lang="en-GB" altLang="zh-CN" sz="1200" dirty="0"/>
              <a:t>, B. (2004);. </a:t>
            </a:r>
            <a:r>
              <a:rPr lang="en-GB" altLang="zh-CN" sz="1200" i="1" dirty="0" err="1"/>
              <a:t>Environm</a:t>
            </a:r>
            <a:r>
              <a:rPr lang="en-GB" altLang="zh-CN" sz="1200" i="1" dirty="0"/>
              <a:t>. </a:t>
            </a:r>
            <a:r>
              <a:rPr lang="en-GB" altLang="zh-CN" sz="1200" i="1" dirty="0" err="1"/>
              <a:t>Toxicol</a:t>
            </a:r>
            <a:r>
              <a:rPr lang="en-GB" altLang="zh-CN" sz="1200" i="1" dirty="0"/>
              <a:t>. Chem</a:t>
            </a:r>
            <a:r>
              <a:rPr lang="en-GB" altLang="zh-CN" sz="1200" dirty="0"/>
              <a:t>., 23:2781-2789.</a:t>
            </a:r>
          </a:p>
          <a:p>
            <a:pPr>
              <a:spcBef>
                <a:spcPct val="15000"/>
              </a:spcBef>
            </a:pPr>
            <a:r>
              <a:rPr lang="en-GB" altLang="ja-JP" sz="1200" dirty="0"/>
              <a:t>Holt E, Weber R, Stevenson G, </a:t>
            </a:r>
            <a:r>
              <a:rPr lang="en-GB" altLang="ja-JP" sz="1200" dirty="0" err="1"/>
              <a:t>Gaus</a:t>
            </a:r>
            <a:r>
              <a:rPr lang="en-GB" altLang="ja-JP" sz="1200" dirty="0"/>
              <a:t> C. (2010) </a:t>
            </a:r>
            <a:r>
              <a:rPr lang="en-GB" altLang="ja-JP" sz="1200" i="1" dirty="0"/>
              <a:t>Environ. Sci. Technol</a:t>
            </a:r>
            <a:r>
              <a:rPr lang="en-GB" altLang="ja-JP" sz="1200" dirty="0"/>
              <a:t>. 44, 5409–5415 </a:t>
            </a:r>
            <a:endParaRPr lang="en-GB" altLang="zh-CN" sz="1200" dirty="0"/>
          </a:p>
          <a:p>
            <a:pPr>
              <a:spcBef>
                <a:spcPct val="15000"/>
              </a:spcBef>
            </a:pPr>
            <a:r>
              <a:rPr lang="en-GB" altLang="zh-CN" sz="1200" dirty="0" err="1"/>
              <a:t>Masunaga</a:t>
            </a:r>
            <a:r>
              <a:rPr lang="en-GB" altLang="zh-CN" sz="1200" dirty="0"/>
              <a:t>, S.; </a:t>
            </a:r>
            <a:r>
              <a:rPr lang="en-GB" altLang="zh-CN" sz="1200" dirty="0" err="1"/>
              <a:t>Takasuga</a:t>
            </a:r>
            <a:r>
              <a:rPr lang="en-GB" altLang="zh-CN" sz="1200" dirty="0"/>
              <a:t>, T.; Nakanishi, J. </a:t>
            </a:r>
            <a:r>
              <a:rPr lang="en-GB" altLang="zh-CN" sz="1200" i="1" dirty="0"/>
              <a:t>Chemosphere (</a:t>
            </a:r>
            <a:r>
              <a:rPr lang="en-GB" altLang="zh-CN" sz="1200" dirty="0"/>
              <a:t>2001), </a:t>
            </a:r>
            <a:r>
              <a:rPr lang="en-GB" altLang="zh-CN" sz="1200" i="1" dirty="0"/>
              <a:t>44 </a:t>
            </a:r>
            <a:r>
              <a:rPr lang="en-GB" altLang="zh-CN" sz="1200" dirty="0"/>
              <a:t>(4), 873–885.</a:t>
            </a:r>
          </a:p>
          <a:p>
            <a:pPr>
              <a:spcBef>
                <a:spcPct val="15000"/>
              </a:spcBef>
            </a:pPr>
            <a:r>
              <a:rPr lang="en-GB" altLang="zh-CN" sz="1200" dirty="0" err="1"/>
              <a:t>Mocarelli</a:t>
            </a:r>
            <a:r>
              <a:rPr lang="en-GB" altLang="zh-CN" sz="1200" dirty="0"/>
              <a:t> P (2001): </a:t>
            </a:r>
            <a:r>
              <a:rPr lang="en-GB" altLang="zh-CN" sz="1200" dirty="0" err="1"/>
              <a:t>Seveso</a:t>
            </a:r>
            <a:r>
              <a:rPr lang="en-GB" altLang="zh-CN" sz="1200" dirty="0"/>
              <a:t>: A Teaching story. </a:t>
            </a:r>
            <a:r>
              <a:rPr lang="en-GB" altLang="zh-CN" sz="1200" i="1" dirty="0"/>
              <a:t>Chemosphere </a:t>
            </a:r>
            <a:r>
              <a:rPr lang="en-GB" altLang="zh-CN" sz="1200" dirty="0"/>
              <a:t>43, 391–402.</a:t>
            </a:r>
          </a:p>
          <a:p>
            <a:pPr>
              <a:spcBef>
                <a:spcPct val="15000"/>
              </a:spcBef>
            </a:pPr>
            <a:r>
              <a:rPr lang="en-GB" altLang="zh-CN" sz="1200" dirty="0" err="1"/>
              <a:t>Stellman</a:t>
            </a:r>
            <a:r>
              <a:rPr lang="en-GB" altLang="zh-CN" sz="1200" dirty="0"/>
              <a:t>, J. M.; </a:t>
            </a:r>
            <a:r>
              <a:rPr lang="en-GB" altLang="zh-CN" sz="1200" dirty="0" err="1"/>
              <a:t>Stellman</a:t>
            </a:r>
            <a:r>
              <a:rPr lang="en-GB" altLang="zh-CN" sz="1200" dirty="0"/>
              <a:t>, S. D.; Christian, R.; Weber, T.; </a:t>
            </a:r>
            <a:r>
              <a:rPr lang="en-GB" altLang="zh-CN" sz="1200" dirty="0" err="1"/>
              <a:t>Tomasallo</a:t>
            </a:r>
            <a:r>
              <a:rPr lang="en-GB" altLang="zh-CN" sz="1200" dirty="0"/>
              <a:t>, C (2003); N</a:t>
            </a:r>
            <a:r>
              <a:rPr lang="en-GB" altLang="zh-CN" sz="1200" i="1" dirty="0"/>
              <a:t>ature </a:t>
            </a:r>
            <a:r>
              <a:rPr lang="en-GB" altLang="zh-CN" sz="1200" dirty="0"/>
              <a:t>422 (6933): 681–687</a:t>
            </a:r>
          </a:p>
          <a:p>
            <a:pPr>
              <a:spcBef>
                <a:spcPct val="15000"/>
              </a:spcBef>
            </a:pPr>
            <a:r>
              <a:rPr lang="en-GB" altLang="zh-CN" sz="1200" dirty="0"/>
              <a:t>Weber R.; </a:t>
            </a:r>
            <a:r>
              <a:rPr lang="en-GB" altLang="zh-CN" sz="1200" dirty="0" err="1"/>
              <a:t>Gaus</a:t>
            </a:r>
            <a:r>
              <a:rPr lang="en-GB" altLang="zh-CN" sz="1200" dirty="0"/>
              <a:t> C.; </a:t>
            </a:r>
            <a:r>
              <a:rPr lang="en-GB" altLang="zh-CN" sz="1200" dirty="0" err="1"/>
              <a:t>Tysklind</a:t>
            </a:r>
            <a:r>
              <a:rPr lang="en-GB" altLang="zh-CN" sz="1200" dirty="0"/>
              <a:t> M.; Johnston P.; </a:t>
            </a:r>
            <a:r>
              <a:rPr lang="en-GB" altLang="zh-CN" sz="1200" dirty="0" err="1"/>
              <a:t>Forter</a:t>
            </a:r>
            <a:r>
              <a:rPr lang="en-GB" altLang="zh-CN" sz="1200" dirty="0"/>
              <a:t> M.; </a:t>
            </a:r>
            <a:r>
              <a:rPr lang="en-GB" altLang="zh-CN" sz="1200" dirty="0" err="1"/>
              <a:t>Hollert</a:t>
            </a:r>
            <a:r>
              <a:rPr lang="en-GB" altLang="zh-CN" sz="1200" dirty="0"/>
              <a:t> H.; </a:t>
            </a:r>
            <a:r>
              <a:rPr lang="en-GB" altLang="zh-CN" sz="1200" dirty="0" err="1"/>
              <a:t>Heinisch</a:t>
            </a:r>
            <a:r>
              <a:rPr lang="en-GB" altLang="zh-CN" sz="1200" dirty="0"/>
              <a:t> E.; </a:t>
            </a:r>
            <a:r>
              <a:rPr lang="en-GB" altLang="zh-CN" sz="1200" dirty="0" err="1"/>
              <a:t>Holoubek</a:t>
            </a:r>
            <a:r>
              <a:rPr lang="en-GB" altLang="zh-CN" sz="1200" dirty="0"/>
              <a:t> I.; Lloyd-Smith M.; </a:t>
            </a:r>
            <a:r>
              <a:rPr lang="en-GB" altLang="zh-CN" sz="1200" dirty="0" err="1"/>
              <a:t>Masunaga</a:t>
            </a:r>
            <a:r>
              <a:rPr lang="en-GB" altLang="zh-CN" sz="1200" dirty="0"/>
              <a:t> S.; </a:t>
            </a:r>
            <a:r>
              <a:rPr lang="en-GB" altLang="zh-CN" sz="1200" dirty="0" err="1"/>
              <a:t>Moccarelli</a:t>
            </a:r>
            <a:r>
              <a:rPr lang="en-GB" altLang="zh-CN" sz="1200" dirty="0"/>
              <a:t> P.; </a:t>
            </a:r>
            <a:r>
              <a:rPr lang="en-GB" altLang="zh-CN" sz="1200" dirty="0" err="1"/>
              <a:t>Santillo</a:t>
            </a:r>
            <a:r>
              <a:rPr lang="en-GB" altLang="zh-CN" sz="1200" dirty="0"/>
              <a:t> D.; </a:t>
            </a:r>
            <a:r>
              <a:rPr lang="en-GB" altLang="zh-CN" sz="1200" dirty="0" err="1"/>
              <a:t>Seike</a:t>
            </a:r>
            <a:r>
              <a:rPr lang="en-GB" altLang="zh-CN" sz="1200" dirty="0"/>
              <a:t> N.; Symons R.; Torres J.; </a:t>
            </a:r>
            <a:r>
              <a:rPr lang="en-GB" altLang="zh-CN" sz="1200" dirty="0" err="1"/>
              <a:t>Verta</a:t>
            </a:r>
            <a:r>
              <a:rPr lang="en-GB" altLang="zh-CN" sz="1200" dirty="0"/>
              <a:t> M.; </a:t>
            </a:r>
            <a:r>
              <a:rPr lang="en-GB" altLang="zh-CN" sz="1200" dirty="0" err="1"/>
              <a:t>Varbelow</a:t>
            </a:r>
            <a:r>
              <a:rPr lang="en-GB" altLang="zh-CN" sz="1200" dirty="0"/>
              <a:t> G.; </a:t>
            </a:r>
            <a:r>
              <a:rPr lang="en-GB" altLang="zh-CN" sz="1200" dirty="0" err="1"/>
              <a:t>Vijgen</a:t>
            </a:r>
            <a:r>
              <a:rPr lang="en-GB" altLang="zh-CN" sz="1200" dirty="0"/>
              <a:t> J.; Watson A.; Costner P.; </a:t>
            </a:r>
            <a:r>
              <a:rPr lang="en-GB" altLang="zh-CN" sz="1200" dirty="0" err="1"/>
              <a:t>Woelz</a:t>
            </a:r>
            <a:r>
              <a:rPr lang="en-GB" altLang="zh-CN" sz="1200" dirty="0"/>
              <a:t> J; </a:t>
            </a:r>
            <a:r>
              <a:rPr lang="en-GB" altLang="zh-CN" sz="1200" dirty="0" err="1"/>
              <a:t>Wycisk</a:t>
            </a:r>
            <a:r>
              <a:rPr lang="en-GB" altLang="zh-CN" sz="1200" dirty="0"/>
              <a:t> P; </a:t>
            </a:r>
            <a:r>
              <a:rPr lang="en-GB" altLang="zh-CN" sz="1200" dirty="0" err="1"/>
              <a:t>Zennegg</a:t>
            </a:r>
            <a:r>
              <a:rPr lang="en-GB" altLang="zh-CN" sz="1200" dirty="0"/>
              <a:t> M. (2008); </a:t>
            </a:r>
            <a:r>
              <a:rPr lang="en-GB" altLang="zh-CN" sz="1200" i="1" dirty="0"/>
              <a:t>Environ. Sci. </a:t>
            </a:r>
            <a:r>
              <a:rPr lang="en-GB" altLang="zh-CN" sz="1200" i="1" dirty="0" err="1"/>
              <a:t>Pollut</a:t>
            </a:r>
            <a:r>
              <a:rPr lang="en-GB" altLang="zh-CN" sz="1200" i="1" dirty="0"/>
              <a:t>. Res.</a:t>
            </a:r>
            <a:r>
              <a:rPr lang="en-GB" altLang="zh-CN" sz="1200" dirty="0"/>
              <a:t>, </a:t>
            </a:r>
            <a:r>
              <a:rPr lang="en-GB" altLang="zh-CN" sz="1200" i="1" dirty="0"/>
              <a:t>15 </a:t>
            </a:r>
            <a:r>
              <a:rPr lang="en-GB" altLang="zh-CN" sz="1200" dirty="0"/>
              <a:t>(5) 363–393.</a:t>
            </a:r>
          </a:p>
          <a:p>
            <a:pPr>
              <a:spcBef>
                <a:spcPct val="15000"/>
              </a:spcBef>
            </a:pPr>
            <a:r>
              <a:rPr lang="en-GB" altLang="zh-CN" sz="1200" dirty="0"/>
              <a:t>Weber R, </a:t>
            </a:r>
            <a:r>
              <a:rPr lang="en-GB" altLang="zh-CN" sz="1200" dirty="0" err="1"/>
              <a:t>Tysklind</a:t>
            </a:r>
            <a:r>
              <a:rPr lang="en-GB" altLang="zh-CN" sz="1200" dirty="0"/>
              <a:t> M, </a:t>
            </a:r>
            <a:r>
              <a:rPr lang="en-GB" altLang="zh-CN" sz="1200" dirty="0" err="1"/>
              <a:t>Gaus</a:t>
            </a:r>
            <a:r>
              <a:rPr lang="en-GB" altLang="zh-CN" sz="1200" dirty="0"/>
              <a:t> C. (2008); </a:t>
            </a:r>
            <a:r>
              <a:rPr lang="en-GB" altLang="ja-JP" sz="1200" i="1" dirty="0" err="1"/>
              <a:t>Env</a:t>
            </a:r>
            <a:r>
              <a:rPr lang="en-GB" altLang="ja-JP" sz="1200" i="1" dirty="0"/>
              <a:t> </a:t>
            </a:r>
            <a:r>
              <a:rPr lang="en-GB" altLang="ja-JP" sz="1200" i="1" dirty="0" err="1"/>
              <a:t>Sci</a:t>
            </a:r>
            <a:r>
              <a:rPr lang="en-GB" altLang="ja-JP" sz="1200" i="1" dirty="0"/>
              <a:t> </a:t>
            </a:r>
            <a:r>
              <a:rPr lang="en-GB" altLang="ja-JP" sz="1200" i="1" dirty="0" err="1"/>
              <a:t>Pollut</a:t>
            </a:r>
            <a:r>
              <a:rPr lang="en-GB" altLang="ja-JP" sz="1200" i="1" dirty="0"/>
              <a:t> Res</a:t>
            </a:r>
            <a:r>
              <a:rPr lang="en-GB" altLang="ja-JP" sz="1200" dirty="0"/>
              <a:t> 15 (2): 96–100.</a:t>
            </a:r>
          </a:p>
          <a:p>
            <a:pPr>
              <a:spcBef>
                <a:spcPct val="15000"/>
              </a:spcBef>
            </a:pPr>
            <a:r>
              <a:rPr lang="en-GB" altLang="zh-CN" sz="1200" dirty="0"/>
              <a:t>Weber R, </a:t>
            </a:r>
            <a:r>
              <a:rPr lang="en-GB" altLang="zh-CN" sz="1200" dirty="0" err="1"/>
              <a:t>Hagenmaier</a:t>
            </a:r>
            <a:r>
              <a:rPr lang="en-GB" altLang="zh-CN" sz="1200" dirty="0"/>
              <a:t> H (1999); </a:t>
            </a:r>
            <a:r>
              <a:rPr lang="en-GB" altLang="zh-CN" sz="1200" i="1" dirty="0"/>
              <a:t>Chemosphere </a:t>
            </a:r>
            <a:r>
              <a:rPr lang="en-GB" altLang="zh-CN" sz="1200" dirty="0"/>
              <a:t>38 (3):529-549.</a:t>
            </a:r>
            <a:endParaRPr lang="de-DE" sz="1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TotalTime>
  <Words>1993</Words>
  <Application>Microsoft Office PowerPoint</Application>
  <PresentationFormat>画面に合わせる (4:3)</PresentationFormat>
  <Paragraphs>134</Paragraphs>
  <Slides>6</Slides>
  <Notes>6</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6</vt:i4>
      </vt:variant>
    </vt:vector>
  </HeadingPairs>
  <TitlesOfParts>
    <vt:vector size="8" baseType="lpstr">
      <vt:lpstr>標準デザイン</vt:lpstr>
      <vt:lpstr>Prism 5</vt:lpstr>
      <vt:lpstr>スライド 1</vt:lpstr>
      <vt:lpstr>スライド 2</vt:lpstr>
      <vt:lpstr>スライド 3</vt:lpstr>
      <vt:lpstr>スライド 4</vt:lpstr>
      <vt:lpstr>スライド 5</vt:lpstr>
      <vt:lpstr>スライド 6</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yoshinari</dc:creator>
  <cp:lastModifiedBy>Takeshi Nakano</cp:lastModifiedBy>
  <cp:revision>65</cp:revision>
  <dcterms:created xsi:type="dcterms:W3CDTF">2011-07-02T01:53:38Z</dcterms:created>
  <dcterms:modified xsi:type="dcterms:W3CDTF">2011-08-20T06:45:29Z</dcterms:modified>
</cp:coreProperties>
</file>