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9"/>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1537F3-76F5-46E9-9D71-7D16392EC9FF}" type="datetimeFigureOut">
              <a:rPr kumimoji="1" lang="ja-JP" altLang="en-US" smtClean="0"/>
              <a:t>2010/9/10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9ED2D3-0E30-4F4F-9DDD-44F78ABF0DD0}"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a:ln/>
        </p:spPr>
      </p:sp>
      <p:sp>
        <p:nvSpPr>
          <p:cNvPr id="108547"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08548" name="スライド番号プレースホルダ 3"/>
          <p:cNvSpPr>
            <a:spLocks noGrp="1"/>
          </p:cNvSpPr>
          <p:nvPr>
            <p:ph type="sldNum" sz="quarter" idx="5"/>
          </p:nvPr>
        </p:nvSpPr>
        <p:spPr>
          <a:noFill/>
        </p:spPr>
        <p:txBody>
          <a:bodyPr/>
          <a:lstStyle/>
          <a:p>
            <a:fld id="{B5598782-9218-4871-BB1B-E81A3CCFD96C}" type="slidenum">
              <a:rPr lang="ja-JP" altLang="en-US">
                <a:solidFill>
                  <a:prstClr val="black"/>
                </a:solidFill>
              </a:rPr>
              <a:pPr/>
              <a:t>1</a:t>
            </a:fld>
            <a:endParaRPr lang="en-US" altLang="ja-JP">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a:ln/>
        </p:spPr>
      </p:sp>
      <p:sp>
        <p:nvSpPr>
          <p:cNvPr id="118787"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8788" name="スライド番号プレースホルダ 3"/>
          <p:cNvSpPr>
            <a:spLocks noGrp="1"/>
          </p:cNvSpPr>
          <p:nvPr>
            <p:ph type="sldNum" sz="quarter" idx="5"/>
          </p:nvPr>
        </p:nvSpPr>
        <p:spPr>
          <a:noFill/>
        </p:spPr>
        <p:txBody>
          <a:bodyPr/>
          <a:lstStyle/>
          <a:p>
            <a:fld id="{C69EF042-7850-431C-BDFF-FC66B714E087}" type="slidenum">
              <a:rPr lang="ja-JP" altLang="en-US">
                <a:solidFill>
                  <a:prstClr val="black"/>
                </a:solidFill>
              </a:rPr>
              <a:pPr/>
              <a:t>10</a:t>
            </a:fld>
            <a:endParaRPr lang="en-US" altLang="ja-JP">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スライド イメージ プレースホルダ 1"/>
          <p:cNvSpPr>
            <a:spLocks noGrp="1" noRot="1" noChangeAspect="1" noTextEdit="1"/>
          </p:cNvSpPr>
          <p:nvPr>
            <p:ph type="sldImg"/>
          </p:nvPr>
        </p:nvSpPr>
        <p:spPr>
          <a:ln/>
        </p:spPr>
      </p:sp>
      <p:sp>
        <p:nvSpPr>
          <p:cNvPr id="119811"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9812" name="スライド番号プレースホルダ 3"/>
          <p:cNvSpPr>
            <a:spLocks noGrp="1"/>
          </p:cNvSpPr>
          <p:nvPr>
            <p:ph type="sldNum" sz="quarter" idx="5"/>
          </p:nvPr>
        </p:nvSpPr>
        <p:spPr>
          <a:noFill/>
        </p:spPr>
        <p:txBody>
          <a:bodyPr/>
          <a:lstStyle/>
          <a:p>
            <a:fld id="{99E113F0-2E6A-46D8-82F5-5E0B8B3EADD7}" type="slidenum">
              <a:rPr lang="ja-JP" altLang="en-US">
                <a:solidFill>
                  <a:prstClr val="black"/>
                </a:solidFill>
              </a:rPr>
              <a:pPr/>
              <a:t>11</a:t>
            </a:fld>
            <a:endParaRPr lang="en-US" altLang="ja-JP">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922914" y="686867"/>
            <a:ext cx="5018639" cy="3426977"/>
          </a:xfrm>
          <a:ln/>
        </p:spPr>
      </p:sp>
      <p:sp>
        <p:nvSpPr>
          <p:cNvPr id="120835" name="Rectangle 3"/>
          <p:cNvSpPr>
            <a:spLocks noGrp="1" noChangeArrowheads="1"/>
          </p:cNvSpPr>
          <p:nvPr>
            <p:ph type="body" idx="1"/>
          </p:nvPr>
        </p:nvSpPr>
        <p:spPr>
          <a:noFill/>
          <a:ln/>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922914" y="686867"/>
            <a:ext cx="5018639" cy="3426977"/>
          </a:xfrm>
          <a:ln/>
        </p:spPr>
      </p:sp>
      <p:sp>
        <p:nvSpPr>
          <p:cNvPr id="121859" name="Rectangle 3"/>
          <p:cNvSpPr>
            <a:spLocks noGrp="1" noChangeArrowheads="1"/>
          </p:cNvSpPr>
          <p:nvPr>
            <p:ph type="body" idx="1"/>
          </p:nvPr>
        </p:nvSpPr>
        <p:spPr>
          <a:noFill/>
          <a:ln/>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a:ln/>
        </p:spPr>
      </p:sp>
      <p:sp>
        <p:nvSpPr>
          <p:cNvPr id="122883"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22884" name="スライド番号プレースホルダ 3"/>
          <p:cNvSpPr>
            <a:spLocks noGrp="1"/>
          </p:cNvSpPr>
          <p:nvPr>
            <p:ph type="sldNum" sz="quarter" idx="5"/>
          </p:nvPr>
        </p:nvSpPr>
        <p:spPr>
          <a:noFill/>
        </p:spPr>
        <p:txBody>
          <a:bodyPr/>
          <a:lstStyle/>
          <a:p>
            <a:fld id="{B355BE3F-B4AB-4E0F-8F7E-A17E6110E710}" type="slidenum">
              <a:rPr lang="ja-JP" altLang="en-US">
                <a:solidFill>
                  <a:prstClr val="black"/>
                </a:solidFill>
              </a:rPr>
              <a:pPr/>
              <a:t>14</a:t>
            </a:fld>
            <a:endParaRPr lang="en-US" altLang="ja-JP">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スライド イメージ プレースホルダ 1"/>
          <p:cNvSpPr>
            <a:spLocks noGrp="1" noRot="1" noChangeAspect="1" noTextEdit="1"/>
          </p:cNvSpPr>
          <p:nvPr>
            <p:ph type="sldImg"/>
          </p:nvPr>
        </p:nvSpPr>
        <p:spPr>
          <a:ln/>
        </p:spPr>
      </p:sp>
      <p:sp>
        <p:nvSpPr>
          <p:cNvPr id="123907"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23908" name="スライド番号プレースホルダ 3"/>
          <p:cNvSpPr>
            <a:spLocks noGrp="1"/>
          </p:cNvSpPr>
          <p:nvPr>
            <p:ph type="sldNum" sz="quarter" idx="5"/>
          </p:nvPr>
        </p:nvSpPr>
        <p:spPr>
          <a:noFill/>
        </p:spPr>
        <p:txBody>
          <a:bodyPr/>
          <a:lstStyle/>
          <a:p>
            <a:fld id="{CDC3C70D-A4E7-47F7-B6E5-C940E5E0C75B}" type="slidenum">
              <a:rPr lang="ja-JP" altLang="en-US">
                <a:solidFill>
                  <a:prstClr val="black"/>
                </a:solidFill>
              </a:rPr>
              <a:pPr/>
              <a:t>15</a:t>
            </a:fld>
            <a:endParaRPr lang="en-US" altLang="ja-JP">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922914" y="686867"/>
            <a:ext cx="5018639" cy="3426977"/>
          </a:xfrm>
          <a:ln/>
        </p:spPr>
      </p:sp>
      <p:sp>
        <p:nvSpPr>
          <p:cNvPr id="124931" name="Rectangle 3"/>
          <p:cNvSpPr>
            <a:spLocks noGrp="1" noChangeArrowheads="1"/>
          </p:cNvSpPr>
          <p:nvPr>
            <p:ph type="body" idx="1"/>
          </p:nvPr>
        </p:nvSpPr>
        <p:spPr>
          <a:noFill/>
          <a:ln/>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922914" y="686867"/>
            <a:ext cx="5018639" cy="3426977"/>
          </a:xfrm>
          <a:ln/>
        </p:spPr>
      </p:sp>
      <p:sp>
        <p:nvSpPr>
          <p:cNvPr id="125955" name="Rectangle 3"/>
          <p:cNvSpPr>
            <a:spLocks noGrp="1" noChangeArrowheads="1"/>
          </p:cNvSpPr>
          <p:nvPr>
            <p:ph type="body" idx="1"/>
          </p:nvPr>
        </p:nvSpPr>
        <p:spPr>
          <a:noFill/>
          <a:ln/>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 1"/>
          <p:cNvSpPr>
            <a:spLocks noGrp="1" noRot="1" noChangeAspect="1" noTextEdit="1"/>
          </p:cNvSpPr>
          <p:nvPr>
            <p:ph type="sldImg"/>
          </p:nvPr>
        </p:nvSpPr>
        <p:spPr>
          <a:ln/>
        </p:spPr>
      </p:sp>
      <p:sp>
        <p:nvSpPr>
          <p:cNvPr id="126979"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26980" name="スライド番号プレースホルダ 3"/>
          <p:cNvSpPr>
            <a:spLocks noGrp="1"/>
          </p:cNvSpPr>
          <p:nvPr>
            <p:ph type="sldNum" sz="quarter" idx="5"/>
          </p:nvPr>
        </p:nvSpPr>
        <p:spPr>
          <a:noFill/>
        </p:spPr>
        <p:txBody>
          <a:bodyPr/>
          <a:lstStyle/>
          <a:p>
            <a:fld id="{E067C3B5-F9C3-4C6F-AD1F-7722BBFF2FA4}" type="slidenum">
              <a:rPr lang="ja-JP" altLang="en-US">
                <a:solidFill>
                  <a:prstClr val="black"/>
                </a:solidFill>
              </a:rPr>
              <a:pPr/>
              <a:t>18</a:t>
            </a:fld>
            <a:endParaRPr lang="en-US" altLang="ja-JP">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スライド イメージ プレースホルダ 1"/>
          <p:cNvSpPr>
            <a:spLocks noGrp="1" noRot="1" noChangeAspect="1" noTextEdit="1"/>
          </p:cNvSpPr>
          <p:nvPr>
            <p:ph type="sldImg"/>
          </p:nvPr>
        </p:nvSpPr>
        <p:spPr>
          <a:ln/>
        </p:spPr>
      </p:sp>
      <p:sp>
        <p:nvSpPr>
          <p:cNvPr id="128003"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28004" name="スライド番号プレースホルダ 3"/>
          <p:cNvSpPr>
            <a:spLocks noGrp="1"/>
          </p:cNvSpPr>
          <p:nvPr>
            <p:ph type="sldNum" sz="quarter" idx="5"/>
          </p:nvPr>
        </p:nvSpPr>
        <p:spPr>
          <a:noFill/>
        </p:spPr>
        <p:txBody>
          <a:bodyPr/>
          <a:lstStyle/>
          <a:p>
            <a:fld id="{60AF8153-A4D4-4916-B543-A041495C3157}" type="slidenum">
              <a:rPr lang="ja-JP" altLang="en-US">
                <a:solidFill>
                  <a:prstClr val="black"/>
                </a:solidFill>
              </a:rPr>
              <a:pPr/>
              <a:t>19</a:t>
            </a:fld>
            <a:endParaRPr lang="en-US" altLang="ja-JP">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スライド イメージ プレースホルダ 1"/>
          <p:cNvSpPr>
            <a:spLocks noGrp="1" noRot="1" noChangeAspect="1" noTextEdit="1"/>
          </p:cNvSpPr>
          <p:nvPr>
            <p:ph type="sldImg"/>
          </p:nvPr>
        </p:nvSpPr>
        <p:spPr>
          <a:ln/>
        </p:spPr>
      </p:sp>
      <p:sp>
        <p:nvSpPr>
          <p:cNvPr id="109571"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09572" name="スライド番号プレースホルダ 3"/>
          <p:cNvSpPr>
            <a:spLocks noGrp="1"/>
          </p:cNvSpPr>
          <p:nvPr>
            <p:ph type="sldNum" sz="quarter" idx="5"/>
          </p:nvPr>
        </p:nvSpPr>
        <p:spPr>
          <a:noFill/>
        </p:spPr>
        <p:txBody>
          <a:bodyPr/>
          <a:lstStyle/>
          <a:p>
            <a:fld id="{BA2DB66C-AED0-4A0C-8A01-DCD5D7954610}" type="slidenum">
              <a:rPr lang="ja-JP" altLang="en-US">
                <a:solidFill>
                  <a:prstClr val="black"/>
                </a:solidFill>
              </a:rPr>
              <a:pPr/>
              <a:t>2</a:t>
            </a:fld>
            <a:endParaRPr lang="en-US" altLang="ja-JP">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スライド イメージ プレースホルダ 1"/>
          <p:cNvSpPr>
            <a:spLocks noGrp="1" noRot="1" noChangeAspect="1" noTextEdit="1"/>
          </p:cNvSpPr>
          <p:nvPr>
            <p:ph type="sldImg"/>
          </p:nvPr>
        </p:nvSpPr>
        <p:spPr>
          <a:ln/>
        </p:spPr>
      </p:sp>
      <p:sp>
        <p:nvSpPr>
          <p:cNvPr id="129027"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29028" name="スライド番号プレースホルダ 3"/>
          <p:cNvSpPr>
            <a:spLocks noGrp="1"/>
          </p:cNvSpPr>
          <p:nvPr>
            <p:ph type="sldNum" sz="quarter" idx="5"/>
          </p:nvPr>
        </p:nvSpPr>
        <p:spPr>
          <a:noFill/>
        </p:spPr>
        <p:txBody>
          <a:bodyPr/>
          <a:lstStyle/>
          <a:p>
            <a:fld id="{47B9CE91-D6E7-455B-96EE-5478B0DCAB8E}" type="slidenum">
              <a:rPr lang="ja-JP" altLang="en-US">
                <a:solidFill>
                  <a:prstClr val="black"/>
                </a:solidFill>
              </a:rPr>
              <a:pPr/>
              <a:t>20</a:t>
            </a:fld>
            <a:endParaRPr lang="en-US" altLang="ja-JP">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スライド イメージ プレースホルダ 1"/>
          <p:cNvSpPr>
            <a:spLocks noGrp="1" noRot="1" noChangeAspect="1" noTextEdit="1"/>
          </p:cNvSpPr>
          <p:nvPr>
            <p:ph type="sldImg"/>
          </p:nvPr>
        </p:nvSpPr>
        <p:spPr>
          <a:ln/>
        </p:spPr>
      </p:sp>
      <p:sp>
        <p:nvSpPr>
          <p:cNvPr id="130051"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30052" name="スライド番号プレースホルダ 3"/>
          <p:cNvSpPr>
            <a:spLocks noGrp="1"/>
          </p:cNvSpPr>
          <p:nvPr>
            <p:ph type="sldNum" sz="quarter" idx="5"/>
          </p:nvPr>
        </p:nvSpPr>
        <p:spPr>
          <a:noFill/>
        </p:spPr>
        <p:txBody>
          <a:bodyPr/>
          <a:lstStyle/>
          <a:p>
            <a:fld id="{6AF6DB79-8AE0-4639-BD73-2ABD935ED83A}" type="slidenum">
              <a:rPr lang="ja-JP" altLang="en-US">
                <a:solidFill>
                  <a:prstClr val="black"/>
                </a:solidFill>
              </a:rPr>
              <a:pPr/>
              <a:t>21</a:t>
            </a:fld>
            <a:endParaRPr lang="en-US" altLang="ja-JP">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スライド イメージ プレースホルダ 1"/>
          <p:cNvSpPr>
            <a:spLocks noGrp="1" noRot="1" noChangeAspect="1" noTextEdit="1"/>
          </p:cNvSpPr>
          <p:nvPr>
            <p:ph type="sldImg"/>
          </p:nvPr>
        </p:nvSpPr>
        <p:spPr>
          <a:ln/>
        </p:spPr>
      </p:sp>
      <p:sp>
        <p:nvSpPr>
          <p:cNvPr id="131075"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31076" name="スライド番号プレースホルダ 3"/>
          <p:cNvSpPr>
            <a:spLocks noGrp="1"/>
          </p:cNvSpPr>
          <p:nvPr>
            <p:ph type="sldNum" sz="quarter" idx="5"/>
          </p:nvPr>
        </p:nvSpPr>
        <p:spPr>
          <a:noFill/>
        </p:spPr>
        <p:txBody>
          <a:bodyPr/>
          <a:lstStyle/>
          <a:p>
            <a:fld id="{AE529D03-AF2F-493E-92BA-D9D762120B2B}" type="slidenum">
              <a:rPr lang="ja-JP" altLang="en-US">
                <a:solidFill>
                  <a:prstClr val="black"/>
                </a:solidFill>
              </a:rPr>
              <a:pPr/>
              <a:t>22</a:t>
            </a:fld>
            <a:endParaRPr lang="en-US" altLang="ja-JP">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a:ln/>
        </p:spPr>
      </p:sp>
      <p:sp>
        <p:nvSpPr>
          <p:cNvPr id="132099"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32100" name="スライド番号プレースホルダ 3"/>
          <p:cNvSpPr>
            <a:spLocks noGrp="1"/>
          </p:cNvSpPr>
          <p:nvPr>
            <p:ph type="sldNum" sz="quarter" idx="5"/>
          </p:nvPr>
        </p:nvSpPr>
        <p:spPr>
          <a:noFill/>
        </p:spPr>
        <p:txBody>
          <a:bodyPr/>
          <a:lstStyle/>
          <a:p>
            <a:fld id="{518DDFC8-E7B8-4DBB-8B2B-2817DB70F836}" type="slidenum">
              <a:rPr lang="ja-JP" altLang="en-US">
                <a:solidFill>
                  <a:prstClr val="black"/>
                </a:solidFill>
              </a:rPr>
              <a:pPr/>
              <a:t>23</a:t>
            </a:fld>
            <a:endParaRPr lang="en-US" altLang="ja-JP">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922914" y="686867"/>
            <a:ext cx="5018639" cy="3426977"/>
          </a:xfrm>
          <a:ln/>
        </p:spPr>
      </p:sp>
      <p:sp>
        <p:nvSpPr>
          <p:cNvPr id="133123" name="Rectangle 3"/>
          <p:cNvSpPr>
            <a:spLocks noGrp="1" noChangeArrowheads="1"/>
          </p:cNvSpPr>
          <p:nvPr>
            <p:ph type="body" idx="1"/>
          </p:nvPr>
        </p:nvSpPr>
        <p:spPr>
          <a:noFill/>
          <a:ln/>
        </p:spPr>
        <p:txBody>
          <a:bodyPr/>
          <a:lstStyle/>
          <a:p>
            <a:pPr eaLnBrk="1" hangingPunct="1"/>
            <a:endParaRPr lang="ja-JP" altLang="en-US" smtClean="0">
              <a:ea typeface="ＭＳ Ｐ明朝" pitchFamily="18"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a:ln/>
        </p:spPr>
      </p:sp>
      <p:sp>
        <p:nvSpPr>
          <p:cNvPr id="134147"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34148" name="スライド番号プレースホルダ 3"/>
          <p:cNvSpPr>
            <a:spLocks noGrp="1"/>
          </p:cNvSpPr>
          <p:nvPr>
            <p:ph type="sldNum" sz="quarter" idx="5"/>
          </p:nvPr>
        </p:nvSpPr>
        <p:spPr>
          <a:noFill/>
        </p:spPr>
        <p:txBody>
          <a:bodyPr/>
          <a:lstStyle/>
          <a:p>
            <a:fld id="{9CDE7F1A-EE1D-49B2-A2DE-3C5792515852}" type="slidenum">
              <a:rPr lang="ja-JP" altLang="en-US">
                <a:solidFill>
                  <a:prstClr val="black"/>
                </a:solidFill>
              </a:rPr>
              <a:pPr/>
              <a:t>25</a:t>
            </a:fld>
            <a:endParaRPr lang="en-US" altLang="ja-JP">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スライド イメージ プレースホルダ 1"/>
          <p:cNvSpPr>
            <a:spLocks noGrp="1" noRot="1" noChangeAspect="1" noTextEdit="1"/>
          </p:cNvSpPr>
          <p:nvPr>
            <p:ph type="sldImg"/>
          </p:nvPr>
        </p:nvSpPr>
        <p:spPr>
          <a:ln/>
        </p:spPr>
      </p:sp>
      <p:sp>
        <p:nvSpPr>
          <p:cNvPr id="135171"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35172" name="スライド番号プレースホルダ 3"/>
          <p:cNvSpPr>
            <a:spLocks noGrp="1"/>
          </p:cNvSpPr>
          <p:nvPr>
            <p:ph type="sldNum" sz="quarter" idx="5"/>
          </p:nvPr>
        </p:nvSpPr>
        <p:spPr>
          <a:noFill/>
        </p:spPr>
        <p:txBody>
          <a:bodyPr/>
          <a:lstStyle/>
          <a:p>
            <a:fld id="{6B8C76EC-93E5-4393-94CD-E1FC834D1622}" type="slidenum">
              <a:rPr lang="ja-JP" altLang="en-US">
                <a:solidFill>
                  <a:prstClr val="black"/>
                </a:solidFill>
              </a:rPr>
              <a:pPr/>
              <a:t>26</a:t>
            </a:fld>
            <a:endParaRPr lang="en-US" altLang="ja-JP">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a:ln/>
        </p:spPr>
      </p:sp>
      <p:sp>
        <p:nvSpPr>
          <p:cNvPr id="110595"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0596" name="スライド番号プレースホルダ 3"/>
          <p:cNvSpPr>
            <a:spLocks noGrp="1"/>
          </p:cNvSpPr>
          <p:nvPr>
            <p:ph type="sldNum" sz="quarter" idx="5"/>
          </p:nvPr>
        </p:nvSpPr>
        <p:spPr>
          <a:noFill/>
        </p:spPr>
        <p:txBody>
          <a:bodyPr/>
          <a:lstStyle/>
          <a:p>
            <a:fld id="{472219ED-C98F-4290-B6DB-0AA6F7A32697}" type="slidenum">
              <a:rPr lang="ja-JP" altLang="en-US">
                <a:solidFill>
                  <a:prstClr val="black"/>
                </a:solidFill>
              </a:rPr>
              <a:pPr/>
              <a:t>3</a:t>
            </a:fld>
            <a:endParaRPr lang="en-US" altLang="ja-JP">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C7DE4DD2-DD01-4023-A0CB-11684B988D69}" type="slidenum">
              <a:rPr lang="ja-JP" altLang="en-US">
                <a:solidFill>
                  <a:prstClr val="black"/>
                </a:solidFill>
              </a:rPr>
              <a:pPr/>
              <a:t>4</a:t>
            </a:fld>
            <a:endParaRPr lang="en-US" altLang="ja-JP">
              <a:solidFill>
                <a:prstClr val="black"/>
              </a:solidFill>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ja-JP" altLang="en-US" smtClean="0">
                <a:ea typeface="ＭＳ Ｐ明朝" pitchFamily="18" charset="-128"/>
              </a:rPr>
              <a:t>それではフッ素テロマーの排出源特性の把握と越境汚染の評価と題しまして、</a:t>
            </a:r>
          </a:p>
          <a:p>
            <a:pPr eaLnBrk="1" hangingPunct="1"/>
            <a:r>
              <a:rPr lang="ja-JP" altLang="en-US" smtClean="0">
                <a:ea typeface="ＭＳ Ｐ明朝" pitchFamily="18" charset="-128"/>
              </a:rPr>
              <a:t>兵庫県環境研究センターが発表させていただきます。</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a:ln/>
        </p:spPr>
      </p:sp>
      <p:sp>
        <p:nvSpPr>
          <p:cNvPr id="112643"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2644" name="スライド番号プレースホルダ 3"/>
          <p:cNvSpPr>
            <a:spLocks noGrp="1"/>
          </p:cNvSpPr>
          <p:nvPr>
            <p:ph type="sldNum" sz="quarter" idx="5"/>
          </p:nvPr>
        </p:nvSpPr>
        <p:spPr>
          <a:noFill/>
        </p:spPr>
        <p:txBody>
          <a:bodyPr/>
          <a:lstStyle/>
          <a:p>
            <a:fld id="{4C05B6F3-6E2D-40CA-B814-FBB91DEC2D06}" type="slidenum">
              <a:rPr lang="ja-JP" altLang="en-US">
                <a:solidFill>
                  <a:prstClr val="black"/>
                </a:solidFill>
              </a:rPr>
              <a:pPr/>
              <a:t>5</a:t>
            </a:fld>
            <a:endParaRPr lang="en-US" altLang="ja-JP">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スライド イメージ プレースホルダ 1"/>
          <p:cNvSpPr>
            <a:spLocks noGrp="1" noRot="1" noChangeAspect="1" noTextEdit="1"/>
          </p:cNvSpPr>
          <p:nvPr>
            <p:ph type="sldImg"/>
          </p:nvPr>
        </p:nvSpPr>
        <p:spPr>
          <a:ln/>
        </p:spPr>
      </p:sp>
      <p:sp>
        <p:nvSpPr>
          <p:cNvPr id="113667"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3668" name="スライド番号プレースホルダ 3"/>
          <p:cNvSpPr>
            <a:spLocks noGrp="1"/>
          </p:cNvSpPr>
          <p:nvPr>
            <p:ph type="sldNum" sz="quarter" idx="5"/>
          </p:nvPr>
        </p:nvSpPr>
        <p:spPr>
          <a:noFill/>
        </p:spPr>
        <p:txBody>
          <a:bodyPr/>
          <a:lstStyle/>
          <a:p>
            <a:fld id="{D55A9BB4-7680-469C-99C9-9D5499D89AAD}" type="slidenum">
              <a:rPr lang="ja-JP" altLang="en-US">
                <a:solidFill>
                  <a:prstClr val="black"/>
                </a:solidFill>
              </a:rPr>
              <a:pPr/>
              <a:t>6</a:t>
            </a:fld>
            <a:endParaRPr lang="en-US" altLang="ja-JP">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a:ln/>
        </p:spPr>
      </p:sp>
      <p:sp>
        <p:nvSpPr>
          <p:cNvPr id="114691"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4692" name="スライド番号プレースホルダ 3"/>
          <p:cNvSpPr>
            <a:spLocks noGrp="1"/>
          </p:cNvSpPr>
          <p:nvPr>
            <p:ph type="sldNum" sz="quarter" idx="5"/>
          </p:nvPr>
        </p:nvSpPr>
        <p:spPr>
          <a:noFill/>
        </p:spPr>
        <p:txBody>
          <a:bodyPr/>
          <a:lstStyle/>
          <a:p>
            <a:fld id="{969A4B3D-9B45-409E-B807-ECEA79EB2325}" type="slidenum">
              <a:rPr lang="ja-JP" altLang="en-US">
                <a:solidFill>
                  <a:prstClr val="black"/>
                </a:solidFill>
              </a:rPr>
              <a:pPr/>
              <a:t>7</a:t>
            </a:fld>
            <a:endParaRPr lang="en-US" altLang="ja-JP">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a:ln/>
        </p:spPr>
      </p:sp>
      <p:sp>
        <p:nvSpPr>
          <p:cNvPr id="116739"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6740" name="スライド番号プレースホルダ 3"/>
          <p:cNvSpPr>
            <a:spLocks noGrp="1"/>
          </p:cNvSpPr>
          <p:nvPr>
            <p:ph type="sldNum" sz="quarter" idx="5"/>
          </p:nvPr>
        </p:nvSpPr>
        <p:spPr>
          <a:noFill/>
        </p:spPr>
        <p:txBody>
          <a:bodyPr/>
          <a:lstStyle/>
          <a:p>
            <a:fld id="{DD5769E6-F5D8-4E7E-8663-A965C18815F6}" type="slidenum">
              <a:rPr lang="ja-JP" altLang="en-US">
                <a:solidFill>
                  <a:prstClr val="black"/>
                </a:solidFill>
              </a:rPr>
              <a:pPr/>
              <a:t>8</a:t>
            </a:fld>
            <a:endParaRPr lang="en-US" altLang="ja-JP">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スライド イメージ プレースホルダ 1"/>
          <p:cNvSpPr>
            <a:spLocks noGrp="1" noRot="1" noChangeAspect="1" noTextEdit="1"/>
          </p:cNvSpPr>
          <p:nvPr>
            <p:ph type="sldImg"/>
          </p:nvPr>
        </p:nvSpPr>
        <p:spPr>
          <a:ln/>
        </p:spPr>
      </p:sp>
      <p:sp>
        <p:nvSpPr>
          <p:cNvPr id="117763" name="ノート プレースホルダ 2"/>
          <p:cNvSpPr>
            <a:spLocks noGrp="1"/>
          </p:cNvSpPr>
          <p:nvPr>
            <p:ph type="body" idx="1"/>
          </p:nvPr>
        </p:nvSpPr>
        <p:spPr>
          <a:noFill/>
          <a:ln/>
        </p:spPr>
        <p:txBody>
          <a:bodyPr/>
          <a:lstStyle/>
          <a:p>
            <a:pPr eaLnBrk="1" hangingPunct="1"/>
            <a:endParaRPr lang="ja-JP" altLang="en-US" smtClean="0">
              <a:ea typeface="ＭＳ Ｐ明朝" pitchFamily="18" charset="-128"/>
            </a:endParaRPr>
          </a:p>
        </p:txBody>
      </p:sp>
      <p:sp>
        <p:nvSpPr>
          <p:cNvPr id="117764" name="スライド番号プレースホルダ 3"/>
          <p:cNvSpPr>
            <a:spLocks noGrp="1"/>
          </p:cNvSpPr>
          <p:nvPr>
            <p:ph type="sldNum" sz="quarter" idx="5"/>
          </p:nvPr>
        </p:nvSpPr>
        <p:spPr>
          <a:noFill/>
        </p:spPr>
        <p:txBody>
          <a:bodyPr/>
          <a:lstStyle/>
          <a:p>
            <a:fld id="{9E3578F4-AA90-4586-BEBD-D2382EFB6815}" type="slidenum">
              <a:rPr lang="ja-JP" altLang="en-US">
                <a:solidFill>
                  <a:prstClr val="black"/>
                </a:solidFill>
              </a:rPr>
              <a:pPr/>
              <a:t>9</a:t>
            </a:fld>
            <a:endParaRPr lang="en-US" altLang="ja-JP">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1600200"/>
            <a:ext cx="8229600" cy="4525963"/>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a:prstGeom prst="rect">
            <a:avLst/>
          </a:prstGeo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grpSp>
      <p:sp>
        <p:nvSpPr>
          <p:cNvPr id="66571" name="Rectangle 11"/>
          <p:cNvSpPr>
            <a:spLocks noGrp="1" noChangeArrowheads="1"/>
          </p:cNvSpPr>
          <p:nvPr>
            <p:ph type="ctrTitle" sz="quarter"/>
          </p:nvPr>
        </p:nvSpPr>
        <p:spPr>
          <a:xfrm>
            <a:off x="685800" y="1736725"/>
            <a:ext cx="7772400" cy="1920875"/>
          </a:xfrm>
        </p:spPr>
        <p:txBody>
          <a:bodyPr/>
          <a:lstStyle>
            <a:lvl1pPr>
              <a:defRPr sz="6000"/>
            </a:lvl1pPr>
          </a:lstStyle>
          <a:p>
            <a:r>
              <a:rPr lang="ja-JP" altLang="en-US"/>
              <a:t>マスタ タイトルの書式設定</a:t>
            </a:r>
          </a:p>
        </p:txBody>
      </p:sp>
      <p:sp>
        <p:nvSpPr>
          <p:cNvPr id="6657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ja-JP" altLang="en-US"/>
              <a:t>マスタ サブタイトルの書式設定</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fld id="{E7C289C6-2A8D-45F5-AFAB-25B3A80DCC91}" type="datetimeFigureOut">
              <a:rPr lang="ja-JP" altLang="en-US"/>
              <a:pPr>
                <a:defRPr/>
              </a:pPr>
              <a:t>2010/9/10</a:t>
            </a:fld>
            <a:endParaRPr lang="en-US" altLang="ja-JP"/>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ltLang="ja-JP"/>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2F442714-62E8-44BF-AFE4-3E50528E7850}" type="slidenum">
              <a:rPr lang="ja-JP" altLang="en-US"/>
              <a:pPr>
                <a:defRPr/>
              </a:pPr>
              <a:t>&lt;#&gt;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86C9B256-D491-4D3C-9DEB-42A64C9C63C9}" type="datetimeFigureOut">
              <a:rPr lang="ja-JP" altLang="en-US"/>
              <a:pPr>
                <a:defRPr/>
              </a:pPr>
              <a:t>2010/9/10</a:t>
            </a:fld>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B9C25B4F-8351-4DA7-BC09-C8C3349DB938}" type="slidenum">
              <a:rPr lang="ja-JP" altLang="en-US"/>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2"/>
          <p:cNvSpPr>
            <a:spLocks noGrp="1" noChangeArrowheads="1"/>
          </p:cNvSpPr>
          <p:nvPr>
            <p:ph type="dt" sz="half" idx="10"/>
          </p:nvPr>
        </p:nvSpPr>
        <p:spPr>
          <a:ln/>
        </p:spPr>
        <p:txBody>
          <a:bodyPr/>
          <a:lstStyle>
            <a:lvl1pPr>
              <a:defRPr/>
            </a:lvl1pPr>
          </a:lstStyle>
          <a:p>
            <a:pPr>
              <a:defRPr/>
            </a:pPr>
            <a:fld id="{1F5CD65A-046B-4B9E-A0A1-7CBD04A79867}" type="datetimeFigureOut">
              <a:rPr lang="ja-JP" altLang="en-US"/>
              <a:pPr>
                <a:defRPr/>
              </a:pPr>
              <a:t>2010/9/10</a:t>
            </a:fld>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6C91B33E-0964-4BFA-94CC-3454DAACC007}" type="slidenum">
              <a:rPr lang="ja-JP" altLang="en-US"/>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2"/>
          <p:cNvSpPr>
            <a:spLocks noGrp="1" noChangeArrowheads="1"/>
          </p:cNvSpPr>
          <p:nvPr>
            <p:ph type="dt" sz="half" idx="10"/>
          </p:nvPr>
        </p:nvSpPr>
        <p:spPr>
          <a:ln/>
        </p:spPr>
        <p:txBody>
          <a:bodyPr/>
          <a:lstStyle>
            <a:lvl1pPr>
              <a:defRPr/>
            </a:lvl1pPr>
          </a:lstStyle>
          <a:p>
            <a:pPr>
              <a:defRPr/>
            </a:pPr>
            <a:fld id="{475F4AE9-6F5F-43EF-A942-F74197A4F54B}" type="datetimeFigureOut">
              <a:rPr lang="ja-JP" altLang="en-US"/>
              <a:pPr>
                <a:defRPr/>
              </a:pPr>
              <a:t>2010/9/10</a:t>
            </a:fld>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0DAA1706-F50D-4837-B613-C85A563FFDAF}" type="slidenum">
              <a:rPr lang="ja-JP" altLang="en-US"/>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2"/>
          <p:cNvSpPr>
            <a:spLocks noGrp="1" noChangeArrowheads="1"/>
          </p:cNvSpPr>
          <p:nvPr>
            <p:ph type="dt" sz="half" idx="10"/>
          </p:nvPr>
        </p:nvSpPr>
        <p:spPr>
          <a:ln/>
        </p:spPr>
        <p:txBody>
          <a:bodyPr/>
          <a:lstStyle>
            <a:lvl1pPr>
              <a:defRPr/>
            </a:lvl1pPr>
          </a:lstStyle>
          <a:p>
            <a:pPr>
              <a:defRPr/>
            </a:pPr>
            <a:fld id="{084D288D-2803-4F45-91FF-E8FA942D3F94}" type="datetimeFigureOut">
              <a:rPr lang="ja-JP" altLang="en-US"/>
              <a:pPr>
                <a:defRPr/>
              </a:pPr>
              <a:t>2010/9/10</a:t>
            </a:fld>
            <a:endParaRPr lang="en-US" altLang="ja-JP"/>
          </a:p>
        </p:txBody>
      </p:sp>
      <p:sp>
        <p:nvSpPr>
          <p:cNvPr id="8" name="Rectangle 3"/>
          <p:cNvSpPr>
            <a:spLocks noGrp="1" noChangeArrowheads="1"/>
          </p:cNvSpPr>
          <p:nvPr>
            <p:ph type="sldNum" sz="quarter" idx="11"/>
          </p:nvPr>
        </p:nvSpPr>
        <p:spPr>
          <a:ln/>
        </p:spPr>
        <p:txBody>
          <a:bodyPr/>
          <a:lstStyle>
            <a:lvl1pPr>
              <a:defRPr/>
            </a:lvl1pPr>
          </a:lstStyle>
          <a:p>
            <a:pPr>
              <a:defRPr/>
            </a:pPr>
            <a:fld id="{AD354237-4698-4284-B9AB-3A463E8E3A45}" type="slidenum">
              <a:rPr lang="ja-JP" altLang="en-US"/>
              <a:pPr>
                <a:defRPr/>
              </a:pPr>
              <a:t>&lt;#&gt;</a:t>
            </a:fld>
            <a:endParaRPr lang="en-US" altLang="ja-JP"/>
          </a:p>
        </p:txBody>
      </p:sp>
      <p:sp>
        <p:nvSpPr>
          <p:cNvPr id="9"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7BE7AF4F-5CBE-47AB-91F9-A4A745199D9C}" type="datetimeFigureOut">
              <a:rPr lang="ja-JP" altLang="en-US"/>
              <a:pPr>
                <a:defRPr/>
              </a:pPr>
              <a:t>2010/9/10</a:t>
            </a:fld>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FAF1BC8F-57F1-4832-A857-B737A23FC931}" type="slidenum">
              <a:rPr lang="ja-JP" altLang="en-US"/>
              <a:pPr>
                <a:defRPr/>
              </a:pPr>
              <a:t>&lt;#&gt;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fld id="{E5A7B6A2-DC3B-4E5F-98F5-BE7061A93FCB}" type="datetimeFigureOut">
              <a:rPr lang="ja-JP" altLang="en-US"/>
              <a:pPr>
                <a:defRPr/>
              </a:pPr>
              <a:t>2010/9/10</a:t>
            </a:fld>
            <a:endParaRPr lang="en-US" altLang="ja-JP"/>
          </a:p>
        </p:txBody>
      </p:sp>
      <p:sp>
        <p:nvSpPr>
          <p:cNvPr id="3" name="Rectangle 3"/>
          <p:cNvSpPr>
            <a:spLocks noGrp="1" noChangeArrowheads="1"/>
          </p:cNvSpPr>
          <p:nvPr>
            <p:ph type="sldNum" sz="quarter" idx="11"/>
          </p:nvPr>
        </p:nvSpPr>
        <p:spPr>
          <a:ln/>
        </p:spPr>
        <p:txBody>
          <a:bodyPr/>
          <a:lstStyle>
            <a:lvl1pPr>
              <a:defRPr/>
            </a:lvl1pPr>
          </a:lstStyle>
          <a:p>
            <a:pPr>
              <a:defRPr/>
            </a:pPr>
            <a:fld id="{AD9BB865-C5E5-4297-9989-F64124EC24B0}" type="slidenum">
              <a:rPr lang="ja-JP" altLang="en-US"/>
              <a:pPr>
                <a:defRPr/>
              </a:pPr>
              <a:t>&lt;#&gt;</a:t>
            </a:fld>
            <a:endParaRPr lang="en-US" altLang="ja-JP"/>
          </a:p>
        </p:txBody>
      </p:sp>
      <p:sp>
        <p:nvSpPr>
          <p:cNvPr id="4"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F883CD43-C924-4796-B584-8A18463F66F3}" type="datetimeFigureOut">
              <a:rPr lang="ja-JP" altLang="en-US"/>
              <a:pPr>
                <a:defRPr/>
              </a:pPr>
              <a:t>2010/9/10</a:t>
            </a:fld>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1082E969-B7DF-4529-B6AF-A0C6D0D1E723}" type="slidenum">
              <a:rPr lang="ja-JP" altLang="en-US"/>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2"/>
          <p:cNvSpPr>
            <a:spLocks noGrp="1" noChangeArrowheads="1"/>
          </p:cNvSpPr>
          <p:nvPr>
            <p:ph type="dt" sz="half" idx="10"/>
          </p:nvPr>
        </p:nvSpPr>
        <p:spPr>
          <a:ln/>
        </p:spPr>
        <p:txBody>
          <a:bodyPr/>
          <a:lstStyle>
            <a:lvl1pPr>
              <a:defRPr/>
            </a:lvl1pPr>
          </a:lstStyle>
          <a:p>
            <a:pPr>
              <a:defRPr/>
            </a:pPr>
            <a:fld id="{E25B6C5C-88E5-4911-91D3-2B03E964C602}" type="datetimeFigureOut">
              <a:rPr lang="ja-JP" altLang="en-US"/>
              <a:pPr>
                <a:defRPr/>
              </a:pPr>
              <a:t>2010/9/10</a:t>
            </a:fld>
            <a:endParaRPr lang="en-US" altLang="ja-JP"/>
          </a:p>
        </p:txBody>
      </p:sp>
      <p:sp>
        <p:nvSpPr>
          <p:cNvPr id="6" name="Rectangle 3"/>
          <p:cNvSpPr>
            <a:spLocks noGrp="1" noChangeArrowheads="1"/>
          </p:cNvSpPr>
          <p:nvPr>
            <p:ph type="sldNum" sz="quarter" idx="11"/>
          </p:nvPr>
        </p:nvSpPr>
        <p:spPr>
          <a:ln/>
        </p:spPr>
        <p:txBody>
          <a:bodyPr/>
          <a:lstStyle>
            <a:lvl1pPr>
              <a:defRPr/>
            </a:lvl1pPr>
          </a:lstStyle>
          <a:p>
            <a:pPr>
              <a:defRPr/>
            </a:pPr>
            <a:fld id="{DDBDE2D2-D2EC-4A75-B754-D80017479A6A}" type="slidenum">
              <a:rPr lang="ja-JP" altLang="en-US"/>
              <a:pPr>
                <a:defRPr/>
              </a:pPr>
              <a:t>&lt;#&gt;</a:t>
            </a:fld>
            <a:endParaRPr lang="en-US" altLang="ja-JP"/>
          </a:p>
        </p:txBody>
      </p:sp>
      <p:sp>
        <p:nvSpPr>
          <p:cNvPr id="7"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F299A3E5-58B6-4045-BC77-2C94B7D9340D}" type="datetimeFigureOut">
              <a:rPr lang="ja-JP" altLang="en-US"/>
              <a:pPr>
                <a:defRPr/>
              </a:pPr>
              <a:t>2010/9/10</a:t>
            </a:fld>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E175A28D-BD5E-4DA1-9A8A-065406FA91EC}" type="slidenum">
              <a:rPr lang="ja-JP" altLang="en-US"/>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2"/>
          <p:cNvSpPr>
            <a:spLocks noGrp="1" noChangeArrowheads="1"/>
          </p:cNvSpPr>
          <p:nvPr>
            <p:ph type="dt" sz="half" idx="10"/>
          </p:nvPr>
        </p:nvSpPr>
        <p:spPr>
          <a:ln/>
        </p:spPr>
        <p:txBody>
          <a:bodyPr/>
          <a:lstStyle>
            <a:lvl1pPr>
              <a:defRPr/>
            </a:lvl1pPr>
          </a:lstStyle>
          <a:p>
            <a:pPr>
              <a:defRPr/>
            </a:pPr>
            <a:fld id="{D21A4572-20B2-4F95-A144-CA123A3E0948}" type="datetimeFigureOut">
              <a:rPr lang="ja-JP" altLang="en-US"/>
              <a:pPr>
                <a:defRPr/>
              </a:pPr>
              <a:t>2010/9/10</a:t>
            </a:fld>
            <a:endParaRPr lang="en-US" altLang="ja-JP"/>
          </a:p>
        </p:txBody>
      </p:sp>
      <p:sp>
        <p:nvSpPr>
          <p:cNvPr id="5" name="Rectangle 3"/>
          <p:cNvSpPr>
            <a:spLocks noGrp="1" noChangeArrowheads="1"/>
          </p:cNvSpPr>
          <p:nvPr>
            <p:ph type="sldNum" sz="quarter" idx="11"/>
          </p:nvPr>
        </p:nvSpPr>
        <p:spPr>
          <a:ln/>
        </p:spPr>
        <p:txBody>
          <a:bodyPr/>
          <a:lstStyle>
            <a:lvl1pPr>
              <a:defRPr/>
            </a:lvl1pPr>
          </a:lstStyle>
          <a:p>
            <a:pPr>
              <a:defRPr/>
            </a:pPr>
            <a:fld id="{B8B3151B-60A1-40C1-9ABF-3B910061C851}" type="slidenum">
              <a:rPr lang="ja-JP" altLang="en-US"/>
              <a:pPr>
                <a:defRPr/>
              </a:pPr>
              <a:t>&lt;#&gt;</a:t>
            </a:fld>
            <a:endParaRPr lang="en-US" altLang="ja-JP"/>
          </a:p>
        </p:txBody>
      </p:sp>
      <p:sp>
        <p:nvSpPr>
          <p:cNvPr id="6"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457200" y="274638"/>
            <a:ext cx="8229600" cy="5851525"/>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2"/>
          <p:cNvSpPr>
            <a:spLocks noGrp="1" noChangeArrowheads="1"/>
          </p:cNvSpPr>
          <p:nvPr>
            <p:ph type="dt" sz="half" idx="10"/>
          </p:nvPr>
        </p:nvSpPr>
        <p:spPr>
          <a:ln/>
        </p:spPr>
        <p:txBody>
          <a:bodyPr/>
          <a:lstStyle>
            <a:lvl1pPr>
              <a:defRPr/>
            </a:lvl1pPr>
          </a:lstStyle>
          <a:p>
            <a:pPr>
              <a:defRPr/>
            </a:pPr>
            <a:fld id="{44FBB548-D747-4BF8-A53B-B24B7C4E1416}" type="datetimeFigureOut">
              <a:rPr lang="ja-JP" altLang="en-US"/>
              <a:pPr>
                <a:defRPr/>
              </a:pPr>
              <a:t>2010/9/10</a:t>
            </a:fld>
            <a:endParaRPr lang="en-US" altLang="ja-JP"/>
          </a:p>
        </p:txBody>
      </p:sp>
      <p:sp>
        <p:nvSpPr>
          <p:cNvPr id="4" name="Rectangle 3"/>
          <p:cNvSpPr>
            <a:spLocks noGrp="1" noChangeArrowheads="1"/>
          </p:cNvSpPr>
          <p:nvPr>
            <p:ph type="sldNum" sz="quarter" idx="11"/>
          </p:nvPr>
        </p:nvSpPr>
        <p:spPr>
          <a:ln/>
        </p:spPr>
        <p:txBody>
          <a:bodyPr/>
          <a:lstStyle>
            <a:lvl1pPr>
              <a:defRPr/>
            </a:lvl1pPr>
          </a:lstStyle>
          <a:p>
            <a:pPr>
              <a:defRPr/>
            </a:pPr>
            <a:fld id="{B7061477-BC9D-4FFD-BAC3-401171F65864}" type="slidenum">
              <a:rPr lang="ja-JP" altLang="en-US"/>
              <a:pPr>
                <a:defRPr/>
              </a:pPr>
              <a:t>&lt;#&gt;</a:t>
            </a:fld>
            <a:endParaRPr lang="en-US" altLang="ja-JP"/>
          </a:p>
        </p:txBody>
      </p:sp>
      <p:sp>
        <p:nvSpPr>
          <p:cNvPr id="5" name="Rectangle 14"/>
          <p:cNvSpPr>
            <a:spLocks noGrp="1" noChangeArrowheads="1"/>
          </p:cNvSpPr>
          <p:nvPr>
            <p:ph type="ftr" sz="quarter" idx="12"/>
          </p:nvPr>
        </p:nvSpPr>
        <p:spPr>
          <a:ln/>
        </p:spPr>
        <p:txBody>
          <a:bodyPr/>
          <a:lstStyle>
            <a:lvl1pPr>
              <a:defRPr/>
            </a:lvl1pPr>
          </a:lstStyle>
          <a:p>
            <a:pPr>
              <a:defRPr/>
            </a:pPr>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 name="Rectangle 40"/>
          <p:cNvSpPr>
            <a:spLocks noChangeArrowheads="1"/>
          </p:cNvSpPr>
          <p:nvPr/>
        </p:nvSpPr>
        <p:spPr bwMode="auto">
          <a:xfrm>
            <a:off x="1331913" y="549275"/>
            <a:ext cx="7812087" cy="287338"/>
          </a:xfrm>
          <a:prstGeom prst="rect">
            <a:avLst/>
          </a:prstGeom>
          <a:gradFill rotWithShape="1">
            <a:gsLst>
              <a:gs pos="0">
                <a:srgbClr val="006600">
                  <a:gamma/>
                  <a:tint val="0"/>
                  <a:invGamma/>
                </a:srgbClr>
              </a:gs>
              <a:gs pos="100000">
                <a:srgbClr val="006600"/>
              </a:gs>
            </a:gsLst>
            <a:lin ang="0" scaled="1"/>
          </a:gradFill>
          <a:ln w="9525">
            <a:noFill/>
            <a:miter lim="800000"/>
            <a:headEnd/>
            <a:tailEnd/>
          </a:ln>
          <a:effectLst/>
        </p:spPr>
        <p:txBody>
          <a:bodyPr wrap="none" anchor="ctr"/>
          <a:lstStyle/>
          <a:p>
            <a:pPr fontAlgn="base">
              <a:spcBef>
                <a:spcPct val="0"/>
              </a:spcBef>
              <a:spcAft>
                <a:spcPct val="0"/>
              </a:spcAft>
              <a:defRPr/>
            </a:pPr>
            <a:endParaRPr lang="ja-JP" altLang="en-US" sz="2400" b="1">
              <a:solidFill>
                <a:srgbClr val="000000"/>
              </a:solidFill>
            </a:endParaRPr>
          </a:p>
        </p:txBody>
      </p:sp>
      <p:pic>
        <p:nvPicPr>
          <p:cNvPr id="6147" name="Picture 41" descr="hieslogomark"/>
          <p:cNvPicPr>
            <a:picLocks noChangeAspect="1" noChangeArrowheads="1"/>
          </p:cNvPicPr>
          <p:nvPr/>
        </p:nvPicPr>
        <p:blipFill>
          <a:blip r:embed="rId14" cstate="print"/>
          <a:srcRect/>
          <a:stretch>
            <a:fillRect/>
          </a:stretch>
        </p:blipFill>
        <p:spPr bwMode="auto">
          <a:xfrm>
            <a:off x="107950" y="115888"/>
            <a:ext cx="1152525" cy="827087"/>
          </a:xfrm>
          <a:prstGeom prst="rect">
            <a:avLst/>
          </a:prstGeom>
          <a:noFill/>
          <a:ln w="9525">
            <a:noFill/>
            <a:miter lim="800000"/>
            <a:headEnd/>
            <a:tailEnd/>
          </a:ln>
        </p:spPr>
      </p:pic>
      <p:sp>
        <p:nvSpPr>
          <p:cNvPr id="1075" name="Rectangle 51"/>
          <p:cNvSpPr>
            <a:spLocks noChangeArrowheads="1"/>
          </p:cNvSpPr>
          <p:nvPr/>
        </p:nvSpPr>
        <p:spPr bwMode="auto">
          <a:xfrm>
            <a:off x="0" y="0"/>
            <a:ext cx="9144000" cy="6858000"/>
          </a:xfrm>
          <a:prstGeom prst="rect">
            <a:avLst/>
          </a:prstGeom>
          <a:noFill/>
          <a:ln w="63500">
            <a:solidFill>
              <a:srgbClr val="006600"/>
            </a:solidFill>
            <a:miter lim="800000"/>
            <a:headEnd/>
            <a:tailEnd/>
          </a:ln>
          <a:effectLst/>
        </p:spPr>
        <p:txBody>
          <a:bodyPr wrap="none" anchor="ctr"/>
          <a:lstStyle/>
          <a:p>
            <a:pPr fontAlgn="base">
              <a:spcBef>
                <a:spcPct val="0"/>
              </a:spcBef>
              <a:spcAft>
                <a:spcPct val="0"/>
              </a:spcAft>
              <a:defRPr/>
            </a:pPr>
            <a:endParaRPr lang="ja-JP" altLang="en-US" sz="2400" b="1">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solidFill>
                  <a:srgbClr val="FFFFFF"/>
                </a:solidFill>
                <a:latin typeface="Arial" charset="0"/>
                <a:ea typeface="ＭＳ Ｐゴシック" pitchFamily="50" charset="-128"/>
              </a:defRPr>
            </a:lvl1pPr>
          </a:lstStyle>
          <a:p>
            <a:pPr fontAlgn="base">
              <a:spcBef>
                <a:spcPct val="0"/>
              </a:spcBef>
              <a:spcAft>
                <a:spcPct val="0"/>
              </a:spcAft>
              <a:defRPr/>
            </a:pPr>
            <a:fld id="{10CC0218-3ACE-4247-99BF-056B4E8E01B3}" type="datetimeFigureOut">
              <a:rPr lang="ja-JP" altLang="en-US" b="1"/>
              <a:pPr fontAlgn="base">
                <a:spcBef>
                  <a:spcPct val="0"/>
                </a:spcBef>
                <a:spcAft>
                  <a:spcPct val="0"/>
                </a:spcAft>
                <a:defRPr/>
              </a:pPr>
              <a:t>2010/9/10</a:t>
            </a:fld>
            <a:endParaRPr lang="en-US" altLang="ja-JP" b="1"/>
          </a:p>
        </p:txBody>
      </p:sp>
      <p:sp>
        <p:nvSpPr>
          <p:cNvPr id="6553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solidFill>
                  <a:srgbClr val="FFFFFF"/>
                </a:solidFill>
                <a:latin typeface="Arial" charset="0"/>
                <a:ea typeface="ＭＳ Ｐゴシック" pitchFamily="50" charset="-128"/>
              </a:defRPr>
            </a:lvl1pPr>
          </a:lstStyle>
          <a:p>
            <a:pPr fontAlgn="base">
              <a:spcBef>
                <a:spcPct val="0"/>
              </a:spcBef>
              <a:spcAft>
                <a:spcPct val="0"/>
              </a:spcAft>
              <a:defRPr/>
            </a:pPr>
            <a:fld id="{966BBA18-1347-4DC8-B9C2-951FAF70EAA4}" type="slidenum">
              <a:rPr lang="ja-JP" altLang="en-US" b="1"/>
              <a:pPr fontAlgn="base">
                <a:spcBef>
                  <a:spcPct val="0"/>
                </a:spcBef>
                <a:spcAft>
                  <a:spcPct val="0"/>
                </a:spcAft>
                <a:defRPr/>
              </a:pPr>
              <a:t>&lt;#&gt;</a:t>
            </a:fld>
            <a:endParaRPr lang="en-US" altLang="ja-JP" b="1"/>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6554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6554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6554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6554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6554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grpSp>
        <p:sp>
          <p:nvSpPr>
            <p:cNvPr id="6554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sp>
          <p:nvSpPr>
            <p:cNvPr id="6554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fontAlgn="base">
                <a:spcBef>
                  <a:spcPct val="0"/>
                </a:spcBef>
                <a:spcAft>
                  <a:spcPct val="0"/>
                </a:spcAft>
                <a:defRPr/>
              </a:pPr>
              <a:endParaRPr lang="ja-JP" altLang="en-US" sz="2400" b="1">
                <a:solidFill>
                  <a:srgbClr val="FFFFFF"/>
                </a:solidFill>
                <a:latin typeface="Times New Roman" pitchFamily="18" charset="0"/>
              </a:endParaRPr>
            </a:p>
          </p:txBody>
        </p:sp>
      </p:grpSp>
      <p:sp>
        <p:nvSpPr>
          <p:cNvPr id="6554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6555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solidFill>
                  <a:srgbClr val="FFFFFF"/>
                </a:solidFill>
                <a:latin typeface="Arial" charset="0"/>
                <a:ea typeface="ＭＳ Ｐゴシック" pitchFamily="50" charset="-128"/>
              </a:defRPr>
            </a:lvl1pPr>
          </a:lstStyle>
          <a:p>
            <a:pPr fontAlgn="base">
              <a:spcBef>
                <a:spcPct val="0"/>
              </a:spcBef>
              <a:spcAft>
                <a:spcPct val="0"/>
              </a:spcAft>
              <a:defRPr/>
            </a:pPr>
            <a:endParaRPr lang="en-US" altLang="ja-JP" b="1"/>
          </a:p>
        </p:txBody>
      </p:sp>
      <p:sp>
        <p:nvSpPr>
          <p:cNvPr id="6555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Tree>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2pPr>
      <a:lvl3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3pPr>
      <a:lvl4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4pPr>
      <a:lvl5pPr algn="ctr" rtl="0" eaLnBrk="0" fontAlgn="base" hangingPunct="0">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5pPr>
      <a:lvl6pPr marL="4572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6pPr>
      <a:lvl7pPr marL="9144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7pPr>
      <a:lvl8pPr marL="13716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8pPr>
      <a:lvl9pPr marL="1828800" algn="ctr" rtl="0" fontAlgn="base">
        <a:spcBef>
          <a:spcPct val="0"/>
        </a:spcBef>
        <a:spcAft>
          <a:spcPct val="0"/>
        </a:spcAft>
        <a:defRPr kumimoji="1" sz="4400" b="1">
          <a:solidFill>
            <a:schemeClr val="tx2"/>
          </a:solidFill>
          <a:effectLst>
            <a:outerShdw blurRad="38100" dist="38100" dir="2700000" algn="tl">
              <a:srgbClr val="000000"/>
            </a:outerShdw>
          </a:effectLst>
          <a:latin typeface="Garamond" pitchFamily="18"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kumimoji="1"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kumimoji="1"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kumimoji="1"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pitchFamily="2" charset="2"/>
        <a:buChar char="n"/>
        <a:defRPr kumimoji="1" sz="2000">
          <a:solidFill>
            <a:schemeClr val="tx1"/>
          </a:solidFill>
          <a:effectLst>
            <a:outerShdw blurRad="38100" dist="38100" dir="2700000" algn="tl">
              <a:srgbClr val="000000"/>
            </a:outerShdw>
          </a:effectLst>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oleObject" Target="../embeddings/oleObject1.bin"/><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544513" y="1268413"/>
            <a:ext cx="7988300" cy="1470025"/>
          </a:xfrm>
          <a:prstGeom prst="rect">
            <a:avLst/>
          </a:prstGeom>
          <a:noFill/>
          <a:ln w="9525">
            <a:noFill/>
            <a:miter lim="800000"/>
            <a:headEnd/>
            <a:tailEnd/>
          </a:ln>
        </p:spPr>
        <p:txBody>
          <a:bodyPr anchor="ctr"/>
          <a:lstStyle/>
          <a:p>
            <a:pPr algn="ctr" fontAlgn="base">
              <a:spcBef>
                <a:spcPct val="0"/>
              </a:spcBef>
              <a:spcAft>
                <a:spcPct val="0"/>
              </a:spcAft>
            </a:pPr>
            <a:r>
              <a:rPr lang="ja-JP" altLang="en-US" sz="4400" b="1">
                <a:solidFill>
                  <a:srgbClr val="000000"/>
                </a:solidFill>
              </a:rPr>
              <a:t>有機フッ素化合物の</a:t>
            </a:r>
            <a:endParaRPr lang="en-US" altLang="ja-JP" sz="4400" b="1">
              <a:solidFill>
                <a:srgbClr val="000000"/>
              </a:solidFill>
            </a:endParaRPr>
          </a:p>
          <a:p>
            <a:pPr algn="ctr" fontAlgn="base">
              <a:spcBef>
                <a:spcPct val="0"/>
              </a:spcBef>
              <a:spcAft>
                <a:spcPct val="0"/>
              </a:spcAft>
            </a:pPr>
            <a:r>
              <a:rPr lang="ja-JP" altLang="en-US" sz="4400" b="1">
                <a:solidFill>
                  <a:srgbClr val="000000"/>
                </a:solidFill>
              </a:rPr>
              <a:t>発生源と汚染実態　</a:t>
            </a:r>
            <a:r>
              <a:rPr lang="en-US" altLang="ja-JP" sz="4400" b="1">
                <a:solidFill>
                  <a:srgbClr val="000000"/>
                </a:solidFill>
              </a:rPr>
              <a:t>Ⅱ</a:t>
            </a:r>
            <a:endParaRPr lang="ja-JP" altLang="en-US" sz="4400">
              <a:solidFill>
                <a:srgbClr val="000000"/>
              </a:solidFill>
            </a:endParaRPr>
          </a:p>
        </p:txBody>
      </p:sp>
      <p:sp>
        <p:nvSpPr>
          <p:cNvPr id="17411" name="Rectangle 5"/>
          <p:cNvSpPr>
            <a:spLocks noChangeArrowheads="1"/>
          </p:cNvSpPr>
          <p:nvPr/>
        </p:nvSpPr>
        <p:spPr bwMode="auto">
          <a:xfrm>
            <a:off x="1476375" y="3500438"/>
            <a:ext cx="6624638" cy="2087562"/>
          </a:xfrm>
          <a:prstGeom prst="rect">
            <a:avLst/>
          </a:prstGeom>
          <a:noFill/>
          <a:ln w="9525">
            <a:noFill/>
            <a:miter lim="800000"/>
            <a:headEnd/>
            <a:tailEnd/>
          </a:ln>
        </p:spPr>
        <p:txBody>
          <a:bodyPr/>
          <a:lstStyle/>
          <a:p>
            <a:pPr fontAlgn="base">
              <a:lnSpc>
                <a:spcPct val="80000"/>
              </a:lnSpc>
              <a:spcBef>
                <a:spcPct val="20000"/>
              </a:spcBef>
              <a:spcAft>
                <a:spcPct val="0"/>
              </a:spcAft>
            </a:pPr>
            <a:r>
              <a:rPr lang="ja-JP" altLang="en-US" b="1">
                <a:solidFill>
                  <a:srgbClr val="000000"/>
                </a:solidFill>
              </a:rPr>
              <a:t>中野 武</a:t>
            </a:r>
            <a:r>
              <a:rPr lang="en-US" altLang="ja-JP" b="1">
                <a:solidFill>
                  <a:srgbClr val="000000"/>
                </a:solidFill>
              </a:rPr>
              <a:t>, </a:t>
            </a:r>
            <a:r>
              <a:rPr lang="ja-JP" altLang="en-US" b="1">
                <a:solidFill>
                  <a:srgbClr val="000000"/>
                </a:solidFill>
              </a:rPr>
              <a:t>松村千里</a:t>
            </a:r>
            <a:r>
              <a:rPr lang="en-US" altLang="ja-JP" b="1">
                <a:solidFill>
                  <a:srgbClr val="000000"/>
                </a:solidFill>
              </a:rPr>
              <a:t>, </a:t>
            </a:r>
            <a:r>
              <a:rPr lang="ja-JP" altLang="en-US" b="1">
                <a:solidFill>
                  <a:srgbClr val="000000"/>
                </a:solidFill>
              </a:rPr>
              <a:t>吉田光方子</a:t>
            </a:r>
            <a:r>
              <a:rPr lang="en-US" altLang="ja-JP" b="1">
                <a:solidFill>
                  <a:srgbClr val="000000"/>
                </a:solidFill>
              </a:rPr>
              <a:t>, </a:t>
            </a:r>
            <a:r>
              <a:rPr lang="ja-JP" altLang="en-US" b="1">
                <a:solidFill>
                  <a:srgbClr val="000000"/>
                </a:solidFill>
              </a:rPr>
              <a:t>竹峰秀祐（兵庫県環境研セ）</a:t>
            </a:r>
            <a:r>
              <a:rPr lang="en-US" altLang="ja-JP" b="1">
                <a:solidFill>
                  <a:srgbClr val="000000"/>
                </a:solidFill>
              </a:rPr>
              <a:t>, </a:t>
            </a:r>
          </a:p>
          <a:p>
            <a:pPr fontAlgn="base">
              <a:lnSpc>
                <a:spcPct val="80000"/>
              </a:lnSpc>
              <a:spcBef>
                <a:spcPct val="20000"/>
              </a:spcBef>
              <a:spcAft>
                <a:spcPct val="0"/>
              </a:spcAft>
            </a:pPr>
            <a:r>
              <a:rPr lang="ja-JP" altLang="en-US" b="1">
                <a:solidFill>
                  <a:srgbClr val="000000"/>
                </a:solidFill>
              </a:rPr>
              <a:t>東條俊樹</a:t>
            </a:r>
            <a:r>
              <a:rPr lang="en-US" altLang="ja-JP" b="1">
                <a:solidFill>
                  <a:srgbClr val="000000"/>
                </a:solidFill>
              </a:rPr>
              <a:t>, </a:t>
            </a:r>
            <a:r>
              <a:rPr lang="ja-JP" altLang="en-US" b="1">
                <a:solidFill>
                  <a:srgbClr val="000000"/>
                </a:solidFill>
              </a:rPr>
              <a:t>山本敦史（大阪市環科研）</a:t>
            </a:r>
            <a:r>
              <a:rPr lang="en-US" altLang="ja-JP" b="1">
                <a:solidFill>
                  <a:srgbClr val="000000"/>
                </a:solidFill>
              </a:rPr>
              <a:t>, </a:t>
            </a:r>
          </a:p>
          <a:p>
            <a:pPr fontAlgn="base">
              <a:lnSpc>
                <a:spcPct val="80000"/>
              </a:lnSpc>
              <a:spcBef>
                <a:spcPct val="20000"/>
              </a:spcBef>
              <a:spcAft>
                <a:spcPct val="0"/>
              </a:spcAft>
            </a:pPr>
            <a:r>
              <a:rPr lang="ja-JP" altLang="en-US" b="1">
                <a:solidFill>
                  <a:srgbClr val="000000"/>
                </a:solidFill>
              </a:rPr>
              <a:t>上堀美知子</a:t>
            </a:r>
            <a:r>
              <a:rPr lang="en-US" altLang="ja-JP" b="1">
                <a:solidFill>
                  <a:srgbClr val="000000"/>
                </a:solidFill>
              </a:rPr>
              <a:t>, </a:t>
            </a:r>
            <a:r>
              <a:rPr lang="ja-JP" altLang="en-US" b="1">
                <a:solidFill>
                  <a:srgbClr val="000000"/>
                </a:solidFill>
              </a:rPr>
              <a:t>園井一行（大阪府環農総研）</a:t>
            </a:r>
            <a:r>
              <a:rPr lang="en-US" altLang="ja-JP" b="1">
                <a:solidFill>
                  <a:srgbClr val="000000"/>
                </a:solidFill>
              </a:rPr>
              <a:t>, </a:t>
            </a:r>
          </a:p>
          <a:p>
            <a:pPr fontAlgn="base">
              <a:lnSpc>
                <a:spcPct val="80000"/>
              </a:lnSpc>
              <a:spcBef>
                <a:spcPct val="20000"/>
              </a:spcBef>
              <a:spcAft>
                <a:spcPct val="0"/>
              </a:spcAft>
            </a:pPr>
            <a:r>
              <a:rPr lang="ja-JP" altLang="en-US" b="1">
                <a:solidFill>
                  <a:srgbClr val="000000"/>
                </a:solidFill>
              </a:rPr>
              <a:t>津田泰三</a:t>
            </a:r>
            <a:r>
              <a:rPr lang="en-US" altLang="ja-JP" b="1">
                <a:solidFill>
                  <a:srgbClr val="000000"/>
                </a:solidFill>
              </a:rPr>
              <a:t>, </a:t>
            </a:r>
            <a:r>
              <a:rPr lang="ja-JP" altLang="en-US" b="1">
                <a:solidFill>
                  <a:srgbClr val="000000"/>
                </a:solidFill>
              </a:rPr>
              <a:t>井上亜紀子（滋賀県琵琶湖環科研セ）</a:t>
            </a:r>
            <a:r>
              <a:rPr lang="en-US" altLang="ja-JP" b="1">
                <a:solidFill>
                  <a:srgbClr val="000000"/>
                </a:solidFill>
              </a:rPr>
              <a:t>, </a:t>
            </a:r>
          </a:p>
          <a:p>
            <a:pPr fontAlgn="base">
              <a:lnSpc>
                <a:spcPct val="80000"/>
              </a:lnSpc>
              <a:spcBef>
                <a:spcPct val="20000"/>
              </a:spcBef>
              <a:spcAft>
                <a:spcPct val="0"/>
              </a:spcAft>
            </a:pPr>
            <a:r>
              <a:rPr lang="ja-JP" altLang="en-US" b="1">
                <a:solidFill>
                  <a:srgbClr val="000000"/>
                </a:solidFill>
              </a:rPr>
              <a:t>八木正博</a:t>
            </a:r>
            <a:r>
              <a:rPr lang="en-US" altLang="ja-JP" b="1">
                <a:solidFill>
                  <a:srgbClr val="000000"/>
                </a:solidFill>
              </a:rPr>
              <a:t>,</a:t>
            </a:r>
            <a:r>
              <a:rPr lang="ja-JP" altLang="en-US" b="1">
                <a:solidFill>
                  <a:srgbClr val="000000"/>
                </a:solidFill>
              </a:rPr>
              <a:t>　山路 章（神戸市環保研）</a:t>
            </a:r>
            <a:r>
              <a:rPr lang="en-US" altLang="ja-JP" b="1">
                <a:solidFill>
                  <a:srgbClr val="000000"/>
                </a:solidFill>
              </a:rPr>
              <a:t>, </a:t>
            </a:r>
          </a:p>
          <a:p>
            <a:pPr fontAlgn="base">
              <a:lnSpc>
                <a:spcPct val="80000"/>
              </a:lnSpc>
              <a:spcBef>
                <a:spcPct val="20000"/>
              </a:spcBef>
              <a:spcAft>
                <a:spcPct val="0"/>
              </a:spcAft>
            </a:pPr>
            <a:r>
              <a:rPr lang="ja-JP" altLang="en-US" b="1">
                <a:solidFill>
                  <a:srgbClr val="000000"/>
                </a:solidFill>
              </a:rPr>
              <a:t>高橋明宏</a:t>
            </a:r>
            <a:r>
              <a:rPr lang="en-US" altLang="ja-JP" b="1">
                <a:solidFill>
                  <a:srgbClr val="000000"/>
                </a:solidFill>
              </a:rPr>
              <a:t>, </a:t>
            </a:r>
            <a:r>
              <a:rPr lang="ja-JP" altLang="en-US" b="1">
                <a:solidFill>
                  <a:srgbClr val="000000"/>
                </a:solidFill>
              </a:rPr>
              <a:t>西野貴裕（都環境研）</a:t>
            </a:r>
            <a:r>
              <a:rPr lang="en-US" altLang="ja-JP" b="1">
                <a:solidFill>
                  <a:srgbClr val="000000"/>
                </a:solidFill>
              </a:rPr>
              <a:t>, </a:t>
            </a:r>
          </a:p>
          <a:p>
            <a:pPr fontAlgn="base">
              <a:lnSpc>
                <a:spcPct val="80000"/>
              </a:lnSpc>
              <a:spcBef>
                <a:spcPct val="20000"/>
              </a:spcBef>
              <a:spcAft>
                <a:spcPct val="0"/>
              </a:spcAft>
            </a:pPr>
            <a:r>
              <a:rPr lang="ja-JP" altLang="en-US" b="1">
                <a:solidFill>
                  <a:srgbClr val="000000"/>
                </a:solidFill>
              </a:rPr>
              <a:t>吉兼光葉</a:t>
            </a:r>
            <a:r>
              <a:rPr lang="en-US" altLang="ja-JP" b="1">
                <a:solidFill>
                  <a:srgbClr val="000000"/>
                </a:solidFill>
              </a:rPr>
              <a:t>, </a:t>
            </a:r>
            <a:r>
              <a:rPr lang="ja-JP" altLang="en-US" b="1">
                <a:solidFill>
                  <a:srgbClr val="000000"/>
                </a:solidFill>
              </a:rPr>
              <a:t>高澤嘉一</a:t>
            </a:r>
            <a:r>
              <a:rPr lang="en-US" altLang="ja-JP" b="1">
                <a:solidFill>
                  <a:srgbClr val="000000"/>
                </a:solidFill>
              </a:rPr>
              <a:t>,</a:t>
            </a:r>
            <a:r>
              <a:rPr lang="ja-JP" altLang="en-US" b="1">
                <a:solidFill>
                  <a:srgbClr val="000000"/>
                </a:solidFill>
              </a:rPr>
              <a:t>　山本貴士</a:t>
            </a:r>
            <a:r>
              <a:rPr lang="en-US" altLang="ja-JP" b="1">
                <a:solidFill>
                  <a:srgbClr val="000000"/>
                </a:solidFill>
              </a:rPr>
              <a:t>,</a:t>
            </a:r>
            <a:r>
              <a:rPr lang="ja-JP" altLang="en-US" b="1">
                <a:solidFill>
                  <a:srgbClr val="000000"/>
                </a:solidFill>
              </a:rPr>
              <a:t>　野馬幸生</a:t>
            </a:r>
            <a:r>
              <a:rPr lang="en-US" altLang="ja-JP" b="1">
                <a:solidFill>
                  <a:srgbClr val="000000"/>
                </a:solidFill>
              </a:rPr>
              <a:t>, </a:t>
            </a:r>
            <a:r>
              <a:rPr lang="ja-JP" altLang="en-US" b="1">
                <a:solidFill>
                  <a:srgbClr val="000000"/>
                </a:solidFill>
              </a:rPr>
              <a:t>柴田康行（国環研）</a:t>
            </a:r>
          </a:p>
          <a:p>
            <a:pPr fontAlgn="base">
              <a:lnSpc>
                <a:spcPct val="80000"/>
              </a:lnSpc>
              <a:spcBef>
                <a:spcPct val="20000"/>
              </a:spcBef>
              <a:spcAft>
                <a:spcPct val="0"/>
              </a:spcAft>
            </a:pPr>
            <a:endParaRPr lang="ja-JP" altLang="en-US" b="1">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6"/>
          <p:cNvSpPr txBox="1">
            <a:spLocks noChangeArrowheads="1"/>
          </p:cNvSpPr>
          <p:nvPr/>
        </p:nvSpPr>
        <p:spPr bwMode="auto">
          <a:xfrm>
            <a:off x="1619250" y="0"/>
            <a:ext cx="75247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フッ素テロマーの排出源特性の把握と越境汚染の評価（兵庫県）</a:t>
            </a:r>
          </a:p>
        </p:txBody>
      </p:sp>
      <p:pic>
        <p:nvPicPr>
          <p:cNvPr id="1028" name="Picture 5"/>
          <p:cNvPicPr>
            <a:picLocks noChangeAspect="1" noChangeArrowheads="1"/>
          </p:cNvPicPr>
          <p:nvPr/>
        </p:nvPicPr>
        <p:blipFill>
          <a:blip r:embed="rId4" cstate="print"/>
          <a:srcRect/>
          <a:stretch>
            <a:fillRect/>
          </a:stretch>
        </p:blipFill>
        <p:spPr bwMode="auto">
          <a:xfrm>
            <a:off x="0" y="3455988"/>
            <a:ext cx="4608513" cy="2886075"/>
          </a:xfrm>
          <a:prstGeom prst="rect">
            <a:avLst/>
          </a:prstGeom>
          <a:noFill/>
          <a:ln w="9525">
            <a:noFill/>
            <a:miter lim="800000"/>
            <a:headEnd/>
            <a:tailEnd/>
          </a:ln>
        </p:spPr>
      </p:pic>
      <p:graphicFrame>
        <p:nvGraphicFramePr>
          <p:cNvPr id="1026" name="Object 6"/>
          <p:cNvGraphicFramePr>
            <a:graphicFrameLocks noChangeAspect="1"/>
          </p:cNvGraphicFramePr>
          <p:nvPr/>
        </p:nvGraphicFramePr>
        <p:xfrm>
          <a:off x="4140200" y="3573463"/>
          <a:ext cx="5365750" cy="3455987"/>
        </p:xfrm>
        <a:graphic>
          <a:graphicData uri="http://schemas.openxmlformats.org/presentationml/2006/ole">
            <p:oleObj spid="_x0000_s3074" name="グラフ" r:id="rId5" imgW="5867400" imgH="3781349" progId="Excel.Chart.8">
              <p:embed/>
            </p:oleObj>
          </a:graphicData>
        </a:graphic>
      </p:graphicFrame>
      <p:grpSp>
        <p:nvGrpSpPr>
          <p:cNvPr id="2" name="Group 7"/>
          <p:cNvGrpSpPr>
            <a:grpSpLocks/>
          </p:cNvGrpSpPr>
          <p:nvPr/>
        </p:nvGrpSpPr>
        <p:grpSpPr bwMode="auto">
          <a:xfrm>
            <a:off x="0" y="1223963"/>
            <a:ext cx="4033838" cy="2262187"/>
            <a:chOff x="0" y="618"/>
            <a:chExt cx="2541" cy="1425"/>
          </a:xfrm>
        </p:grpSpPr>
        <p:sp>
          <p:nvSpPr>
            <p:cNvPr id="1034" name="AutoShape 8"/>
            <p:cNvSpPr>
              <a:spLocks noChangeAspect="1" noChangeArrowheads="1" noTextEdit="1"/>
            </p:cNvSpPr>
            <p:nvPr/>
          </p:nvSpPr>
          <p:spPr bwMode="auto">
            <a:xfrm>
              <a:off x="0" y="618"/>
              <a:ext cx="2541" cy="1425"/>
            </a:xfrm>
            <a:prstGeom prst="rect">
              <a:avLst/>
            </a:prstGeom>
            <a:no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3" name="Group 9"/>
            <p:cNvGrpSpPr>
              <a:grpSpLocks/>
            </p:cNvGrpSpPr>
            <p:nvPr/>
          </p:nvGrpSpPr>
          <p:grpSpPr bwMode="auto">
            <a:xfrm>
              <a:off x="612" y="1413"/>
              <a:ext cx="433" cy="235"/>
              <a:chOff x="612" y="1413"/>
              <a:chExt cx="433" cy="235"/>
            </a:xfrm>
          </p:grpSpPr>
          <p:grpSp>
            <p:nvGrpSpPr>
              <p:cNvPr id="4" name="Group 10"/>
              <p:cNvGrpSpPr>
                <a:grpSpLocks/>
              </p:cNvGrpSpPr>
              <p:nvPr/>
            </p:nvGrpSpPr>
            <p:grpSpPr bwMode="auto">
              <a:xfrm>
                <a:off x="612" y="1571"/>
                <a:ext cx="432" cy="77"/>
                <a:chOff x="612" y="1571"/>
                <a:chExt cx="432" cy="77"/>
              </a:xfrm>
            </p:grpSpPr>
            <p:sp>
              <p:nvSpPr>
                <p:cNvPr id="1126" name="Oval 11"/>
                <p:cNvSpPr>
                  <a:spLocks noChangeArrowheads="1"/>
                </p:cNvSpPr>
                <p:nvPr/>
              </p:nvSpPr>
              <p:spPr bwMode="auto">
                <a:xfrm>
                  <a:off x="612" y="1571"/>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27" name="Oval 12"/>
                <p:cNvSpPr>
                  <a:spLocks noChangeArrowheads="1"/>
                </p:cNvSpPr>
                <p:nvPr/>
              </p:nvSpPr>
              <p:spPr bwMode="auto">
                <a:xfrm>
                  <a:off x="612" y="1571"/>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20" name="Rectangle 13"/>
              <p:cNvSpPr>
                <a:spLocks noChangeArrowheads="1"/>
              </p:cNvSpPr>
              <p:nvPr/>
            </p:nvSpPr>
            <p:spPr bwMode="auto">
              <a:xfrm>
                <a:off x="613" y="1455"/>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5" name="Group 14"/>
              <p:cNvGrpSpPr>
                <a:grpSpLocks/>
              </p:cNvGrpSpPr>
              <p:nvPr/>
            </p:nvGrpSpPr>
            <p:grpSpPr bwMode="auto">
              <a:xfrm>
                <a:off x="613" y="1413"/>
                <a:ext cx="431" cy="76"/>
                <a:chOff x="613" y="1413"/>
                <a:chExt cx="431" cy="76"/>
              </a:xfrm>
            </p:grpSpPr>
            <p:sp>
              <p:nvSpPr>
                <p:cNvPr id="1124" name="Oval 15"/>
                <p:cNvSpPr>
                  <a:spLocks noChangeArrowheads="1"/>
                </p:cNvSpPr>
                <p:nvPr/>
              </p:nvSpPr>
              <p:spPr bwMode="auto">
                <a:xfrm>
                  <a:off x="613" y="1413"/>
                  <a:ext cx="431" cy="76"/>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25" name="Oval 16"/>
                <p:cNvSpPr>
                  <a:spLocks noChangeArrowheads="1"/>
                </p:cNvSpPr>
                <p:nvPr/>
              </p:nvSpPr>
              <p:spPr bwMode="auto">
                <a:xfrm>
                  <a:off x="613" y="1413"/>
                  <a:ext cx="431" cy="76"/>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22" name="Line 17"/>
              <p:cNvSpPr>
                <a:spLocks noChangeShapeType="1"/>
              </p:cNvSpPr>
              <p:nvPr/>
            </p:nvSpPr>
            <p:spPr bwMode="auto">
              <a:xfrm>
                <a:off x="613"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23" name="Line 18"/>
              <p:cNvSpPr>
                <a:spLocks noChangeShapeType="1"/>
              </p:cNvSpPr>
              <p:nvPr/>
            </p:nvSpPr>
            <p:spPr bwMode="auto">
              <a:xfrm>
                <a:off x="1044"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6" name="Group 19"/>
            <p:cNvGrpSpPr>
              <a:grpSpLocks/>
            </p:cNvGrpSpPr>
            <p:nvPr/>
          </p:nvGrpSpPr>
          <p:grpSpPr bwMode="auto">
            <a:xfrm>
              <a:off x="613" y="1287"/>
              <a:ext cx="431" cy="102"/>
              <a:chOff x="613" y="1253"/>
              <a:chExt cx="431" cy="102"/>
            </a:xfrm>
          </p:grpSpPr>
          <p:sp>
            <p:nvSpPr>
              <p:cNvPr id="1117" name="Oval 20"/>
              <p:cNvSpPr>
                <a:spLocks noChangeArrowheads="1"/>
              </p:cNvSpPr>
              <p:nvPr/>
            </p:nvSpPr>
            <p:spPr bwMode="auto">
              <a:xfrm>
                <a:off x="613" y="1253"/>
                <a:ext cx="431" cy="102"/>
              </a:xfrm>
              <a:prstGeom prst="ellipse">
                <a:avLst/>
              </a:prstGeom>
              <a:solidFill>
                <a:srgbClr val="00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8" name="Oval 21"/>
              <p:cNvSpPr>
                <a:spLocks noChangeArrowheads="1"/>
              </p:cNvSpPr>
              <p:nvPr/>
            </p:nvSpPr>
            <p:spPr bwMode="auto">
              <a:xfrm>
                <a:off x="613" y="1253"/>
                <a:ext cx="431" cy="102"/>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7" name="Group 22"/>
            <p:cNvGrpSpPr>
              <a:grpSpLocks/>
            </p:cNvGrpSpPr>
            <p:nvPr/>
          </p:nvGrpSpPr>
          <p:grpSpPr bwMode="auto">
            <a:xfrm>
              <a:off x="354" y="620"/>
              <a:ext cx="1064" cy="153"/>
              <a:chOff x="354" y="620"/>
              <a:chExt cx="1064" cy="153"/>
            </a:xfrm>
          </p:grpSpPr>
          <p:sp>
            <p:nvSpPr>
              <p:cNvPr id="1115" name="Freeform 23"/>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solidFill>
                <a:srgbClr val="FFFFFF"/>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6" name="Freeform 24"/>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8" name="Group 25"/>
            <p:cNvGrpSpPr>
              <a:grpSpLocks/>
            </p:cNvGrpSpPr>
            <p:nvPr/>
          </p:nvGrpSpPr>
          <p:grpSpPr bwMode="auto">
            <a:xfrm>
              <a:off x="607" y="997"/>
              <a:ext cx="433" cy="236"/>
              <a:chOff x="607" y="997"/>
              <a:chExt cx="433" cy="236"/>
            </a:xfrm>
          </p:grpSpPr>
          <p:grpSp>
            <p:nvGrpSpPr>
              <p:cNvPr id="9" name="Group 26"/>
              <p:cNvGrpSpPr>
                <a:grpSpLocks/>
              </p:cNvGrpSpPr>
              <p:nvPr/>
            </p:nvGrpSpPr>
            <p:grpSpPr bwMode="auto">
              <a:xfrm>
                <a:off x="607" y="1156"/>
                <a:ext cx="432" cy="77"/>
                <a:chOff x="607" y="1156"/>
                <a:chExt cx="432" cy="77"/>
              </a:xfrm>
            </p:grpSpPr>
            <p:sp>
              <p:nvSpPr>
                <p:cNvPr id="1113" name="Oval 27"/>
                <p:cNvSpPr>
                  <a:spLocks noChangeArrowheads="1"/>
                </p:cNvSpPr>
                <p:nvPr/>
              </p:nvSpPr>
              <p:spPr bwMode="auto">
                <a:xfrm>
                  <a:off x="607" y="1156"/>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4" name="Oval 28"/>
                <p:cNvSpPr>
                  <a:spLocks noChangeArrowheads="1"/>
                </p:cNvSpPr>
                <p:nvPr/>
              </p:nvSpPr>
              <p:spPr bwMode="auto">
                <a:xfrm>
                  <a:off x="607" y="1156"/>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07" name="Rectangle 29"/>
              <p:cNvSpPr>
                <a:spLocks noChangeArrowheads="1"/>
              </p:cNvSpPr>
              <p:nvPr/>
            </p:nvSpPr>
            <p:spPr bwMode="auto">
              <a:xfrm>
                <a:off x="608" y="1040"/>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0" name="Group 30"/>
              <p:cNvGrpSpPr>
                <a:grpSpLocks/>
              </p:cNvGrpSpPr>
              <p:nvPr/>
            </p:nvGrpSpPr>
            <p:grpSpPr bwMode="auto">
              <a:xfrm>
                <a:off x="608" y="997"/>
                <a:ext cx="431" cy="77"/>
                <a:chOff x="608" y="997"/>
                <a:chExt cx="431" cy="77"/>
              </a:xfrm>
            </p:grpSpPr>
            <p:sp>
              <p:nvSpPr>
                <p:cNvPr id="1111" name="Oval 31"/>
                <p:cNvSpPr>
                  <a:spLocks noChangeArrowheads="1"/>
                </p:cNvSpPr>
                <p:nvPr/>
              </p:nvSpPr>
              <p:spPr bwMode="auto">
                <a:xfrm>
                  <a:off x="608" y="997"/>
                  <a:ext cx="431"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2" name="Oval 32"/>
                <p:cNvSpPr>
                  <a:spLocks noChangeArrowheads="1"/>
                </p:cNvSpPr>
                <p:nvPr/>
              </p:nvSpPr>
              <p:spPr bwMode="auto">
                <a:xfrm>
                  <a:off x="608" y="997"/>
                  <a:ext cx="431"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109" name="Line 33"/>
              <p:cNvSpPr>
                <a:spLocks noChangeShapeType="1"/>
              </p:cNvSpPr>
              <p:nvPr/>
            </p:nvSpPr>
            <p:spPr bwMode="auto">
              <a:xfrm>
                <a:off x="608"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10" name="Line 34"/>
              <p:cNvSpPr>
                <a:spLocks noChangeShapeType="1"/>
              </p:cNvSpPr>
              <p:nvPr/>
            </p:nvSpPr>
            <p:spPr bwMode="auto">
              <a:xfrm>
                <a:off x="1039"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pic>
          <p:nvPicPr>
            <p:cNvPr id="1039" name="Picture 35"/>
            <p:cNvPicPr>
              <a:picLocks noChangeAspect="1" noChangeArrowheads="1"/>
            </p:cNvPicPr>
            <p:nvPr/>
          </p:nvPicPr>
          <p:blipFill>
            <a:blip r:embed="rId6" cstate="print"/>
            <a:srcRect/>
            <a:stretch>
              <a:fillRect/>
            </a:stretch>
          </p:blipFill>
          <p:spPr bwMode="auto">
            <a:xfrm>
              <a:off x="1596" y="773"/>
              <a:ext cx="940" cy="938"/>
            </a:xfrm>
            <a:prstGeom prst="rect">
              <a:avLst/>
            </a:prstGeom>
            <a:noFill/>
            <a:ln w="9525">
              <a:noFill/>
              <a:miter lim="800000"/>
              <a:headEnd/>
              <a:tailEnd/>
            </a:ln>
          </p:spPr>
        </p:pic>
        <p:sp>
          <p:nvSpPr>
            <p:cNvPr id="1040" name="Freeform 36"/>
            <p:cNvSpPr>
              <a:spLocks noEditPoints="1"/>
            </p:cNvSpPr>
            <p:nvPr/>
          </p:nvSpPr>
          <p:spPr bwMode="auto">
            <a:xfrm>
              <a:off x="1289" y="745"/>
              <a:ext cx="535" cy="161"/>
            </a:xfrm>
            <a:custGeom>
              <a:avLst/>
              <a:gdLst>
                <a:gd name="T0" fmla="*/ 0 w 1974"/>
                <a:gd name="T1" fmla="*/ 0 h 596"/>
                <a:gd name="T2" fmla="*/ 38 w 1974"/>
                <a:gd name="T3" fmla="*/ 11 h 596"/>
                <a:gd name="T4" fmla="*/ 38 w 1974"/>
                <a:gd name="T5" fmla="*/ 11 h 596"/>
                <a:gd name="T6" fmla="*/ 38 w 1974"/>
                <a:gd name="T7" fmla="*/ 11 h 596"/>
                <a:gd name="T8" fmla="*/ 0 w 1974"/>
                <a:gd name="T9" fmla="*/ 0 h 596"/>
                <a:gd name="T10" fmla="*/ 0 w 1974"/>
                <a:gd name="T11" fmla="*/ 0 h 596"/>
                <a:gd name="T12" fmla="*/ 0 w 1974"/>
                <a:gd name="T13" fmla="*/ 0 h 596"/>
                <a:gd name="T14" fmla="*/ 38 w 1974"/>
                <a:gd name="T15" fmla="*/ 10 h 596"/>
                <a:gd name="T16" fmla="*/ 39 w 1974"/>
                <a:gd name="T17" fmla="*/ 11 h 596"/>
                <a:gd name="T18" fmla="*/ 37 w 1974"/>
                <a:gd name="T19" fmla="*/ 12 h 596"/>
                <a:gd name="T20" fmla="*/ 38 w 1974"/>
                <a:gd name="T21" fmla="*/ 10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4"/>
                <a:gd name="T34" fmla="*/ 0 h 596"/>
                <a:gd name="T35" fmla="*/ 1974 w 1974"/>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4" h="596">
                  <a:moveTo>
                    <a:pt x="12" y="1"/>
                  </a:moveTo>
                  <a:lnTo>
                    <a:pt x="1896" y="545"/>
                  </a:lnTo>
                  <a:cubicBezTo>
                    <a:pt x="1901" y="546"/>
                    <a:pt x="1903" y="551"/>
                    <a:pt x="1902" y="555"/>
                  </a:cubicBezTo>
                  <a:cubicBezTo>
                    <a:pt x="1901" y="560"/>
                    <a:pt x="1896" y="562"/>
                    <a:pt x="1892" y="561"/>
                  </a:cubicBezTo>
                  <a:lnTo>
                    <a:pt x="7" y="17"/>
                  </a:lnTo>
                  <a:cubicBezTo>
                    <a:pt x="3" y="16"/>
                    <a:pt x="0" y="12"/>
                    <a:pt x="1" y="7"/>
                  </a:cubicBezTo>
                  <a:cubicBezTo>
                    <a:pt x="3" y="3"/>
                    <a:pt x="7" y="0"/>
                    <a:pt x="12" y="1"/>
                  </a:cubicBezTo>
                  <a:close/>
                  <a:moveTo>
                    <a:pt x="1892" y="500"/>
                  </a:moveTo>
                  <a:lnTo>
                    <a:pt x="1974" y="576"/>
                  </a:lnTo>
                  <a:lnTo>
                    <a:pt x="1864" y="596"/>
                  </a:lnTo>
                  <a:lnTo>
                    <a:pt x="1892" y="500"/>
                  </a:lnTo>
                  <a:close/>
                </a:path>
              </a:pathLst>
            </a:custGeom>
            <a:solidFill>
              <a:srgbClr val="000000"/>
            </a:solidFill>
            <a:ln w="1588">
              <a:solidFill>
                <a:srgbClr val="000000"/>
              </a:solidFill>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41" name="Line 37"/>
            <p:cNvSpPr>
              <a:spLocks noChangeShapeType="1"/>
            </p:cNvSpPr>
            <p:nvPr/>
          </p:nvSpPr>
          <p:spPr bwMode="auto">
            <a:xfrm>
              <a:off x="1114" y="952"/>
              <a:ext cx="101"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42" name="Line 38"/>
            <p:cNvSpPr>
              <a:spLocks noChangeShapeType="1"/>
            </p:cNvSpPr>
            <p:nvPr/>
          </p:nvSpPr>
          <p:spPr bwMode="auto">
            <a:xfrm>
              <a:off x="1215" y="952"/>
              <a:ext cx="1" cy="767"/>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43" name="Line 39"/>
            <p:cNvSpPr>
              <a:spLocks noChangeShapeType="1"/>
            </p:cNvSpPr>
            <p:nvPr/>
          </p:nvSpPr>
          <p:spPr bwMode="auto">
            <a:xfrm>
              <a:off x="1139" y="1719"/>
              <a:ext cx="76"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44" name="Freeform 40"/>
            <p:cNvSpPr>
              <a:spLocks noEditPoints="1"/>
            </p:cNvSpPr>
            <p:nvPr/>
          </p:nvSpPr>
          <p:spPr bwMode="auto">
            <a:xfrm>
              <a:off x="1213" y="1296"/>
              <a:ext cx="739" cy="27"/>
            </a:xfrm>
            <a:custGeom>
              <a:avLst/>
              <a:gdLst>
                <a:gd name="T0" fmla="*/ 0 w 2723"/>
                <a:gd name="T1" fmla="*/ 1 h 100"/>
                <a:gd name="T2" fmla="*/ 53 w 2723"/>
                <a:gd name="T3" fmla="*/ 1 h 100"/>
                <a:gd name="T4" fmla="*/ 53 w 2723"/>
                <a:gd name="T5" fmla="*/ 1 h 100"/>
                <a:gd name="T6" fmla="*/ 53 w 2723"/>
                <a:gd name="T7" fmla="*/ 1 h 100"/>
                <a:gd name="T8" fmla="*/ 0 w 2723"/>
                <a:gd name="T9" fmla="*/ 1 h 100"/>
                <a:gd name="T10" fmla="*/ 0 w 2723"/>
                <a:gd name="T11" fmla="*/ 1 h 100"/>
                <a:gd name="T12" fmla="*/ 0 w 2723"/>
                <a:gd name="T13" fmla="*/ 1 h 100"/>
                <a:gd name="T14" fmla="*/ 52 w 2723"/>
                <a:gd name="T15" fmla="*/ 0 h 100"/>
                <a:gd name="T16" fmla="*/ 55 w 2723"/>
                <a:gd name="T17" fmla="*/ 1 h 100"/>
                <a:gd name="T18" fmla="*/ 52 w 2723"/>
                <a:gd name="T19" fmla="*/ 2 h 100"/>
                <a:gd name="T20" fmla="*/ 52 w 272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3"/>
                <a:gd name="T34" fmla="*/ 0 h 100"/>
                <a:gd name="T35" fmla="*/ 2723 w 272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3" h="100">
                  <a:moveTo>
                    <a:pt x="8" y="42"/>
                  </a:moveTo>
                  <a:lnTo>
                    <a:pt x="2639" y="42"/>
                  </a:lnTo>
                  <a:cubicBezTo>
                    <a:pt x="2644" y="42"/>
                    <a:pt x="2648" y="46"/>
                    <a:pt x="2648" y="50"/>
                  </a:cubicBezTo>
                  <a:cubicBezTo>
                    <a:pt x="2648" y="55"/>
                    <a:pt x="2644" y="59"/>
                    <a:pt x="2639" y="59"/>
                  </a:cubicBezTo>
                  <a:lnTo>
                    <a:pt x="8" y="59"/>
                  </a:lnTo>
                  <a:cubicBezTo>
                    <a:pt x="4" y="59"/>
                    <a:pt x="0" y="55"/>
                    <a:pt x="0" y="50"/>
                  </a:cubicBezTo>
                  <a:cubicBezTo>
                    <a:pt x="0" y="46"/>
                    <a:pt x="4" y="42"/>
                    <a:pt x="8" y="42"/>
                  </a:cubicBezTo>
                  <a:close/>
                  <a:moveTo>
                    <a:pt x="2623" y="0"/>
                  </a:moveTo>
                  <a:lnTo>
                    <a:pt x="2723" y="50"/>
                  </a:lnTo>
                  <a:lnTo>
                    <a:pt x="2623" y="100"/>
                  </a:lnTo>
                  <a:lnTo>
                    <a:pt x="2623" y="0"/>
                  </a:lnTo>
                  <a:close/>
                </a:path>
              </a:pathLst>
            </a:custGeom>
            <a:solidFill>
              <a:srgbClr val="000000"/>
            </a:solidFill>
            <a:ln w="1588">
              <a:solidFill>
                <a:srgbClr val="000000"/>
              </a:solidFill>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45" name="Rectangle 41"/>
            <p:cNvSpPr>
              <a:spLocks noChangeArrowheads="1"/>
            </p:cNvSpPr>
            <p:nvPr/>
          </p:nvSpPr>
          <p:spPr bwMode="auto">
            <a:xfrm>
              <a:off x="1883" y="1771"/>
              <a:ext cx="61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High volume </a:t>
              </a:r>
              <a:endParaRPr lang="en-US" altLang="ja-JP">
                <a:solidFill>
                  <a:srgbClr val="000000"/>
                </a:solidFill>
                <a:latin typeface="Arial" pitchFamily="34" charset="0"/>
              </a:endParaRPr>
            </a:p>
          </p:txBody>
        </p:sp>
        <p:sp>
          <p:nvSpPr>
            <p:cNvPr id="1046" name="Rectangle 42"/>
            <p:cNvSpPr>
              <a:spLocks noChangeArrowheads="1"/>
            </p:cNvSpPr>
            <p:nvPr/>
          </p:nvSpPr>
          <p:spPr bwMode="auto">
            <a:xfrm>
              <a:off x="1925" y="1901"/>
              <a:ext cx="501"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air sampler</a:t>
              </a:r>
              <a:endParaRPr lang="en-US" altLang="ja-JP">
                <a:solidFill>
                  <a:srgbClr val="000000"/>
                </a:solidFill>
                <a:latin typeface="Arial" pitchFamily="34" charset="0"/>
              </a:endParaRPr>
            </a:p>
          </p:txBody>
        </p:sp>
        <p:sp>
          <p:nvSpPr>
            <p:cNvPr id="1047" name="Rectangle 43"/>
            <p:cNvSpPr>
              <a:spLocks noChangeArrowheads="1"/>
            </p:cNvSpPr>
            <p:nvPr/>
          </p:nvSpPr>
          <p:spPr bwMode="auto">
            <a:xfrm>
              <a:off x="158" y="646"/>
              <a:ext cx="143"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QF</a:t>
              </a:r>
              <a:endParaRPr lang="en-US" altLang="ja-JP">
                <a:solidFill>
                  <a:srgbClr val="000000"/>
                </a:solidFill>
                <a:latin typeface="Arial" pitchFamily="34" charset="0"/>
              </a:endParaRPr>
            </a:p>
          </p:txBody>
        </p:sp>
        <p:sp>
          <p:nvSpPr>
            <p:cNvPr id="1048" name="Rectangle 44"/>
            <p:cNvSpPr>
              <a:spLocks noChangeArrowheads="1"/>
            </p:cNvSpPr>
            <p:nvPr/>
          </p:nvSpPr>
          <p:spPr bwMode="auto">
            <a:xfrm>
              <a:off x="153" y="1028"/>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pitchFamily="34" charset="0"/>
              </a:endParaRPr>
            </a:p>
          </p:txBody>
        </p:sp>
        <p:sp>
          <p:nvSpPr>
            <p:cNvPr id="1049" name="Rectangle 45"/>
            <p:cNvSpPr>
              <a:spLocks noChangeArrowheads="1"/>
            </p:cNvSpPr>
            <p:nvPr/>
          </p:nvSpPr>
          <p:spPr bwMode="auto">
            <a:xfrm>
              <a:off x="66" y="1282"/>
              <a:ext cx="218"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ACF</a:t>
              </a:r>
              <a:endParaRPr lang="en-US" altLang="ja-JP">
                <a:solidFill>
                  <a:srgbClr val="000000"/>
                </a:solidFill>
                <a:latin typeface="Arial" pitchFamily="34" charset="0"/>
              </a:endParaRPr>
            </a:p>
          </p:txBody>
        </p:sp>
        <p:sp>
          <p:nvSpPr>
            <p:cNvPr id="1050" name="Rectangle 46"/>
            <p:cNvSpPr>
              <a:spLocks noChangeArrowheads="1"/>
            </p:cNvSpPr>
            <p:nvPr/>
          </p:nvSpPr>
          <p:spPr bwMode="auto">
            <a:xfrm>
              <a:off x="277" y="1285"/>
              <a:ext cx="112"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latin typeface="ＭＳ Ｐゴシック" pitchFamily="50" charset="-128"/>
                </a:rPr>
                <a:t>×</a:t>
              </a:r>
              <a:endParaRPr lang="en-US" altLang="ja-JP">
                <a:solidFill>
                  <a:srgbClr val="000000"/>
                </a:solidFill>
                <a:latin typeface="Arial" pitchFamily="34" charset="0"/>
              </a:endParaRPr>
            </a:p>
          </p:txBody>
        </p:sp>
        <p:sp>
          <p:nvSpPr>
            <p:cNvPr id="1051" name="Rectangle 47"/>
            <p:cNvSpPr>
              <a:spLocks noChangeArrowheads="1"/>
            </p:cNvSpPr>
            <p:nvPr/>
          </p:nvSpPr>
          <p:spPr bwMode="auto">
            <a:xfrm>
              <a:off x="385" y="1282"/>
              <a:ext cx="5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2</a:t>
              </a:r>
              <a:endParaRPr lang="en-US" altLang="ja-JP">
                <a:solidFill>
                  <a:srgbClr val="000000"/>
                </a:solidFill>
                <a:latin typeface="Arial" pitchFamily="34" charset="0"/>
              </a:endParaRPr>
            </a:p>
          </p:txBody>
        </p:sp>
        <p:sp>
          <p:nvSpPr>
            <p:cNvPr id="1052" name="Rectangle 48"/>
            <p:cNvSpPr>
              <a:spLocks noChangeArrowheads="1"/>
            </p:cNvSpPr>
            <p:nvPr/>
          </p:nvSpPr>
          <p:spPr bwMode="auto">
            <a:xfrm>
              <a:off x="153" y="1515"/>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pitchFamily="34" charset="0"/>
              </a:endParaRPr>
            </a:p>
          </p:txBody>
        </p:sp>
        <p:grpSp>
          <p:nvGrpSpPr>
            <p:cNvPr id="11" name="Group 49"/>
            <p:cNvGrpSpPr>
              <a:grpSpLocks/>
            </p:cNvGrpSpPr>
            <p:nvPr/>
          </p:nvGrpSpPr>
          <p:grpSpPr bwMode="auto">
            <a:xfrm>
              <a:off x="612" y="1571"/>
              <a:ext cx="432" cy="77"/>
              <a:chOff x="612" y="1571"/>
              <a:chExt cx="432" cy="77"/>
            </a:xfrm>
          </p:grpSpPr>
          <p:sp>
            <p:nvSpPr>
              <p:cNvPr id="1104" name="Oval 50"/>
              <p:cNvSpPr>
                <a:spLocks noChangeArrowheads="1"/>
              </p:cNvSpPr>
              <p:nvPr/>
            </p:nvSpPr>
            <p:spPr bwMode="auto">
              <a:xfrm>
                <a:off x="612" y="1571"/>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05" name="Oval 51"/>
              <p:cNvSpPr>
                <a:spLocks noChangeArrowheads="1"/>
              </p:cNvSpPr>
              <p:nvPr/>
            </p:nvSpPr>
            <p:spPr bwMode="auto">
              <a:xfrm>
                <a:off x="612" y="1571"/>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54" name="Rectangle 52"/>
            <p:cNvSpPr>
              <a:spLocks noChangeArrowheads="1"/>
            </p:cNvSpPr>
            <p:nvPr/>
          </p:nvSpPr>
          <p:spPr bwMode="auto">
            <a:xfrm>
              <a:off x="613" y="1455"/>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2" name="Group 53"/>
            <p:cNvGrpSpPr>
              <a:grpSpLocks/>
            </p:cNvGrpSpPr>
            <p:nvPr/>
          </p:nvGrpSpPr>
          <p:grpSpPr bwMode="auto">
            <a:xfrm>
              <a:off x="613" y="1413"/>
              <a:ext cx="431" cy="76"/>
              <a:chOff x="613" y="1413"/>
              <a:chExt cx="431" cy="76"/>
            </a:xfrm>
          </p:grpSpPr>
          <p:sp>
            <p:nvSpPr>
              <p:cNvPr id="1102" name="Oval 54"/>
              <p:cNvSpPr>
                <a:spLocks noChangeArrowheads="1"/>
              </p:cNvSpPr>
              <p:nvPr/>
            </p:nvSpPr>
            <p:spPr bwMode="auto">
              <a:xfrm>
                <a:off x="613" y="1413"/>
                <a:ext cx="431" cy="76"/>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03" name="Oval 55"/>
              <p:cNvSpPr>
                <a:spLocks noChangeArrowheads="1"/>
              </p:cNvSpPr>
              <p:nvPr/>
            </p:nvSpPr>
            <p:spPr bwMode="auto">
              <a:xfrm>
                <a:off x="613" y="1413"/>
                <a:ext cx="431" cy="76"/>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56" name="Line 56"/>
            <p:cNvSpPr>
              <a:spLocks noChangeShapeType="1"/>
            </p:cNvSpPr>
            <p:nvPr/>
          </p:nvSpPr>
          <p:spPr bwMode="auto">
            <a:xfrm>
              <a:off x="613"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57" name="Line 57"/>
            <p:cNvSpPr>
              <a:spLocks noChangeShapeType="1"/>
            </p:cNvSpPr>
            <p:nvPr/>
          </p:nvSpPr>
          <p:spPr bwMode="auto">
            <a:xfrm>
              <a:off x="1044"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nvGrpSpPr>
            <p:cNvPr id="13" name="Group 58"/>
            <p:cNvGrpSpPr>
              <a:grpSpLocks/>
            </p:cNvGrpSpPr>
            <p:nvPr/>
          </p:nvGrpSpPr>
          <p:grpSpPr bwMode="auto">
            <a:xfrm>
              <a:off x="612" y="1571"/>
              <a:ext cx="432" cy="77"/>
              <a:chOff x="612" y="1571"/>
              <a:chExt cx="432" cy="77"/>
            </a:xfrm>
          </p:grpSpPr>
          <p:sp>
            <p:nvSpPr>
              <p:cNvPr id="1100" name="Oval 59"/>
              <p:cNvSpPr>
                <a:spLocks noChangeArrowheads="1"/>
              </p:cNvSpPr>
              <p:nvPr/>
            </p:nvSpPr>
            <p:spPr bwMode="auto">
              <a:xfrm>
                <a:off x="612" y="1571"/>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101" name="Oval 60"/>
              <p:cNvSpPr>
                <a:spLocks noChangeArrowheads="1"/>
              </p:cNvSpPr>
              <p:nvPr/>
            </p:nvSpPr>
            <p:spPr bwMode="auto">
              <a:xfrm>
                <a:off x="612" y="1571"/>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59" name="Rectangle 61"/>
            <p:cNvSpPr>
              <a:spLocks noChangeArrowheads="1"/>
            </p:cNvSpPr>
            <p:nvPr/>
          </p:nvSpPr>
          <p:spPr bwMode="auto">
            <a:xfrm>
              <a:off x="613" y="1455"/>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4" name="Group 62"/>
            <p:cNvGrpSpPr>
              <a:grpSpLocks/>
            </p:cNvGrpSpPr>
            <p:nvPr/>
          </p:nvGrpSpPr>
          <p:grpSpPr bwMode="auto">
            <a:xfrm>
              <a:off x="613" y="1413"/>
              <a:ext cx="431" cy="76"/>
              <a:chOff x="613" y="1413"/>
              <a:chExt cx="431" cy="76"/>
            </a:xfrm>
          </p:grpSpPr>
          <p:sp>
            <p:nvSpPr>
              <p:cNvPr id="1098" name="Oval 63"/>
              <p:cNvSpPr>
                <a:spLocks noChangeArrowheads="1"/>
              </p:cNvSpPr>
              <p:nvPr/>
            </p:nvSpPr>
            <p:spPr bwMode="auto">
              <a:xfrm>
                <a:off x="613" y="1413"/>
                <a:ext cx="431" cy="76"/>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9" name="Oval 64"/>
              <p:cNvSpPr>
                <a:spLocks noChangeArrowheads="1"/>
              </p:cNvSpPr>
              <p:nvPr/>
            </p:nvSpPr>
            <p:spPr bwMode="auto">
              <a:xfrm>
                <a:off x="613" y="1413"/>
                <a:ext cx="431" cy="76"/>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61" name="Line 65"/>
            <p:cNvSpPr>
              <a:spLocks noChangeShapeType="1"/>
            </p:cNvSpPr>
            <p:nvPr/>
          </p:nvSpPr>
          <p:spPr bwMode="auto">
            <a:xfrm>
              <a:off x="613"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62" name="Line 66"/>
            <p:cNvSpPr>
              <a:spLocks noChangeShapeType="1"/>
            </p:cNvSpPr>
            <p:nvPr/>
          </p:nvSpPr>
          <p:spPr bwMode="auto">
            <a:xfrm>
              <a:off x="1044" y="1455"/>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nvGrpSpPr>
            <p:cNvPr id="15" name="Group 67"/>
            <p:cNvGrpSpPr>
              <a:grpSpLocks/>
            </p:cNvGrpSpPr>
            <p:nvPr/>
          </p:nvGrpSpPr>
          <p:grpSpPr bwMode="auto">
            <a:xfrm>
              <a:off x="354" y="620"/>
              <a:ext cx="1064" cy="153"/>
              <a:chOff x="354" y="620"/>
              <a:chExt cx="1064" cy="153"/>
            </a:xfrm>
          </p:grpSpPr>
          <p:sp>
            <p:nvSpPr>
              <p:cNvPr id="1096" name="Freeform 68"/>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solidFill>
                <a:srgbClr val="FFFFFF"/>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7" name="Freeform 69"/>
              <p:cNvSpPr>
                <a:spLocks/>
              </p:cNvSpPr>
              <p:nvPr/>
            </p:nvSpPr>
            <p:spPr bwMode="auto">
              <a:xfrm>
                <a:off x="354" y="620"/>
                <a:ext cx="1064" cy="153"/>
              </a:xfrm>
              <a:custGeom>
                <a:avLst/>
                <a:gdLst>
                  <a:gd name="T0" fmla="*/ 266 w 1064"/>
                  <a:gd name="T1" fmla="*/ 0 h 153"/>
                  <a:gd name="T2" fmla="*/ 0 w 1064"/>
                  <a:gd name="T3" fmla="*/ 153 h 153"/>
                  <a:gd name="T4" fmla="*/ 798 w 1064"/>
                  <a:gd name="T5" fmla="*/ 153 h 153"/>
                  <a:gd name="T6" fmla="*/ 1064 w 1064"/>
                  <a:gd name="T7" fmla="*/ 0 h 153"/>
                  <a:gd name="T8" fmla="*/ 266 w 1064"/>
                  <a:gd name="T9" fmla="*/ 0 h 153"/>
                  <a:gd name="T10" fmla="*/ 0 60000 65536"/>
                  <a:gd name="T11" fmla="*/ 0 60000 65536"/>
                  <a:gd name="T12" fmla="*/ 0 60000 65536"/>
                  <a:gd name="T13" fmla="*/ 0 60000 65536"/>
                  <a:gd name="T14" fmla="*/ 0 60000 65536"/>
                  <a:gd name="T15" fmla="*/ 0 w 1064"/>
                  <a:gd name="T16" fmla="*/ 0 h 153"/>
                  <a:gd name="T17" fmla="*/ 1064 w 1064"/>
                  <a:gd name="T18" fmla="*/ 153 h 153"/>
                </a:gdLst>
                <a:ahLst/>
                <a:cxnLst>
                  <a:cxn ang="T10">
                    <a:pos x="T0" y="T1"/>
                  </a:cxn>
                  <a:cxn ang="T11">
                    <a:pos x="T2" y="T3"/>
                  </a:cxn>
                  <a:cxn ang="T12">
                    <a:pos x="T4" y="T5"/>
                  </a:cxn>
                  <a:cxn ang="T13">
                    <a:pos x="T6" y="T7"/>
                  </a:cxn>
                  <a:cxn ang="T14">
                    <a:pos x="T8" y="T9"/>
                  </a:cxn>
                </a:cxnLst>
                <a:rect l="T15" t="T16" r="T17" b="T18"/>
                <a:pathLst>
                  <a:path w="1064" h="153">
                    <a:moveTo>
                      <a:pt x="266" y="0"/>
                    </a:moveTo>
                    <a:lnTo>
                      <a:pt x="0" y="153"/>
                    </a:lnTo>
                    <a:lnTo>
                      <a:pt x="798" y="153"/>
                    </a:lnTo>
                    <a:lnTo>
                      <a:pt x="1064" y="0"/>
                    </a:lnTo>
                    <a:lnTo>
                      <a:pt x="266" y="0"/>
                    </a:lnTo>
                    <a:close/>
                  </a:path>
                </a:pathLst>
              </a:cu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6" name="Group 70"/>
            <p:cNvGrpSpPr>
              <a:grpSpLocks/>
            </p:cNvGrpSpPr>
            <p:nvPr/>
          </p:nvGrpSpPr>
          <p:grpSpPr bwMode="auto">
            <a:xfrm>
              <a:off x="607" y="1156"/>
              <a:ext cx="432" cy="77"/>
              <a:chOff x="607" y="1156"/>
              <a:chExt cx="432" cy="77"/>
            </a:xfrm>
          </p:grpSpPr>
          <p:sp>
            <p:nvSpPr>
              <p:cNvPr id="1094" name="Oval 71"/>
              <p:cNvSpPr>
                <a:spLocks noChangeArrowheads="1"/>
              </p:cNvSpPr>
              <p:nvPr/>
            </p:nvSpPr>
            <p:spPr bwMode="auto">
              <a:xfrm>
                <a:off x="607" y="1156"/>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5" name="Oval 72"/>
              <p:cNvSpPr>
                <a:spLocks noChangeArrowheads="1"/>
              </p:cNvSpPr>
              <p:nvPr/>
            </p:nvSpPr>
            <p:spPr bwMode="auto">
              <a:xfrm>
                <a:off x="607" y="1156"/>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65" name="Rectangle 73"/>
            <p:cNvSpPr>
              <a:spLocks noChangeArrowheads="1"/>
            </p:cNvSpPr>
            <p:nvPr/>
          </p:nvSpPr>
          <p:spPr bwMode="auto">
            <a:xfrm>
              <a:off x="608" y="1040"/>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7" name="Group 74"/>
            <p:cNvGrpSpPr>
              <a:grpSpLocks/>
            </p:cNvGrpSpPr>
            <p:nvPr/>
          </p:nvGrpSpPr>
          <p:grpSpPr bwMode="auto">
            <a:xfrm>
              <a:off x="608" y="997"/>
              <a:ext cx="431" cy="77"/>
              <a:chOff x="608" y="997"/>
              <a:chExt cx="431" cy="77"/>
            </a:xfrm>
          </p:grpSpPr>
          <p:sp>
            <p:nvSpPr>
              <p:cNvPr id="1092" name="Oval 75"/>
              <p:cNvSpPr>
                <a:spLocks noChangeArrowheads="1"/>
              </p:cNvSpPr>
              <p:nvPr/>
            </p:nvSpPr>
            <p:spPr bwMode="auto">
              <a:xfrm>
                <a:off x="608" y="997"/>
                <a:ext cx="431"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3" name="Oval 76"/>
              <p:cNvSpPr>
                <a:spLocks noChangeArrowheads="1"/>
              </p:cNvSpPr>
              <p:nvPr/>
            </p:nvSpPr>
            <p:spPr bwMode="auto">
              <a:xfrm>
                <a:off x="608" y="997"/>
                <a:ext cx="431"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67" name="Line 77"/>
            <p:cNvSpPr>
              <a:spLocks noChangeShapeType="1"/>
            </p:cNvSpPr>
            <p:nvPr/>
          </p:nvSpPr>
          <p:spPr bwMode="auto">
            <a:xfrm>
              <a:off x="608"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68" name="Line 78"/>
            <p:cNvSpPr>
              <a:spLocks noChangeShapeType="1"/>
            </p:cNvSpPr>
            <p:nvPr/>
          </p:nvSpPr>
          <p:spPr bwMode="auto">
            <a:xfrm>
              <a:off x="1039"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nvGrpSpPr>
            <p:cNvPr id="18" name="Group 79"/>
            <p:cNvGrpSpPr>
              <a:grpSpLocks/>
            </p:cNvGrpSpPr>
            <p:nvPr/>
          </p:nvGrpSpPr>
          <p:grpSpPr bwMode="auto">
            <a:xfrm>
              <a:off x="607" y="1156"/>
              <a:ext cx="432" cy="77"/>
              <a:chOff x="607" y="1156"/>
              <a:chExt cx="432" cy="77"/>
            </a:xfrm>
          </p:grpSpPr>
          <p:sp>
            <p:nvSpPr>
              <p:cNvPr id="1090" name="Oval 80"/>
              <p:cNvSpPr>
                <a:spLocks noChangeArrowheads="1"/>
              </p:cNvSpPr>
              <p:nvPr/>
            </p:nvSpPr>
            <p:spPr bwMode="auto">
              <a:xfrm>
                <a:off x="607" y="1156"/>
                <a:ext cx="432"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91" name="Oval 81"/>
              <p:cNvSpPr>
                <a:spLocks noChangeArrowheads="1"/>
              </p:cNvSpPr>
              <p:nvPr/>
            </p:nvSpPr>
            <p:spPr bwMode="auto">
              <a:xfrm>
                <a:off x="607" y="1156"/>
                <a:ext cx="432"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70" name="Rectangle 82"/>
            <p:cNvSpPr>
              <a:spLocks noChangeArrowheads="1"/>
            </p:cNvSpPr>
            <p:nvPr/>
          </p:nvSpPr>
          <p:spPr bwMode="auto">
            <a:xfrm>
              <a:off x="608" y="1040"/>
              <a:ext cx="431" cy="153"/>
            </a:xfrm>
            <a:prstGeom prst="rect">
              <a:avLst/>
            </a:prstGeom>
            <a:solidFill>
              <a:srgbClr val="FFFFFF"/>
            </a:solidFill>
            <a:ln w="9525">
              <a:noFill/>
              <a:miter lim="800000"/>
              <a:headEnd/>
              <a:tailEnd/>
            </a:ln>
          </p:spPr>
          <p:txBody>
            <a:bodyPr/>
            <a:lstStyle/>
            <a:p>
              <a:pPr fontAlgn="base">
                <a:spcBef>
                  <a:spcPct val="0"/>
                </a:spcBef>
                <a:spcAft>
                  <a:spcPct val="0"/>
                </a:spcAft>
              </a:pPr>
              <a:endParaRPr lang="ja-JP" altLang="en-US" sz="2400" b="1">
                <a:solidFill>
                  <a:srgbClr val="000000"/>
                </a:solidFill>
              </a:endParaRPr>
            </a:p>
          </p:txBody>
        </p:sp>
        <p:grpSp>
          <p:nvGrpSpPr>
            <p:cNvPr id="19" name="Group 83"/>
            <p:cNvGrpSpPr>
              <a:grpSpLocks/>
            </p:cNvGrpSpPr>
            <p:nvPr/>
          </p:nvGrpSpPr>
          <p:grpSpPr bwMode="auto">
            <a:xfrm>
              <a:off x="608" y="997"/>
              <a:ext cx="431" cy="77"/>
              <a:chOff x="608" y="997"/>
              <a:chExt cx="431" cy="77"/>
            </a:xfrm>
          </p:grpSpPr>
          <p:sp>
            <p:nvSpPr>
              <p:cNvPr id="1088" name="Oval 84"/>
              <p:cNvSpPr>
                <a:spLocks noChangeArrowheads="1"/>
              </p:cNvSpPr>
              <p:nvPr/>
            </p:nvSpPr>
            <p:spPr bwMode="auto">
              <a:xfrm>
                <a:off x="608" y="997"/>
                <a:ext cx="431" cy="77"/>
              </a:xfrm>
              <a:prstGeom prst="ellipse">
                <a:avLst/>
              </a:prstGeom>
              <a:solidFill>
                <a:srgbClr val="FFFF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89" name="Oval 85"/>
              <p:cNvSpPr>
                <a:spLocks noChangeArrowheads="1"/>
              </p:cNvSpPr>
              <p:nvPr/>
            </p:nvSpPr>
            <p:spPr bwMode="auto">
              <a:xfrm>
                <a:off x="608" y="997"/>
                <a:ext cx="431" cy="77"/>
              </a:xfrm>
              <a:prstGeom prst="ellips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1072" name="Line 86"/>
            <p:cNvSpPr>
              <a:spLocks noChangeShapeType="1"/>
            </p:cNvSpPr>
            <p:nvPr/>
          </p:nvSpPr>
          <p:spPr bwMode="auto">
            <a:xfrm>
              <a:off x="608"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3" name="Line 87"/>
            <p:cNvSpPr>
              <a:spLocks noChangeShapeType="1"/>
            </p:cNvSpPr>
            <p:nvPr/>
          </p:nvSpPr>
          <p:spPr bwMode="auto">
            <a:xfrm>
              <a:off x="1039" y="1040"/>
              <a:ext cx="1" cy="153"/>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pic>
          <p:nvPicPr>
            <p:cNvPr id="1074" name="Picture 88"/>
            <p:cNvPicPr>
              <a:picLocks noChangeAspect="1" noChangeArrowheads="1"/>
            </p:cNvPicPr>
            <p:nvPr/>
          </p:nvPicPr>
          <p:blipFill>
            <a:blip r:embed="rId6" cstate="print"/>
            <a:srcRect/>
            <a:stretch>
              <a:fillRect/>
            </a:stretch>
          </p:blipFill>
          <p:spPr bwMode="auto">
            <a:xfrm>
              <a:off x="1596" y="773"/>
              <a:ext cx="940" cy="938"/>
            </a:xfrm>
            <a:prstGeom prst="rect">
              <a:avLst/>
            </a:prstGeom>
            <a:noFill/>
            <a:ln w="9525">
              <a:noFill/>
              <a:miter lim="800000"/>
              <a:headEnd/>
              <a:tailEnd/>
            </a:ln>
          </p:spPr>
        </p:pic>
        <p:sp>
          <p:nvSpPr>
            <p:cNvPr id="1075" name="Freeform 89"/>
            <p:cNvSpPr>
              <a:spLocks noEditPoints="1"/>
            </p:cNvSpPr>
            <p:nvPr/>
          </p:nvSpPr>
          <p:spPr bwMode="auto">
            <a:xfrm>
              <a:off x="1289" y="745"/>
              <a:ext cx="535" cy="161"/>
            </a:xfrm>
            <a:custGeom>
              <a:avLst/>
              <a:gdLst>
                <a:gd name="T0" fmla="*/ 0 w 1974"/>
                <a:gd name="T1" fmla="*/ 0 h 596"/>
                <a:gd name="T2" fmla="*/ 38 w 1974"/>
                <a:gd name="T3" fmla="*/ 11 h 596"/>
                <a:gd name="T4" fmla="*/ 38 w 1974"/>
                <a:gd name="T5" fmla="*/ 11 h 596"/>
                <a:gd name="T6" fmla="*/ 38 w 1974"/>
                <a:gd name="T7" fmla="*/ 11 h 596"/>
                <a:gd name="T8" fmla="*/ 0 w 1974"/>
                <a:gd name="T9" fmla="*/ 0 h 596"/>
                <a:gd name="T10" fmla="*/ 0 w 1974"/>
                <a:gd name="T11" fmla="*/ 0 h 596"/>
                <a:gd name="T12" fmla="*/ 0 w 1974"/>
                <a:gd name="T13" fmla="*/ 0 h 596"/>
                <a:gd name="T14" fmla="*/ 38 w 1974"/>
                <a:gd name="T15" fmla="*/ 10 h 596"/>
                <a:gd name="T16" fmla="*/ 39 w 1974"/>
                <a:gd name="T17" fmla="*/ 11 h 596"/>
                <a:gd name="T18" fmla="*/ 37 w 1974"/>
                <a:gd name="T19" fmla="*/ 12 h 596"/>
                <a:gd name="T20" fmla="*/ 38 w 1974"/>
                <a:gd name="T21" fmla="*/ 10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74"/>
                <a:gd name="T34" fmla="*/ 0 h 596"/>
                <a:gd name="T35" fmla="*/ 1974 w 1974"/>
                <a:gd name="T36" fmla="*/ 596 h 5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74" h="596">
                  <a:moveTo>
                    <a:pt x="12" y="1"/>
                  </a:moveTo>
                  <a:lnTo>
                    <a:pt x="1896" y="545"/>
                  </a:lnTo>
                  <a:cubicBezTo>
                    <a:pt x="1901" y="546"/>
                    <a:pt x="1903" y="551"/>
                    <a:pt x="1902" y="555"/>
                  </a:cubicBezTo>
                  <a:cubicBezTo>
                    <a:pt x="1901" y="560"/>
                    <a:pt x="1896" y="562"/>
                    <a:pt x="1892" y="561"/>
                  </a:cubicBezTo>
                  <a:lnTo>
                    <a:pt x="7" y="17"/>
                  </a:lnTo>
                  <a:cubicBezTo>
                    <a:pt x="3" y="16"/>
                    <a:pt x="0" y="12"/>
                    <a:pt x="1" y="7"/>
                  </a:cubicBezTo>
                  <a:cubicBezTo>
                    <a:pt x="3" y="3"/>
                    <a:pt x="7" y="0"/>
                    <a:pt x="12" y="1"/>
                  </a:cubicBezTo>
                  <a:close/>
                  <a:moveTo>
                    <a:pt x="1892" y="500"/>
                  </a:moveTo>
                  <a:lnTo>
                    <a:pt x="1974" y="576"/>
                  </a:lnTo>
                  <a:lnTo>
                    <a:pt x="1864" y="596"/>
                  </a:lnTo>
                  <a:lnTo>
                    <a:pt x="1892" y="500"/>
                  </a:lnTo>
                  <a:close/>
                </a:path>
              </a:pathLst>
            </a:custGeom>
            <a:solidFill>
              <a:srgbClr val="000000"/>
            </a:solidFill>
            <a:ln w="1588">
              <a:solidFill>
                <a:srgbClr val="000000"/>
              </a:solidFill>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76" name="Line 90"/>
            <p:cNvSpPr>
              <a:spLocks noChangeShapeType="1"/>
            </p:cNvSpPr>
            <p:nvPr/>
          </p:nvSpPr>
          <p:spPr bwMode="auto">
            <a:xfrm>
              <a:off x="1114" y="952"/>
              <a:ext cx="101"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7" name="Line 91"/>
            <p:cNvSpPr>
              <a:spLocks noChangeShapeType="1"/>
            </p:cNvSpPr>
            <p:nvPr/>
          </p:nvSpPr>
          <p:spPr bwMode="auto">
            <a:xfrm>
              <a:off x="1215" y="952"/>
              <a:ext cx="1" cy="767"/>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8" name="Line 92"/>
            <p:cNvSpPr>
              <a:spLocks noChangeShapeType="1"/>
            </p:cNvSpPr>
            <p:nvPr/>
          </p:nvSpPr>
          <p:spPr bwMode="auto">
            <a:xfrm>
              <a:off x="1139" y="1719"/>
              <a:ext cx="76" cy="1"/>
            </a:xfrm>
            <a:prstGeom prst="line">
              <a:avLst/>
            </a:prstGeom>
            <a:noFill/>
            <a:ln w="635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1079" name="Freeform 93"/>
            <p:cNvSpPr>
              <a:spLocks noEditPoints="1"/>
            </p:cNvSpPr>
            <p:nvPr/>
          </p:nvSpPr>
          <p:spPr bwMode="auto">
            <a:xfrm>
              <a:off x="1213" y="1296"/>
              <a:ext cx="739" cy="27"/>
            </a:xfrm>
            <a:custGeom>
              <a:avLst/>
              <a:gdLst>
                <a:gd name="T0" fmla="*/ 0 w 2723"/>
                <a:gd name="T1" fmla="*/ 1 h 100"/>
                <a:gd name="T2" fmla="*/ 53 w 2723"/>
                <a:gd name="T3" fmla="*/ 1 h 100"/>
                <a:gd name="T4" fmla="*/ 53 w 2723"/>
                <a:gd name="T5" fmla="*/ 1 h 100"/>
                <a:gd name="T6" fmla="*/ 53 w 2723"/>
                <a:gd name="T7" fmla="*/ 1 h 100"/>
                <a:gd name="T8" fmla="*/ 0 w 2723"/>
                <a:gd name="T9" fmla="*/ 1 h 100"/>
                <a:gd name="T10" fmla="*/ 0 w 2723"/>
                <a:gd name="T11" fmla="*/ 1 h 100"/>
                <a:gd name="T12" fmla="*/ 0 w 2723"/>
                <a:gd name="T13" fmla="*/ 1 h 100"/>
                <a:gd name="T14" fmla="*/ 52 w 2723"/>
                <a:gd name="T15" fmla="*/ 0 h 100"/>
                <a:gd name="T16" fmla="*/ 55 w 2723"/>
                <a:gd name="T17" fmla="*/ 1 h 100"/>
                <a:gd name="T18" fmla="*/ 52 w 2723"/>
                <a:gd name="T19" fmla="*/ 2 h 100"/>
                <a:gd name="T20" fmla="*/ 52 w 2723"/>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3"/>
                <a:gd name="T34" fmla="*/ 0 h 100"/>
                <a:gd name="T35" fmla="*/ 2723 w 2723"/>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3" h="100">
                  <a:moveTo>
                    <a:pt x="8" y="42"/>
                  </a:moveTo>
                  <a:lnTo>
                    <a:pt x="2639" y="42"/>
                  </a:lnTo>
                  <a:cubicBezTo>
                    <a:pt x="2644" y="42"/>
                    <a:pt x="2648" y="46"/>
                    <a:pt x="2648" y="50"/>
                  </a:cubicBezTo>
                  <a:cubicBezTo>
                    <a:pt x="2648" y="55"/>
                    <a:pt x="2644" y="59"/>
                    <a:pt x="2639" y="59"/>
                  </a:cubicBezTo>
                  <a:lnTo>
                    <a:pt x="8" y="59"/>
                  </a:lnTo>
                  <a:cubicBezTo>
                    <a:pt x="4" y="59"/>
                    <a:pt x="0" y="55"/>
                    <a:pt x="0" y="50"/>
                  </a:cubicBezTo>
                  <a:cubicBezTo>
                    <a:pt x="0" y="46"/>
                    <a:pt x="4" y="42"/>
                    <a:pt x="8" y="42"/>
                  </a:cubicBezTo>
                  <a:close/>
                  <a:moveTo>
                    <a:pt x="2623" y="0"/>
                  </a:moveTo>
                  <a:lnTo>
                    <a:pt x="2723" y="50"/>
                  </a:lnTo>
                  <a:lnTo>
                    <a:pt x="2623" y="100"/>
                  </a:lnTo>
                  <a:lnTo>
                    <a:pt x="2623" y="0"/>
                  </a:lnTo>
                  <a:close/>
                </a:path>
              </a:pathLst>
            </a:custGeom>
            <a:solidFill>
              <a:srgbClr val="000000"/>
            </a:solidFill>
            <a:ln w="1588">
              <a:solidFill>
                <a:srgbClr val="000000"/>
              </a:solidFill>
              <a:bevel/>
              <a:headEnd/>
              <a:tailEnd/>
            </a:ln>
          </p:spPr>
          <p:txBody>
            <a:bodyPr/>
            <a:lstStyle/>
            <a:p>
              <a:pPr fontAlgn="base">
                <a:spcBef>
                  <a:spcPct val="0"/>
                </a:spcBef>
                <a:spcAft>
                  <a:spcPct val="0"/>
                </a:spcAft>
              </a:pPr>
              <a:endParaRPr lang="ja-JP" altLang="en-US" sz="2400" b="1">
                <a:solidFill>
                  <a:srgbClr val="000000"/>
                </a:solidFill>
              </a:endParaRPr>
            </a:p>
          </p:txBody>
        </p:sp>
        <p:sp>
          <p:nvSpPr>
            <p:cNvPr id="1080" name="Rectangle 94"/>
            <p:cNvSpPr>
              <a:spLocks noChangeArrowheads="1"/>
            </p:cNvSpPr>
            <p:nvPr/>
          </p:nvSpPr>
          <p:spPr bwMode="auto">
            <a:xfrm>
              <a:off x="1883" y="1771"/>
              <a:ext cx="61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High volume </a:t>
              </a:r>
              <a:endParaRPr lang="en-US" altLang="ja-JP">
                <a:solidFill>
                  <a:srgbClr val="000000"/>
                </a:solidFill>
                <a:latin typeface="Arial" pitchFamily="34" charset="0"/>
              </a:endParaRPr>
            </a:p>
          </p:txBody>
        </p:sp>
        <p:sp>
          <p:nvSpPr>
            <p:cNvPr id="1081" name="Rectangle 95"/>
            <p:cNvSpPr>
              <a:spLocks noChangeArrowheads="1"/>
            </p:cNvSpPr>
            <p:nvPr/>
          </p:nvSpPr>
          <p:spPr bwMode="auto">
            <a:xfrm>
              <a:off x="1925" y="1901"/>
              <a:ext cx="501"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air sampler</a:t>
              </a:r>
              <a:endParaRPr lang="en-US" altLang="ja-JP">
                <a:solidFill>
                  <a:srgbClr val="000000"/>
                </a:solidFill>
                <a:latin typeface="Arial" pitchFamily="34" charset="0"/>
              </a:endParaRPr>
            </a:p>
          </p:txBody>
        </p:sp>
        <p:sp>
          <p:nvSpPr>
            <p:cNvPr id="1082" name="Rectangle 96"/>
            <p:cNvSpPr>
              <a:spLocks noChangeArrowheads="1"/>
            </p:cNvSpPr>
            <p:nvPr/>
          </p:nvSpPr>
          <p:spPr bwMode="auto">
            <a:xfrm>
              <a:off x="158" y="646"/>
              <a:ext cx="143"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QF</a:t>
              </a:r>
              <a:endParaRPr lang="en-US" altLang="ja-JP">
                <a:solidFill>
                  <a:srgbClr val="000000"/>
                </a:solidFill>
                <a:latin typeface="Arial" pitchFamily="34" charset="0"/>
              </a:endParaRPr>
            </a:p>
          </p:txBody>
        </p:sp>
        <p:sp>
          <p:nvSpPr>
            <p:cNvPr id="1083" name="Rectangle 97"/>
            <p:cNvSpPr>
              <a:spLocks noChangeArrowheads="1"/>
            </p:cNvSpPr>
            <p:nvPr/>
          </p:nvSpPr>
          <p:spPr bwMode="auto">
            <a:xfrm>
              <a:off x="153" y="1028"/>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pitchFamily="34" charset="0"/>
              </a:endParaRPr>
            </a:p>
          </p:txBody>
        </p:sp>
        <p:sp>
          <p:nvSpPr>
            <p:cNvPr id="1084" name="Rectangle 98"/>
            <p:cNvSpPr>
              <a:spLocks noChangeArrowheads="1"/>
            </p:cNvSpPr>
            <p:nvPr/>
          </p:nvSpPr>
          <p:spPr bwMode="auto">
            <a:xfrm>
              <a:off x="66" y="1282"/>
              <a:ext cx="218"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ACF</a:t>
              </a:r>
              <a:endParaRPr lang="en-US" altLang="ja-JP">
                <a:solidFill>
                  <a:srgbClr val="000000"/>
                </a:solidFill>
                <a:latin typeface="Arial" pitchFamily="34" charset="0"/>
              </a:endParaRPr>
            </a:p>
          </p:txBody>
        </p:sp>
        <p:sp>
          <p:nvSpPr>
            <p:cNvPr id="1085" name="Rectangle 99"/>
            <p:cNvSpPr>
              <a:spLocks noChangeArrowheads="1"/>
            </p:cNvSpPr>
            <p:nvPr/>
          </p:nvSpPr>
          <p:spPr bwMode="auto">
            <a:xfrm>
              <a:off x="277" y="1285"/>
              <a:ext cx="112"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latin typeface="ＭＳ Ｐゴシック" pitchFamily="50" charset="-128"/>
                </a:rPr>
                <a:t>×</a:t>
              </a:r>
              <a:endParaRPr lang="en-US" altLang="ja-JP">
                <a:solidFill>
                  <a:srgbClr val="000000"/>
                </a:solidFill>
                <a:latin typeface="Arial" pitchFamily="34" charset="0"/>
              </a:endParaRPr>
            </a:p>
          </p:txBody>
        </p:sp>
        <p:sp>
          <p:nvSpPr>
            <p:cNvPr id="1086" name="Rectangle 100"/>
            <p:cNvSpPr>
              <a:spLocks noChangeArrowheads="1"/>
            </p:cNvSpPr>
            <p:nvPr/>
          </p:nvSpPr>
          <p:spPr bwMode="auto">
            <a:xfrm>
              <a:off x="385" y="1282"/>
              <a:ext cx="56"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2</a:t>
              </a:r>
              <a:endParaRPr lang="en-US" altLang="ja-JP">
                <a:solidFill>
                  <a:srgbClr val="000000"/>
                </a:solidFill>
                <a:latin typeface="Arial" pitchFamily="34" charset="0"/>
              </a:endParaRPr>
            </a:p>
          </p:txBody>
        </p:sp>
        <p:sp>
          <p:nvSpPr>
            <p:cNvPr id="1087" name="Rectangle 101"/>
            <p:cNvSpPr>
              <a:spLocks noChangeArrowheads="1"/>
            </p:cNvSpPr>
            <p:nvPr/>
          </p:nvSpPr>
          <p:spPr bwMode="auto">
            <a:xfrm>
              <a:off x="153" y="1515"/>
              <a:ext cx="205" cy="134"/>
            </a:xfrm>
            <a:prstGeom prst="rect">
              <a:avLst/>
            </a:prstGeom>
            <a:noFill/>
            <a:ln w="9525">
              <a:noFill/>
              <a:miter lim="800000"/>
              <a:headEnd/>
              <a:tailEnd/>
            </a:ln>
          </p:spPr>
          <p:txBody>
            <a:bodyPr wrap="none" lIns="0" tIns="0" rIns="0" bIns="0">
              <a:spAutoFit/>
            </a:bodyPr>
            <a:lstStyle/>
            <a:p>
              <a:pPr fontAlgn="base">
                <a:spcBef>
                  <a:spcPct val="0"/>
                </a:spcBef>
                <a:spcAft>
                  <a:spcPct val="0"/>
                </a:spcAft>
              </a:pPr>
              <a:r>
                <a:rPr lang="en-US" altLang="ja-JP" sz="1400">
                  <a:solidFill>
                    <a:srgbClr val="000000"/>
                  </a:solidFill>
                </a:rPr>
                <a:t>PUF</a:t>
              </a:r>
              <a:endParaRPr lang="en-US" altLang="ja-JP">
                <a:solidFill>
                  <a:srgbClr val="000000"/>
                </a:solidFill>
                <a:latin typeface="Arial" pitchFamily="34" charset="0"/>
              </a:endParaRPr>
            </a:p>
          </p:txBody>
        </p:sp>
      </p:grpSp>
      <p:sp>
        <p:nvSpPr>
          <p:cNvPr id="1030" name="Rectangle 102"/>
          <p:cNvSpPr>
            <a:spLocks noChangeArrowheads="1"/>
          </p:cNvSpPr>
          <p:nvPr/>
        </p:nvSpPr>
        <p:spPr bwMode="auto">
          <a:xfrm>
            <a:off x="4572000" y="908050"/>
            <a:ext cx="4248150" cy="1252538"/>
          </a:xfrm>
          <a:prstGeom prst="rect">
            <a:avLst/>
          </a:prstGeom>
          <a:noFill/>
          <a:ln w="50800">
            <a:solidFill>
              <a:srgbClr val="FFCC99"/>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031" name="Text Box 103"/>
          <p:cNvSpPr txBox="1">
            <a:spLocks noChangeArrowheads="1"/>
          </p:cNvSpPr>
          <p:nvPr/>
        </p:nvSpPr>
        <p:spPr bwMode="auto">
          <a:xfrm>
            <a:off x="4716463" y="2447925"/>
            <a:ext cx="3959225" cy="1552575"/>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a:solidFill>
                  <a:srgbClr val="000000"/>
                </a:solidFill>
                <a:latin typeface="Arial" pitchFamily="34" charset="0"/>
              </a:rPr>
              <a:t>モニタリング調査を開始、バックトラジェクトリー解析を通して排出源特性や越境汚染の評価を行う</a:t>
            </a:r>
          </a:p>
        </p:txBody>
      </p:sp>
      <p:sp>
        <p:nvSpPr>
          <p:cNvPr id="1032" name="Rectangle 104"/>
          <p:cNvSpPr>
            <a:spLocks noChangeArrowheads="1"/>
          </p:cNvSpPr>
          <p:nvPr/>
        </p:nvSpPr>
        <p:spPr bwMode="auto">
          <a:xfrm>
            <a:off x="4500563" y="2376488"/>
            <a:ext cx="4319587" cy="1773237"/>
          </a:xfrm>
          <a:prstGeom prst="rect">
            <a:avLst/>
          </a:prstGeom>
          <a:noFill/>
          <a:ln w="50800">
            <a:solidFill>
              <a:srgbClr val="FFCC99"/>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033" name="Text Box 105"/>
          <p:cNvSpPr txBox="1">
            <a:spLocks noChangeArrowheads="1"/>
          </p:cNvSpPr>
          <p:nvPr/>
        </p:nvSpPr>
        <p:spPr bwMode="auto">
          <a:xfrm>
            <a:off x="4716463" y="1125538"/>
            <a:ext cx="4103687"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a:solidFill>
                  <a:srgbClr val="000000"/>
                </a:solidFill>
                <a:latin typeface="Arial" pitchFamily="34" charset="0"/>
              </a:rPr>
              <a:t>PFCAs</a:t>
            </a:r>
            <a:r>
              <a:rPr lang="ja-JP" altLang="en-US" sz="2400">
                <a:solidFill>
                  <a:srgbClr val="000000"/>
                </a:solidFill>
                <a:latin typeface="Arial" pitchFamily="34" charset="0"/>
              </a:rPr>
              <a:t>、</a:t>
            </a:r>
            <a:r>
              <a:rPr lang="en-US" altLang="ja-JP" sz="2400">
                <a:solidFill>
                  <a:srgbClr val="000000"/>
                </a:solidFill>
                <a:latin typeface="Arial" pitchFamily="34" charset="0"/>
              </a:rPr>
              <a:t>PFASs</a:t>
            </a:r>
            <a:r>
              <a:rPr lang="ja-JP" altLang="en-US" sz="2400">
                <a:solidFill>
                  <a:srgbClr val="000000"/>
                </a:solidFill>
                <a:latin typeface="Arial" pitchFamily="34" charset="0"/>
              </a:rPr>
              <a:t>、フッ素化テロマー類の同時分析法を検討</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6"/>
          <p:cNvSpPr txBox="1">
            <a:spLocks noChangeArrowheads="1"/>
          </p:cNvSpPr>
          <p:nvPr/>
        </p:nvSpPr>
        <p:spPr bwMode="auto">
          <a:xfrm>
            <a:off x="1619250" y="0"/>
            <a:ext cx="75247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フッ素テロマーの排出源特性の把握と越境汚染の評価（兵庫県）</a:t>
            </a:r>
          </a:p>
        </p:txBody>
      </p:sp>
      <p:pic>
        <p:nvPicPr>
          <p:cNvPr id="28675" name="Picture 6"/>
          <p:cNvPicPr>
            <a:picLocks noChangeAspect="1" noChangeArrowheads="1"/>
          </p:cNvPicPr>
          <p:nvPr/>
        </p:nvPicPr>
        <p:blipFill>
          <a:blip r:embed="rId3" cstate="print"/>
          <a:srcRect/>
          <a:stretch>
            <a:fillRect/>
          </a:stretch>
        </p:blipFill>
        <p:spPr bwMode="auto">
          <a:xfrm>
            <a:off x="4284663" y="1530350"/>
            <a:ext cx="4840287" cy="5327650"/>
          </a:xfrm>
          <a:prstGeom prst="rect">
            <a:avLst/>
          </a:prstGeom>
          <a:noFill/>
          <a:ln w="9525">
            <a:noFill/>
            <a:miter lim="800000"/>
            <a:headEnd/>
            <a:tailEnd/>
          </a:ln>
        </p:spPr>
      </p:pic>
      <p:sp>
        <p:nvSpPr>
          <p:cNvPr id="28676" name="Text Box 7"/>
          <p:cNvSpPr txBox="1">
            <a:spLocks noChangeArrowheads="1"/>
          </p:cNvSpPr>
          <p:nvPr/>
        </p:nvSpPr>
        <p:spPr bwMode="auto">
          <a:xfrm>
            <a:off x="0" y="1052513"/>
            <a:ext cx="4572000" cy="1370012"/>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a:solidFill>
                  <a:srgbClr val="000000"/>
                </a:solidFill>
                <a:latin typeface="Arial" pitchFamily="34" charset="0"/>
              </a:rPr>
              <a:t>発生源の一つとしてフッ素系撥水・撥油剤が考えられている。</a:t>
            </a:r>
          </a:p>
          <a:p>
            <a:pPr fontAlgn="base">
              <a:spcBef>
                <a:spcPct val="50000"/>
              </a:spcBef>
              <a:spcAft>
                <a:spcPct val="0"/>
              </a:spcAft>
            </a:pPr>
            <a:r>
              <a:rPr lang="en-US" altLang="ja-JP" sz="2400">
                <a:solidFill>
                  <a:srgbClr val="000000"/>
                </a:solidFill>
                <a:latin typeface="Arial" pitchFamily="34" charset="0"/>
              </a:rPr>
              <a:t>→</a:t>
            </a:r>
            <a:r>
              <a:rPr lang="ja-JP" altLang="en-US" sz="2400">
                <a:solidFill>
                  <a:srgbClr val="000000"/>
                </a:solidFill>
                <a:latin typeface="Arial" pitchFamily="34" charset="0"/>
              </a:rPr>
              <a:t>ヘッドスペース</a:t>
            </a:r>
            <a:r>
              <a:rPr lang="en-US" altLang="ja-JP" sz="2400">
                <a:solidFill>
                  <a:srgbClr val="000000"/>
                </a:solidFill>
                <a:latin typeface="Arial" pitchFamily="34" charset="0"/>
              </a:rPr>
              <a:t>GC/MS</a:t>
            </a:r>
            <a:r>
              <a:rPr lang="ja-JP" altLang="en-US" sz="2400">
                <a:solidFill>
                  <a:srgbClr val="000000"/>
                </a:solidFill>
                <a:latin typeface="Arial" pitchFamily="34" charset="0"/>
              </a:rPr>
              <a:t>にて分析</a:t>
            </a:r>
          </a:p>
        </p:txBody>
      </p:sp>
      <p:pic>
        <p:nvPicPr>
          <p:cNvPr id="28677" name="Picture 8"/>
          <p:cNvPicPr>
            <a:picLocks noChangeAspect="1" noChangeArrowheads="1"/>
          </p:cNvPicPr>
          <p:nvPr/>
        </p:nvPicPr>
        <p:blipFill>
          <a:blip r:embed="rId4" cstate="print"/>
          <a:srcRect/>
          <a:stretch>
            <a:fillRect/>
          </a:stretch>
        </p:blipFill>
        <p:spPr bwMode="auto">
          <a:xfrm>
            <a:off x="323850" y="2708275"/>
            <a:ext cx="3743325" cy="3630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AutoShape 15"/>
          <p:cNvSpPr>
            <a:spLocks noChangeArrowheads="1"/>
          </p:cNvSpPr>
          <p:nvPr/>
        </p:nvSpPr>
        <p:spPr bwMode="auto">
          <a:xfrm>
            <a:off x="468313" y="6021388"/>
            <a:ext cx="8064500" cy="641350"/>
          </a:xfrm>
          <a:prstGeom prst="roundRect">
            <a:avLst>
              <a:gd name="adj" fmla="val 16667"/>
            </a:avLst>
          </a:prstGeom>
          <a:solidFill>
            <a:srgbClr val="01035F"/>
          </a:solidFill>
          <a:ln w="9525">
            <a:solidFill>
              <a:schemeClr val="tx1"/>
            </a:solidFill>
            <a:round/>
            <a:headEnd/>
            <a:tailEnd/>
          </a:ln>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29699" name="AutoShape 5"/>
          <p:cNvSpPr>
            <a:spLocks noChangeArrowheads="1"/>
          </p:cNvSpPr>
          <p:nvPr/>
        </p:nvSpPr>
        <p:spPr bwMode="auto">
          <a:xfrm>
            <a:off x="2571750" y="571500"/>
            <a:ext cx="4032250" cy="622300"/>
          </a:xfrm>
          <a:prstGeom prst="roundRect">
            <a:avLst>
              <a:gd name="adj" fmla="val 16667"/>
            </a:avLst>
          </a:prstGeom>
          <a:solidFill>
            <a:srgbClr val="FFFF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29700" name="Rectangle 6"/>
          <p:cNvSpPr>
            <a:spLocks noChangeArrowheads="1"/>
          </p:cNvSpPr>
          <p:nvPr/>
        </p:nvSpPr>
        <p:spPr bwMode="auto">
          <a:xfrm>
            <a:off x="2643188" y="571500"/>
            <a:ext cx="4105275" cy="571500"/>
          </a:xfrm>
          <a:prstGeom prst="rect">
            <a:avLst/>
          </a:prstGeom>
          <a:noFill/>
          <a:ln w="9525">
            <a:noFill/>
            <a:miter lim="800000"/>
            <a:headEnd/>
            <a:tailEnd/>
          </a:ln>
        </p:spPr>
        <p:txBody>
          <a:bodyPr lIns="0" tIns="0" rIns="0" bIns="0" anchor="ctr" anchorCtr="1"/>
          <a:lstStyle/>
          <a:p>
            <a:pPr fontAlgn="base">
              <a:spcBef>
                <a:spcPct val="0"/>
              </a:spcBef>
              <a:spcAft>
                <a:spcPct val="0"/>
              </a:spcAft>
            </a:pPr>
            <a:r>
              <a:rPr lang="ja-JP" altLang="en-US" sz="3600" b="1">
                <a:solidFill>
                  <a:srgbClr val="002060"/>
                </a:solidFill>
                <a:latin typeface="HG丸ｺﾞｼｯｸM-PRO" pitchFamily="50" charset="-128"/>
                <a:ea typeface="HG丸ｺﾞｼｯｸM-PRO" pitchFamily="50" charset="-128"/>
              </a:rPr>
              <a:t>まとめ（</a:t>
            </a:r>
            <a:r>
              <a:rPr lang="en-US" altLang="ja-JP" sz="3600" b="1">
                <a:solidFill>
                  <a:srgbClr val="002060"/>
                </a:solidFill>
                <a:latin typeface="HG丸ｺﾞｼｯｸM-PRO" pitchFamily="50" charset="-128"/>
                <a:ea typeface="HG丸ｺﾞｼｯｸM-PRO" pitchFamily="50" charset="-128"/>
              </a:rPr>
              <a:t>A</a:t>
            </a:r>
            <a:r>
              <a:rPr lang="ja-JP" altLang="en-US" sz="3600" b="1">
                <a:solidFill>
                  <a:srgbClr val="002060"/>
                </a:solidFill>
                <a:latin typeface="HG丸ｺﾞｼｯｸM-PRO" pitchFamily="50" charset="-128"/>
                <a:ea typeface="HG丸ｺﾞｼｯｸM-PRO" pitchFamily="50" charset="-128"/>
              </a:rPr>
              <a:t>処理場）</a:t>
            </a:r>
          </a:p>
        </p:txBody>
      </p:sp>
      <p:sp>
        <p:nvSpPr>
          <p:cNvPr id="29701" name="テキスト ボックス 11"/>
          <p:cNvSpPr txBox="1">
            <a:spLocks noChangeArrowheads="1"/>
          </p:cNvSpPr>
          <p:nvPr/>
        </p:nvSpPr>
        <p:spPr bwMode="auto">
          <a:xfrm>
            <a:off x="2484438" y="1412875"/>
            <a:ext cx="4891087" cy="1098550"/>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FFFF00"/>
                </a:solidFill>
                <a:latin typeface="HG丸ｺﾞｼｯｸM-PRO" pitchFamily="50" charset="-128"/>
                <a:ea typeface="HG丸ｺﾞｼｯｸM-PRO" pitchFamily="50" charset="-128"/>
              </a:rPr>
              <a:t>・流入幹線支線調査</a:t>
            </a:r>
          </a:p>
          <a:p>
            <a:pPr fontAlgn="base">
              <a:spcBef>
                <a:spcPct val="0"/>
              </a:spcBef>
              <a:spcAft>
                <a:spcPct val="0"/>
              </a:spcAft>
            </a:pPr>
            <a:r>
              <a:rPr lang="ja-JP" altLang="en-US" sz="3600" b="1">
                <a:solidFill>
                  <a:srgbClr val="FFFF00"/>
                </a:solidFill>
                <a:latin typeface="HG丸ｺﾞｼｯｸM-PRO" pitchFamily="50" charset="-128"/>
                <a:ea typeface="HG丸ｺﾞｼｯｸM-PRO" pitchFamily="50" charset="-128"/>
              </a:rPr>
              <a:t>・事業所排水調査</a:t>
            </a:r>
          </a:p>
        </p:txBody>
      </p:sp>
      <p:sp>
        <p:nvSpPr>
          <p:cNvPr id="2" name="AutoShape 15"/>
          <p:cNvSpPr>
            <a:spLocks noChangeArrowheads="1"/>
          </p:cNvSpPr>
          <p:nvPr/>
        </p:nvSpPr>
        <p:spPr bwMode="auto">
          <a:xfrm>
            <a:off x="611188" y="3573463"/>
            <a:ext cx="7632700" cy="64135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29703" name="テキスト ボックス 11"/>
          <p:cNvSpPr txBox="1">
            <a:spLocks noChangeArrowheads="1"/>
          </p:cNvSpPr>
          <p:nvPr/>
        </p:nvSpPr>
        <p:spPr bwMode="auto">
          <a:xfrm>
            <a:off x="900113" y="3573463"/>
            <a:ext cx="7099300"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altLang="ja-JP" sz="3600" b="1">
                <a:solidFill>
                  <a:srgbClr val="0206BE"/>
                </a:solidFill>
                <a:latin typeface="HG丸ｺﾞｼｯｸM-PRO" pitchFamily="50" charset="-128"/>
                <a:ea typeface="HG丸ｺﾞｼｯｸM-PRO" pitchFamily="50" charset="-128"/>
              </a:rPr>
              <a:t>PFOS</a:t>
            </a:r>
            <a:r>
              <a:rPr lang="ja-JP" altLang="en-US" sz="3600" b="1">
                <a:solidFill>
                  <a:srgbClr val="0206BE"/>
                </a:solidFill>
                <a:latin typeface="HG丸ｺﾞｼｯｸM-PRO" pitchFamily="50" charset="-128"/>
                <a:ea typeface="HG丸ｺﾞｼｯｸM-PRO" pitchFamily="50" charset="-128"/>
              </a:rPr>
              <a:t>の汚染源となる業態を解明</a:t>
            </a:r>
          </a:p>
        </p:txBody>
      </p:sp>
      <p:sp>
        <p:nvSpPr>
          <p:cNvPr id="29704" name="AutoShape 20"/>
          <p:cNvSpPr>
            <a:spLocks noChangeArrowheads="1"/>
          </p:cNvSpPr>
          <p:nvPr/>
        </p:nvSpPr>
        <p:spPr bwMode="auto">
          <a:xfrm>
            <a:off x="3851275" y="2708275"/>
            <a:ext cx="1008063" cy="576263"/>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29705" name="AutoShape 20"/>
          <p:cNvSpPr>
            <a:spLocks noChangeArrowheads="1"/>
          </p:cNvSpPr>
          <p:nvPr/>
        </p:nvSpPr>
        <p:spPr bwMode="auto">
          <a:xfrm>
            <a:off x="3851275" y="4365625"/>
            <a:ext cx="1008063"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 name="AutoShape 15"/>
          <p:cNvSpPr>
            <a:spLocks noChangeArrowheads="1"/>
          </p:cNvSpPr>
          <p:nvPr/>
        </p:nvSpPr>
        <p:spPr bwMode="auto">
          <a:xfrm>
            <a:off x="1643063" y="4929188"/>
            <a:ext cx="5453062" cy="64135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29707" name="テキスト ボックス 11"/>
          <p:cNvSpPr txBox="1">
            <a:spLocks noChangeArrowheads="1"/>
          </p:cNvSpPr>
          <p:nvPr/>
        </p:nvSpPr>
        <p:spPr bwMode="auto">
          <a:xfrm>
            <a:off x="1835150" y="4941888"/>
            <a:ext cx="5400675"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altLang="ja-JP" sz="3600" b="1">
                <a:solidFill>
                  <a:srgbClr val="0206BE"/>
                </a:solidFill>
                <a:latin typeface="HG丸ｺﾞｼｯｸM-PRO" pitchFamily="50" charset="-128"/>
                <a:ea typeface="HG丸ｺﾞｼｯｸM-PRO" pitchFamily="50" charset="-128"/>
              </a:rPr>
              <a:t>20</a:t>
            </a:r>
            <a:r>
              <a:rPr lang="ja-JP" altLang="en-US" sz="3600" b="1">
                <a:solidFill>
                  <a:srgbClr val="0206BE"/>
                </a:solidFill>
                <a:latin typeface="HG丸ｺﾞｼｯｸM-PRO" pitchFamily="50" charset="-128"/>
                <a:ea typeface="HG丸ｺﾞｼｯｸM-PRO" pitchFamily="50" charset="-128"/>
              </a:rPr>
              <a:t>年度以降は濃度減少</a:t>
            </a:r>
          </a:p>
        </p:txBody>
      </p:sp>
      <p:sp>
        <p:nvSpPr>
          <p:cNvPr id="29708" name="テキスト ボックス 11"/>
          <p:cNvSpPr txBox="1">
            <a:spLocks noChangeArrowheads="1"/>
          </p:cNvSpPr>
          <p:nvPr/>
        </p:nvSpPr>
        <p:spPr bwMode="auto">
          <a:xfrm>
            <a:off x="539750" y="6021388"/>
            <a:ext cx="7920038"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altLang="ja-JP" sz="3600" b="1">
                <a:solidFill>
                  <a:srgbClr val="FFCC00"/>
                </a:solidFill>
                <a:latin typeface="HG丸ｺﾞｼｯｸM-PRO" pitchFamily="50" charset="-128"/>
                <a:ea typeface="HG丸ｺﾞｼｯｸM-PRO" pitchFamily="50" charset="-128"/>
              </a:rPr>
              <a:t>POPs</a:t>
            </a:r>
            <a:r>
              <a:rPr lang="ja-JP" altLang="en-US" sz="3600" b="1">
                <a:solidFill>
                  <a:srgbClr val="FFCC00"/>
                </a:solidFill>
                <a:latin typeface="HG丸ｺﾞｼｯｸM-PRO" pitchFamily="50" charset="-128"/>
                <a:ea typeface="HG丸ｺﾞｼｯｸM-PRO" pitchFamily="50" charset="-128"/>
              </a:rPr>
              <a:t>条約への追加に向けた削減活動</a:t>
            </a:r>
          </a:p>
        </p:txBody>
      </p:sp>
      <p:sp>
        <p:nvSpPr>
          <p:cNvPr id="29709" name="正方形/長方形 12"/>
          <p:cNvSpPr>
            <a:spLocks noChangeArrowheads="1"/>
          </p:cNvSpPr>
          <p:nvPr/>
        </p:nvSpPr>
        <p:spPr bwMode="auto">
          <a:xfrm>
            <a:off x="6215063" y="0"/>
            <a:ext cx="2749550" cy="400050"/>
          </a:xfrm>
          <a:prstGeom prst="rect">
            <a:avLst/>
          </a:prstGeom>
          <a:noFill/>
          <a:ln w="9525">
            <a:noFill/>
            <a:miter lim="800000"/>
            <a:headEnd/>
            <a:tailEnd/>
          </a:ln>
        </p:spPr>
        <p:txBody>
          <a:bodyPr wrap="none">
            <a:spAutoFit/>
          </a:bodyPr>
          <a:lstStyle/>
          <a:p>
            <a:pPr fontAlgn="base">
              <a:spcBef>
                <a:spcPct val="0"/>
              </a:spcBef>
              <a:spcAft>
                <a:spcPct val="0"/>
              </a:spcAft>
            </a:pPr>
            <a:r>
              <a:rPr lang="zh-TW" altLang="en-US" sz="2000" b="1">
                <a:solidFill>
                  <a:srgbClr val="FFFFFF"/>
                </a:solidFill>
                <a:latin typeface="HG丸ｺﾞｼｯｸM-PRO" pitchFamily="50" charset="-128"/>
                <a:ea typeface="HG丸ｺﾞｼｯｸM-PRO" pitchFamily="50" charset="-128"/>
              </a:rPr>
              <a:t>環境省技術開発推進費</a:t>
            </a:r>
            <a:endParaRPr lang="ja-JP" altLang="en-US" sz="2000" b="1">
              <a:solidFill>
                <a:srgbClr val="FFFFFF"/>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5"/>
          <p:cNvSpPr>
            <a:spLocks noChangeArrowheads="1"/>
          </p:cNvSpPr>
          <p:nvPr/>
        </p:nvSpPr>
        <p:spPr bwMode="auto">
          <a:xfrm>
            <a:off x="428625" y="2643188"/>
            <a:ext cx="8143875" cy="642937"/>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0723" name="AutoShape 5"/>
          <p:cNvSpPr>
            <a:spLocks noChangeArrowheads="1"/>
          </p:cNvSpPr>
          <p:nvPr/>
        </p:nvSpPr>
        <p:spPr bwMode="auto">
          <a:xfrm>
            <a:off x="2500313" y="500063"/>
            <a:ext cx="4248150" cy="622300"/>
          </a:xfrm>
          <a:prstGeom prst="roundRect">
            <a:avLst>
              <a:gd name="adj" fmla="val 16667"/>
            </a:avLst>
          </a:prstGeom>
          <a:solidFill>
            <a:srgbClr val="FFFF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0724" name="Rectangle 6"/>
          <p:cNvSpPr>
            <a:spLocks noChangeArrowheads="1"/>
          </p:cNvSpPr>
          <p:nvPr/>
        </p:nvSpPr>
        <p:spPr bwMode="auto">
          <a:xfrm>
            <a:off x="2714625" y="500063"/>
            <a:ext cx="4032250" cy="571500"/>
          </a:xfrm>
          <a:prstGeom prst="rect">
            <a:avLst/>
          </a:prstGeom>
          <a:noFill/>
          <a:ln w="9525">
            <a:noFill/>
            <a:miter lim="800000"/>
            <a:headEnd/>
            <a:tailEnd/>
          </a:ln>
        </p:spPr>
        <p:txBody>
          <a:bodyPr lIns="0" tIns="0" rIns="0" bIns="0" anchor="ctr" anchorCtr="1"/>
          <a:lstStyle/>
          <a:p>
            <a:pPr fontAlgn="base">
              <a:spcBef>
                <a:spcPct val="0"/>
              </a:spcBef>
              <a:spcAft>
                <a:spcPct val="0"/>
              </a:spcAft>
            </a:pPr>
            <a:r>
              <a:rPr lang="ja-JP" altLang="en-US" sz="3600" b="1">
                <a:solidFill>
                  <a:srgbClr val="002060"/>
                </a:solidFill>
                <a:latin typeface="HG丸ｺﾞｼｯｸM-PRO" pitchFamily="50" charset="-128"/>
                <a:ea typeface="HG丸ｺﾞｼｯｸM-PRO" pitchFamily="50" charset="-128"/>
              </a:rPr>
              <a:t>まとめ（</a:t>
            </a:r>
            <a:r>
              <a:rPr lang="en-US" altLang="ja-JP" sz="3600" b="1">
                <a:solidFill>
                  <a:srgbClr val="002060"/>
                </a:solidFill>
                <a:latin typeface="HG丸ｺﾞｼｯｸM-PRO" pitchFamily="50" charset="-128"/>
                <a:ea typeface="HG丸ｺﾞｼｯｸM-PRO" pitchFamily="50" charset="-128"/>
              </a:rPr>
              <a:t>B</a:t>
            </a:r>
            <a:r>
              <a:rPr lang="ja-JP" altLang="en-US" sz="3600" b="1">
                <a:solidFill>
                  <a:srgbClr val="002060"/>
                </a:solidFill>
                <a:latin typeface="HG丸ｺﾞｼｯｸM-PRO" pitchFamily="50" charset="-128"/>
                <a:ea typeface="HG丸ｺﾞｼｯｸM-PRO" pitchFamily="50" charset="-128"/>
              </a:rPr>
              <a:t>処理場）</a:t>
            </a:r>
          </a:p>
        </p:txBody>
      </p:sp>
      <p:sp>
        <p:nvSpPr>
          <p:cNvPr id="30725" name="テキスト ボックス 11"/>
          <p:cNvSpPr txBox="1">
            <a:spLocks noChangeArrowheads="1"/>
          </p:cNvSpPr>
          <p:nvPr/>
        </p:nvSpPr>
        <p:spPr bwMode="auto">
          <a:xfrm>
            <a:off x="2643188" y="1285875"/>
            <a:ext cx="4429125" cy="554038"/>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FFFF00"/>
                </a:solidFill>
                <a:latin typeface="HG丸ｺﾞｼｯｸM-PRO" pitchFamily="50" charset="-128"/>
                <a:ea typeface="HG丸ｺﾞｼｯｸM-PRO" pitchFamily="50" charset="-128"/>
              </a:rPr>
              <a:t>流入幹線支線調査</a:t>
            </a:r>
          </a:p>
        </p:txBody>
      </p:sp>
      <p:sp>
        <p:nvSpPr>
          <p:cNvPr id="30726" name="テキスト ボックス 11"/>
          <p:cNvSpPr txBox="1">
            <a:spLocks noChangeArrowheads="1"/>
          </p:cNvSpPr>
          <p:nvPr/>
        </p:nvSpPr>
        <p:spPr bwMode="auto">
          <a:xfrm>
            <a:off x="1476375" y="3933825"/>
            <a:ext cx="6243638"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FFFF00"/>
                </a:solidFill>
                <a:latin typeface="HG丸ｺﾞｼｯｸM-PRO" pitchFamily="50" charset="-128"/>
                <a:ea typeface="HG丸ｺﾞｼｯｸM-PRO" pitchFamily="50" charset="-128"/>
              </a:rPr>
              <a:t>一部の幹線から</a:t>
            </a:r>
            <a:r>
              <a:rPr lang="en-US" altLang="ja-JP" sz="3600" b="1">
                <a:solidFill>
                  <a:srgbClr val="FFFF00"/>
                </a:solidFill>
                <a:latin typeface="HG丸ｺﾞｼｯｸM-PRO" pitchFamily="50" charset="-128"/>
                <a:ea typeface="HG丸ｺﾞｼｯｸM-PRO" pitchFamily="50" charset="-128"/>
              </a:rPr>
              <a:t>PFNA</a:t>
            </a:r>
            <a:r>
              <a:rPr lang="ja-JP" altLang="en-US" sz="3600" b="1">
                <a:solidFill>
                  <a:srgbClr val="FFFF00"/>
                </a:solidFill>
                <a:latin typeface="HG丸ｺﾞｼｯｸM-PRO" pitchFamily="50" charset="-128"/>
                <a:ea typeface="HG丸ｺﾞｼｯｸM-PRO" pitchFamily="50" charset="-128"/>
              </a:rPr>
              <a:t>を検出</a:t>
            </a:r>
          </a:p>
        </p:txBody>
      </p:sp>
      <p:sp>
        <p:nvSpPr>
          <p:cNvPr id="30727" name="右矢印 12"/>
          <p:cNvSpPr>
            <a:spLocks noChangeArrowheads="1"/>
          </p:cNvSpPr>
          <p:nvPr/>
        </p:nvSpPr>
        <p:spPr bwMode="auto">
          <a:xfrm rot="5400000">
            <a:off x="4183857" y="1459706"/>
            <a:ext cx="503238" cy="1584325"/>
          </a:xfrm>
          <a:prstGeom prst="rightArrow">
            <a:avLst>
              <a:gd name="adj1" fmla="val 50000"/>
              <a:gd name="adj2" fmla="val 18181"/>
            </a:avLst>
          </a:prstGeom>
          <a:solidFill>
            <a:schemeClr val="tx1"/>
          </a:solidFill>
          <a:ln w="25400" algn="ctr">
            <a:noFill/>
            <a:miter lim="800000"/>
            <a:headEnd/>
            <a:tailEnd/>
          </a:ln>
        </p:spPr>
        <p:txBody>
          <a:bodyPr rot="10800000" vert="eaVert" anchor="ctr"/>
          <a:lstStyle/>
          <a:p>
            <a:pPr algn="ctr" fontAlgn="base">
              <a:spcBef>
                <a:spcPct val="0"/>
              </a:spcBef>
              <a:spcAft>
                <a:spcPct val="0"/>
              </a:spcAft>
            </a:pPr>
            <a:endParaRPr lang="ja-JP" altLang="en-US" sz="2400" b="1">
              <a:solidFill>
                <a:srgbClr val="FFFFFF"/>
              </a:solidFill>
              <a:latin typeface="HG丸ｺﾞｼｯｸM-PRO" pitchFamily="50" charset="-128"/>
              <a:ea typeface="HG丸ｺﾞｼｯｸM-PRO" pitchFamily="50" charset="-128"/>
            </a:endParaRPr>
          </a:p>
        </p:txBody>
      </p:sp>
      <p:sp>
        <p:nvSpPr>
          <p:cNvPr id="13327" name="AutoShape 15"/>
          <p:cNvSpPr>
            <a:spLocks noChangeArrowheads="1"/>
          </p:cNvSpPr>
          <p:nvPr/>
        </p:nvSpPr>
        <p:spPr bwMode="auto">
          <a:xfrm>
            <a:off x="500063" y="5214938"/>
            <a:ext cx="8001000" cy="714375"/>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0729" name="テキスト ボックス 11"/>
          <p:cNvSpPr txBox="1">
            <a:spLocks noChangeArrowheads="1"/>
          </p:cNvSpPr>
          <p:nvPr/>
        </p:nvSpPr>
        <p:spPr bwMode="auto">
          <a:xfrm>
            <a:off x="571500" y="5357813"/>
            <a:ext cx="7786688" cy="43021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2800" b="1">
                <a:solidFill>
                  <a:srgbClr val="0206BE"/>
                </a:solidFill>
                <a:latin typeface="HG丸ｺﾞｼｯｸM-PRO" pitchFamily="50" charset="-128"/>
                <a:ea typeface="HG丸ｺﾞｼｯｸM-PRO" pitchFamily="50" charset="-128"/>
              </a:rPr>
              <a:t>研究機関の一部の排水から</a:t>
            </a:r>
            <a:r>
              <a:rPr lang="en-US" altLang="ja-JP" sz="2800" b="1">
                <a:solidFill>
                  <a:srgbClr val="0206BE"/>
                </a:solidFill>
                <a:latin typeface="HG丸ｺﾞｼｯｸM-PRO" pitchFamily="50" charset="-128"/>
                <a:ea typeface="HG丸ｺﾞｼｯｸM-PRO" pitchFamily="50" charset="-128"/>
              </a:rPr>
              <a:t>6,000ng/L</a:t>
            </a:r>
            <a:r>
              <a:rPr lang="ja-JP" altLang="en-US" sz="2800" b="1">
                <a:solidFill>
                  <a:srgbClr val="0206BE"/>
                </a:solidFill>
                <a:latin typeface="HG丸ｺﾞｼｯｸM-PRO" pitchFamily="50" charset="-128"/>
                <a:ea typeface="HG丸ｺﾞｼｯｸM-PRO" pitchFamily="50" charset="-128"/>
              </a:rPr>
              <a:t>程度検出</a:t>
            </a:r>
          </a:p>
        </p:txBody>
      </p:sp>
      <p:sp>
        <p:nvSpPr>
          <p:cNvPr id="30730" name="右矢印 12"/>
          <p:cNvSpPr>
            <a:spLocks noChangeArrowheads="1"/>
          </p:cNvSpPr>
          <p:nvPr/>
        </p:nvSpPr>
        <p:spPr bwMode="auto">
          <a:xfrm rot="5400000">
            <a:off x="4255294" y="4031456"/>
            <a:ext cx="503238" cy="1584325"/>
          </a:xfrm>
          <a:prstGeom prst="rightArrow">
            <a:avLst>
              <a:gd name="adj1" fmla="val 50000"/>
              <a:gd name="adj2" fmla="val 18181"/>
            </a:avLst>
          </a:prstGeom>
          <a:solidFill>
            <a:schemeClr val="tx1"/>
          </a:solidFill>
          <a:ln w="25400" algn="ctr">
            <a:noFill/>
            <a:miter lim="800000"/>
            <a:headEnd/>
            <a:tailEnd/>
          </a:ln>
        </p:spPr>
        <p:txBody>
          <a:bodyPr rot="10800000" vert="eaVert" anchor="ctr"/>
          <a:lstStyle/>
          <a:p>
            <a:pPr algn="ctr" fontAlgn="base">
              <a:spcBef>
                <a:spcPct val="0"/>
              </a:spcBef>
              <a:spcAft>
                <a:spcPct val="0"/>
              </a:spcAft>
            </a:pPr>
            <a:endParaRPr lang="ja-JP" altLang="en-US" sz="2400" b="1">
              <a:solidFill>
                <a:srgbClr val="FFFFFF"/>
              </a:solidFill>
              <a:latin typeface="HG丸ｺﾞｼｯｸM-PRO" pitchFamily="50" charset="-128"/>
              <a:ea typeface="HG丸ｺﾞｼｯｸM-PRO" pitchFamily="50" charset="-128"/>
            </a:endParaRPr>
          </a:p>
        </p:txBody>
      </p:sp>
      <p:sp>
        <p:nvSpPr>
          <p:cNvPr id="30731" name="テキスト ボックス 11"/>
          <p:cNvSpPr txBox="1">
            <a:spLocks noChangeArrowheads="1"/>
          </p:cNvSpPr>
          <p:nvPr/>
        </p:nvSpPr>
        <p:spPr bwMode="auto">
          <a:xfrm>
            <a:off x="1000125" y="2714625"/>
            <a:ext cx="7416800" cy="430213"/>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2800" b="1">
                <a:solidFill>
                  <a:srgbClr val="003399"/>
                </a:solidFill>
                <a:latin typeface="HG丸ｺﾞｼｯｸM-PRO" pitchFamily="50" charset="-128"/>
                <a:ea typeface="HG丸ｺﾞｼｯｸM-PRO" pitchFamily="50" charset="-128"/>
              </a:rPr>
              <a:t>放流水中の</a:t>
            </a:r>
            <a:r>
              <a:rPr lang="en-US" altLang="ja-JP" sz="2800" b="1">
                <a:solidFill>
                  <a:srgbClr val="003399"/>
                </a:solidFill>
                <a:latin typeface="HG丸ｺﾞｼｯｸM-PRO" pitchFamily="50" charset="-128"/>
                <a:ea typeface="HG丸ｺﾞｼｯｸM-PRO" pitchFamily="50" charset="-128"/>
              </a:rPr>
              <a:t>PFOA</a:t>
            </a:r>
            <a:r>
              <a:rPr lang="ja-JP" altLang="en-US" sz="2800" b="1">
                <a:solidFill>
                  <a:srgbClr val="003399"/>
                </a:solidFill>
                <a:latin typeface="HG丸ｺﾞｼｯｸM-PRO" pitchFamily="50" charset="-128"/>
                <a:ea typeface="HG丸ｺﾞｼｯｸM-PRO" pitchFamily="50" charset="-128"/>
              </a:rPr>
              <a:t>濃度は過去と比較して減少</a:t>
            </a:r>
          </a:p>
        </p:txBody>
      </p:sp>
      <p:sp>
        <p:nvSpPr>
          <p:cNvPr id="30732" name="正方形/長方形 11"/>
          <p:cNvSpPr>
            <a:spLocks noChangeArrowheads="1"/>
          </p:cNvSpPr>
          <p:nvPr/>
        </p:nvSpPr>
        <p:spPr bwMode="auto">
          <a:xfrm>
            <a:off x="6215063" y="0"/>
            <a:ext cx="2749550" cy="400050"/>
          </a:xfrm>
          <a:prstGeom prst="rect">
            <a:avLst/>
          </a:prstGeom>
          <a:noFill/>
          <a:ln w="9525">
            <a:noFill/>
            <a:miter lim="800000"/>
            <a:headEnd/>
            <a:tailEnd/>
          </a:ln>
        </p:spPr>
        <p:txBody>
          <a:bodyPr wrap="none">
            <a:spAutoFit/>
          </a:bodyPr>
          <a:lstStyle/>
          <a:p>
            <a:pPr fontAlgn="base">
              <a:spcBef>
                <a:spcPct val="0"/>
              </a:spcBef>
              <a:spcAft>
                <a:spcPct val="0"/>
              </a:spcAft>
            </a:pPr>
            <a:r>
              <a:rPr lang="zh-TW" altLang="en-US" sz="2000" b="1">
                <a:solidFill>
                  <a:srgbClr val="FFFFFF"/>
                </a:solidFill>
                <a:latin typeface="HG丸ｺﾞｼｯｸM-PRO" pitchFamily="50" charset="-128"/>
                <a:ea typeface="HG丸ｺﾞｼｯｸM-PRO" pitchFamily="50" charset="-128"/>
              </a:rPr>
              <a:t>環境省技術開発推進費</a:t>
            </a:r>
            <a:endParaRPr lang="ja-JP" altLang="en-US" sz="2000" b="1">
              <a:solidFill>
                <a:srgbClr val="FFFFFF"/>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9"/>
          <p:cNvSpPr>
            <a:spLocks noChangeArrowheads="1"/>
          </p:cNvSpPr>
          <p:nvPr/>
        </p:nvSpPr>
        <p:spPr bwMode="auto">
          <a:xfrm>
            <a:off x="0" y="981075"/>
            <a:ext cx="9144000" cy="5876925"/>
          </a:xfrm>
          <a:prstGeom prst="rect">
            <a:avLst/>
          </a:prstGeom>
          <a:solidFill>
            <a:srgbClr val="006600"/>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1747" name="Text Box 8"/>
          <p:cNvSpPr txBox="1">
            <a:spLocks noChangeArrowheads="1"/>
          </p:cNvSpPr>
          <p:nvPr/>
        </p:nvSpPr>
        <p:spPr bwMode="auto">
          <a:xfrm>
            <a:off x="1619250" y="0"/>
            <a:ext cx="6842125" cy="822325"/>
          </a:xfrm>
          <a:prstGeom prst="rect">
            <a:avLst/>
          </a:prstGeom>
          <a:noFill/>
          <a:ln w="19050">
            <a:noFill/>
            <a:miter lim="800000"/>
            <a:headEnd/>
            <a:tailEnd/>
          </a:ln>
        </p:spPr>
        <p:txBody>
          <a:bodyPr>
            <a:spAutoFit/>
          </a:bodyPr>
          <a:lstStyle/>
          <a:p>
            <a:pPr fontAlgn="base">
              <a:spcBef>
                <a:spcPct val="50000"/>
              </a:spcBef>
              <a:spcAft>
                <a:spcPct val="0"/>
              </a:spcAft>
            </a:pPr>
            <a:r>
              <a:rPr lang="en-US" altLang="ja-JP" sz="2400" b="1">
                <a:solidFill>
                  <a:srgbClr val="000000"/>
                </a:solidFill>
                <a:latin typeface="Arial" pitchFamily="34" charset="0"/>
              </a:rPr>
              <a:t>PFOS</a:t>
            </a:r>
            <a:r>
              <a:rPr lang="ja-JP" altLang="en-US" sz="2400" b="1">
                <a:solidFill>
                  <a:srgbClr val="000000"/>
                </a:solidFill>
                <a:latin typeface="Arial" pitchFamily="34" charset="0"/>
              </a:rPr>
              <a:t>およびその類縁物質の水環境並びに</a:t>
            </a:r>
            <a:br>
              <a:rPr lang="ja-JP" altLang="en-US" sz="2400" b="1">
                <a:solidFill>
                  <a:srgbClr val="000000"/>
                </a:solidFill>
                <a:latin typeface="Arial" pitchFamily="34" charset="0"/>
              </a:rPr>
            </a:br>
            <a:r>
              <a:rPr lang="ja-JP" altLang="en-US" sz="2400" b="1">
                <a:solidFill>
                  <a:srgbClr val="000000"/>
                </a:solidFill>
                <a:latin typeface="Arial" pitchFamily="34" charset="0"/>
              </a:rPr>
              <a:t>使用事業所実態（東京都）</a:t>
            </a:r>
          </a:p>
        </p:txBody>
      </p:sp>
      <p:pic>
        <p:nvPicPr>
          <p:cNvPr id="31748" name="Picture 7"/>
          <p:cNvPicPr>
            <a:picLocks noChangeAspect="1" noChangeArrowheads="1"/>
          </p:cNvPicPr>
          <p:nvPr/>
        </p:nvPicPr>
        <p:blipFill>
          <a:blip r:embed="rId3" cstate="print"/>
          <a:srcRect/>
          <a:stretch>
            <a:fillRect/>
          </a:stretch>
        </p:blipFill>
        <p:spPr bwMode="auto">
          <a:xfrm>
            <a:off x="539750" y="1071563"/>
            <a:ext cx="6196013" cy="5786437"/>
          </a:xfrm>
          <a:prstGeom prst="rect">
            <a:avLst/>
          </a:prstGeom>
          <a:noFill/>
          <a:ln w="9525">
            <a:noFill/>
            <a:miter lim="800000"/>
            <a:headEnd/>
            <a:tailEnd/>
          </a:ln>
        </p:spPr>
      </p:pic>
      <p:sp>
        <p:nvSpPr>
          <p:cNvPr id="31749" name="Rectangle 117"/>
          <p:cNvSpPr>
            <a:spLocks noChangeArrowheads="1"/>
          </p:cNvSpPr>
          <p:nvPr/>
        </p:nvSpPr>
        <p:spPr bwMode="auto">
          <a:xfrm>
            <a:off x="5143500" y="1412875"/>
            <a:ext cx="4000500" cy="574675"/>
          </a:xfrm>
          <a:prstGeom prst="rect">
            <a:avLst/>
          </a:prstGeom>
          <a:noFill/>
          <a:ln w="9525">
            <a:noFill/>
            <a:miter lim="800000"/>
            <a:headEnd/>
            <a:tailEnd/>
          </a:ln>
        </p:spPr>
        <p:txBody>
          <a:bodyPr anchor="ctr"/>
          <a:lstStyle/>
          <a:p>
            <a:pPr algn="ctr" fontAlgn="base">
              <a:spcBef>
                <a:spcPct val="0"/>
              </a:spcBef>
              <a:spcAft>
                <a:spcPct val="0"/>
              </a:spcAft>
            </a:pPr>
            <a:r>
              <a:rPr kumimoji="0" lang="ja-JP" altLang="en-US" sz="2800" b="1" baseline="30000">
                <a:solidFill>
                  <a:srgbClr val="000000"/>
                </a:solidFill>
                <a:latin typeface="HG丸ｺﾞｼｯｸM-PRO" pitchFamily="50" charset="-128"/>
                <a:ea typeface="HG丸ｺﾞｼｯｸM-PRO" pitchFamily="50" charset="-128"/>
              </a:rPr>
              <a:t>  </a:t>
            </a:r>
            <a:r>
              <a:rPr kumimoji="0" lang="ja-JP" altLang="en-US" sz="2800" b="1" baseline="30000">
                <a:solidFill>
                  <a:srgbClr val="FFFF00"/>
                </a:solidFill>
                <a:latin typeface="HG丸ｺﾞｼｯｸM-PRO" pitchFamily="50" charset="-128"/>
                <a:ea typeface="HG丸ｺﾞｼｯｸM-PRO" pitchFamily="50" charset="-128"/>
              </a:rPr>
              <a:t>　平成</a:t>
            </a:r>
            <a:r>
              <a:rPr kumimoji="0" lang="en-US" altLang="ja-JP" sz="2800" b="1" baseline="30000">
                <a:solidFill>
                  <a:srgbClr val="FFFF00"/>
                </a:solidFill>
                <a:latin typeface="HG丸ｺﾞｼｯｸM-PRO" pitchFamily="50" charset="-128"/>
                <a:ea typeface="HG丸ｺﾞｼｯｸM-PRO" pitchFamily="50" charset="-128"/>
              </a:rPr>
              <a:t>20</a:t>
            </a:r>
            <a:r>
              <a:rPr kumimoji="0" lang="ja-JP" altLang="en-US" sz="2800" b="1" baseline="30000">
                <a:solidFill>
                  <a:srgbClr val="FFFF00"/>
                </a:solidFill>
                <a:latin typeface="HG丸ｺﾞｼｯｸM-PRO" pitchFamily="50" charset="-128"/>
                <a:ea typeface="HG丸ｺﾞｼｯｸM-PRO" pitchFamily="50" charset="-128"/>
              </a:rPr>
              <a:t>年</a:t>
            </a:r>
            <a:r>
              <a:rPr kumimoji="0" lang="en-US" altLang="ja-JP" sz="2800" b="1" baseline="30000">
                <a:solidFill>
                  <a:srgbClr val="FFFF00"/>
                </a:solidFill>
                <a:latin typeface="HG丸ｺﾞｼｯｸM-PRO" pitchFamily="50" charset="-128"/>
                <a:ea typeface="HG丸ｺﾞｼｯｸM-PRO" pitchFamily="50" charset="-128"/>
              </a:rPr>
              <a:t>9</a:t>
            </a:r>
            <a:r>
              <a:rPr kumimoji="0" lang="ja-JP" altLang="en-US" sz="2800" b="1" baseline="30000">
                <a:solidFill>
                  <a:srgbClr val="FFFF00"/>
                </a:solidFill>
                <a:latin typeface="HG丸ｺﾞｼｯｸM-PRO" pitchFamily="50" charset="-128"/>
                <a:ea typeface="HG丸ｺﾞｼｯｸM-PRO" pitchFamily="50" charset="-128"/>
              </a:rPr>
              <a:t>月～平成</a:t>
            </a:r>
            <a:r>
              <a:rPr kumimoji="0" lang="en-US" altLang="ja-JP" sz="2800" b="1" baseline="30000">
                <a:solidFill>
                  <a:srgbClr val="FFFF00"/>
                </a:solidFill>
                <a:latin typeface="HG丸ｺﾞｼｯｸM-PRO" pitchFamily="50" charset="-128"/>
                <a:ea typeface="HG丸ｺﾞｼｯｸM-PRO" pitchFamily="50" charset="-128"/>
              </a:rPr>
              <a:t>21</a:t>
            </a:r>
            <a:r>
              <a:rPr kumimoji="0" lang="ja-JP" altLang="en-US" sz="2800" b="1" baseline="30000">
                <a:solidFill>
                  <a:srgbClr val="FFFF00"/>
                </a:solidFill>
                <a:latin typeface="HG丸ｺﾞｼｯｸM-PRO" pitchFamily="50" charset="-128"/>
                <a:ea typeface="HG丸ｺﾞｼｯｸM-PRO" pitchFamily="50" charset="-128"/>
              </a:rPr>
              <a:t>年１月</a:t>
            </a:r>
            <a:endParaRPr lang="ja-JP" altLang="en-US" sz="2800" b="1">
              <a:solidFill>
                <a:srgbClr val="FFFF00"/>
              </a:solidFill>
              <a:latin typeface="HG丸ｺﾞｼｯｸM-PRO" pitchFamily="50" charset="-128"/>
              <a:ea typeface="HG丸ｺﾞｼｯｸM-PRO" pitchFamily="50" charset="-128"/>
            </a:endParaRPr>
          </a:p>
        </p:txBody>
      </p:sp>
      <p:sp>
        <p:nvSpPr>
          <p:cNvPr id="31750" name="Rectangle 117"/>
          <p:cNvSpPr>
            <a:spLocks noChangeArrowheads="1"/>
          </p:cNvSpPr>
          <p:nvPr/>
        </p:nvSpPr>
        <p:spPr bwMode="auto">
          <a:xfrm>
            <a:off x="5143500" y="1071563"/>
            <a:ext cx="1857375" cy="428625"/>
          </a:xfrm>
          <a:prstGeom prst="rect">
            <a:avLst/>
          </a:prstGeom>
          <a:noFill/>
          <a:ln w="9525">
            <a:noFill/>
            <a:miter lim="800000"/>
            <a:headEnd/>
            <a:tailEnd/>
          </a:ln>
        </p:spPr>
        <p:txBody>
          <a:bodyPr anchor="ctr"/>
          <a:lstStyle/>
          <a:p>
            <a:pPr algn="ctr" fontAlgn="base">
              <a:spcBef>
                <a:spcPct val="0"/>
              </a:spcBef>
              <a:spcAft>
                <a:spcPct val="0"/>
              </a:spcAft>
            </a:pPr>
            <a:r>
              <a:rPr kumimoji="0" lang="ja-JP" altLang="en-US" sz="2800" b="1" baseline="30000">
                <a:solidFill>
                  <a:srgbClr val="FFFF00"/>
                </a:solidFill>
                <a:latin typeface="HG丸ｺﾞｼｯｸM-PRO" pitchFamily="50" charset="-128"/>
                <a:ea typeface="HG丸ｺﾞｼｯｸM-PRO" pitchFamily="50" charset="-128"/>
              </a:rPr>
              <a:t>調査期間</a:t>
            </a:r>
            <a:endParaRPr lang="ja-JP" altLang="en-US" sz="2800" b="1">
              <a:solidFill>
                <a:srgbClr val="FFFF00"/>
              </a:solidFill>
              <a:latin typeface="HG丸ｺﾞｼｯｸM-PRO" pitchFamily="50" charset="-128"/>
              <a:ea typeface="HG丸ｺﾞｼｯｸM-PRO" pitchFamily="50" charset="-128"/>
            </a:endParaRPr>
          </a:p>
        </p:txBody>
      </p:sp>
      <p:sp>
        <p:nvSpPr>
          <p:cNvPr id="7" name="円/楕円 6"/>
          <p:cNvSpPr/>
          <p:nvPr/>
        </p:nvSpPr>
        <p:spPr>
          <a:xfrm>
            <a:off x="4357688" y="1643063"/>
            <a:ext cx="571500" cy="500062"/>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8" name="円/楕円 7"/>
          <p:cNvSpPr/>
          <p:nvPr/>
        </p:nvSpPr>
        <p:spPr>
          <a:xfrm>
            <a:off x="4572000" y="2714625"/>
            <a:ext cx="571500" cy="500063"/>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9" name="円/楕円 8"/>
          <p:cNvSpPr/>
          <p:nvPr/>
        </p:nvSpPr>
        <p:spPr>
          <a:xfrm>
            <a:off x="3571875" y="2071688"/>
            <a:ext cx="571500" cy="500062"/>
          </a:xfrm>
          <a:prstGeom prst="ellipse">
            <a:avLst/>
          </a:prstGeom>
          <a:solidFill>
            <a:schemeClr val="accent1">
              <a:alpha val="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cxnSp>
        <p:nvCxnSpPr>
          <p:cNvPr id="13" name="直線矢印コネクタ 12"/>
          <p:cNvCxnSpPr/>
          <p:nvPr/>
        </p:nvCxnSpPr>
        <p:spPr>
          <a:xfrm>
            <a:off x="5286375" y="1857375"/>
            <a:ext cx="785813" cy="357188"/>
          </a:xfrm>
          <a:prstGeom prst="straightConnector1">
            <a:avLst/>
          </a:prstGeom>
          <a:ln w="25400">
            <a:solidFill>
              <a:srgbClr val="FFFF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4429125" y="2071688"/>
            <a:ext cx="1571625" cy="285750"/>
          </a:xfrm>
          <a:prstGeom prst="straightConnector1">
            <a:avLst/>
          </a:prstGeom>
          <a:ln w="25400">
            <a:solidFill>
              <a:srgbClr val="FFFF99"/>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5429250" y="2571750"/>
            <a:ext cx="642938" cy="214313"/>
          </a:xfrm>
          <a:prstGeom prst="straightConnector1">
            <a:avLst/>
          </a:prstGeom>
          <a:ln w="25400">
            <a:solidFill>
              <a:srgbClr val="FFFF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757" name="Rectangle 117"/>
          <p:cNvSpPr>
            <a:spLocks noChangeArrowheads="1"/>
          </p:cNvSpPr>
          <p:nvPr/>
        </p:nvSpPr>
        <p:spPr bwMode="auto">
          <a:xfrm>
            <a:off x="6072188" y="2071688"/>
            <a:ext cx="2714625" cy="574675"/>
          </a:xfrm>
          <a:prstGeom prst="rect">
            <a:avLst/>
          </a:prstGeom>
          <a:noFill/>
          <a:ln w="9525">
            <a:noFill/>
            <a:miter lim="800000"/>
            <a:headEnd/>
            <a:tailEnd/>
          </a:ln>
        </p:spPr>
        <p:txBody>
          <a:bodyPr anchor="ctr"/>
          <a:lstStyle/>
          <a:p>
            <a:pPr fontAlgn="base">
              <a:spcBef>
                <a:spcPct val="0"/>
              </a:spcBef>
              <a:spcAft>
                <a:spcPct val="0"/>
              </a:spcAft>
            </a:pPr>
            <a:r>
              <a:rPr kumimoji="0" lang="ja-JP" altLang="en-US" sz="3600" b="1" baseline="30000">
                <a:solidFill>
                  <a:srgbClr val="FFFF00"/>
                </a:solidFill>
                <a:latin typeface="HG丸ｺﾞｼｯｸM-PRO" pitchFamily="50" charset="-128"/>
                <a:ea typeface="HG丸ｺﾞｼｯｸM-PRO" pitchFamily="50" charset="-128"/>
              </a:rPr>
              <a:t>事業所排水の調査</a:t>
            </a:r>
            <a:endParaRPr lang="ja-JP" altLang="en-US" sz="3600" b="1">
              <a:solidFill>
                <a:srgbClr val="FFFF00"/>
              </a:solidFill>
              <a:latin typeface="HG丸ｺﾞｼｯｸM-PRO" pitchFamily="50" charset="-128"/>
              <a:ea typeface="HG丸ｺﾞｼｯｸM-PRO" pitchFamily="50" charset="-128"/>
            </a:endParaRPr>
          </a:p>
        </p:txBody>
      </p:sp>
      <p:sp>
        <p:nvSpPr>
          <p:cNvPr id="2" name="円/楕円 6"/>
          <p:cNvSpPr>
            <a:spLocks noChangeArrowheads="1"/>
          </p:cNvSpPr>
          <p:nvPr/>
        </p:nvSpPr>
        <p:spPr bwMode="auto">
          <a:xfrm>
            <a:off x="2786063" y="1000125"/>
            <a:ext cx="571500" cy="500063"/>
          </a:xfrm>
          <a:prstGeom prst="ellipse">
            <a:avLst/>
          </a:prstGeom>
          <a:solidFill>
            <a:schemeClr val="accent1">
              <a:alpha val="50000"/>
            </a:schemeClr>
          </a:solidFill>
          <a:ln w="25400" algn="ctr">
            <a:solidFill>
              <a:srgbClr val="FFC000"/>
            </a:solidFill>
            <a:round/>
            <a:headEnd/>
            <a:tailEnd/>
          </a:ln>
        </p:spPr>
        <p:txBody>
          <a:bodyPr anchor="ctr"/>
          <a:lstStyle/>
          <a:p>
            <a:pPr algn="ctr" fontAlgn="base">
              <a:spcBef>
                <a:spcPct val="0"/>
              </a:spcBef>
              <a:spcAft>
                <a:spcPct val="0"/>
              </a:spcAft>
              <a:defRPr/>
            </a:pPr>
            <a:endParaRPr lang="ja-JP" altLang="en-US">
              <a:solidFill>
                <a:srgbClr val="FFFFFF"/>
              </a:solidFill>
            </a:endParaRPr>
          </a:p>
        </p:txBody>
      </p:sp>
      <p:cxnSp>
        <p:nvCxnSpPr>
          <p:cNvPr id="16" name="直線矢印コネクタ 15"/>
          <p:cNvCxnSpPr/>
          <p:nvPr/>
        </p:nvCxnSpPr>
        <p:spPr>
          <a:xfrm rot="10800000">
            <a:off x="2000250" y="1143000"/>
            <a:ext cx="785813" cy="71438"/>
          </a:xfrm>
          <a:prstGeom prst="straightConnector1">
            <a:avLst/>
          </a:prstGeom>
          <a:ln w="25400">
            <a:solidFill>
              <a:srgbClr val="FFFF99"/>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1760" name="Rectangle 117"/>
          <p:cNvSpPr>
            <a:spLocks noChangeArrowheads="1"/>
          </p:cNvSpPr>
          <p:nvPr/>
        </p:nvSpPr>
        <p:spPr bwMode="auto">
          <a:xfrm>
            <a:off x="214313" y="928688"/>
            <a:ext cx="2214562" cy="574675"/>
          </a:xfrm>
          <a:prstGeom prst="rect">
            <a:avLst/>
          </a:prstGeom>
          <a:noFill/>
          <a:ln w="9525">
            <a:noFill/>
            <a:miter lim="800000"/>
            <a:headEnd/>
            <a:tailEnd/>
          </a:ln>
        </p:spPr>
        <p:txBody>
          <a:bodyPr anchor="ctr"/>
          <a:lstStyle/>
          <a:p>
            <a:pPr fontAlgn="base">
              <a:spcBef>
                <a:spcPct val="0"/>
              </a:spcBef>
              <a:spcAft>
                <a:spcPct val="0"/>
              </a:spcAft>
            </a:pPr>
            <a:r>
              <a:rPr kumimoji="0" lang="en-US" altLang="ja-JP" sz="3600" b="1" baseline="30000">
                <a:solidFill>
                  <a:srgbClr val="FFFF00"/>
                </a:solidFill>
                <a:latin typeface="HG丸ｺﾞｼｯｸM-PRO" pitchFamily="50" charset="-128"/>
                <a:ea typeface="HG丸ｺﾞｼｯｸM-PRO" pitchFamily="50" charset="-128"/>
              </a:rPr>
              <a:t>19</a:t>
            </a:r>
            <a:r>
              <a:rPr kumimoji="0" lang="ja-JP" altLang="en-US" sz="3600" b="1" baseline="30000">
                <a:solidFill>
                  <a:srgbClr val="FFFF00"/>
                </a:solidFill>
                <a:latin typeface="HG丸ｺﾞｼｯｸM-PRO" pitchFamily="50" charset="-128"/>
                <a:ea typeface="HG丸ｺﾞｼｯｸM-PRO" pitchFamily="50" charset="-128"/>
              </a:rPr>
              <a:t>年度実施</a:t>
            </a:r>
            <a:endParaRPr lang="ja-JP" altLang="en-US" sz="3600" b="1">
              <a:solidFill>
                <a:srgbClr val="FFFF00"/>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3"/>
          <p:cNvSpPr>
            <a:spLocks noChangeArrowheads="1"/>
          </p:cNvSpPr>
          <p:nvPr/>
        </p:nvSpPr>
        <p:spPr bwMode="auto">
          <a:xfrm>
            <a:off x="0" y="1052513"/>
            <a:ext cx="9144000" cy="5805487"/>
          </a:xfrm>
          <a:prstGeom prst="rect">
            <a:avLst/>
          </a:prstGeom>
          <a:solidFill>
            <a:srgbClr val="008000"/>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2771" name="Text Box 8"/>
          <p:cNvSpPr txBox="1">
            <a:spLocks noChangeArrowheads="1"/>
          </p:cNvSpPr>
          <p:nvPr/>
        </p:nvSpPr>
        <p:spPr bwMode="auto">
          <a:xfrm>
            <a:off x="1763713" y="14288"/>
            <a:ext cx="6553200" cy="822325"/>
          </a:xfrm>
          <a:prstGeom prst="rect">
            <a:avLst/>
          </a:prstGeom>
          <a:noFill/>
          <a:ln w="19050">
            <a:noFill/>
            <a:miter lim="800000"/>
            <a:headEnd/>
            <a:tailEnd/>
          </a:ln>
        </p:spPr>
        <p:txBody>
          <a:bodyPr>
            <a:spAutoFit/>
          </a:bodyPr>
          <a:lstStyle/>
          <a:p>
            <a:pPr fontAlgn="base">
              <a:spcBef>
                <a:spcPct val="50000"/>
              </a:spcBef>
              <a:spcAft>
                <a:spcPct val="0"/>
              </a:spcAft>
            </a:pPr>
            <a:r>
              <a:rPr lang="en-US" altLang="ja-JP" sz="2400" b="1">
                <a:solidFill>
                  <a:srgbClr val="000000"/>
                </a:solidFill>
                <a:latin typeface="Arial" pitchFamily="34" charset="0"/>
              </a:rPr>
              <a:t>PFOS</a:t>
            </a:r>
            <a:r>
              <a:rPr lang="ja-JP" altLang="en-US" sz="2400" b="1">
                <a:solidFill>
                  <a:srgbClr val="000000"/>
                </a:solidFill>
                <a:latin typeface="Arial" pitchFamily="34" charset="0"/>
              </a:rPr>
              <a:t>およびその類縁物質の水環境並びに</a:t>
            </a:r>
            <a:br>
              <a:rPr lang="ja-JP" altLang="en-US" sz="2400" b="1">
                <a:solidFill>
                  <a:srgbClr val="000000"/>
                </a:solidFill>
                <a:latin typeface="Arial" pitchFamily="34" charset="0"/>
              </a:rPr>
            </a:br>
            <a:r>
              <a:rPr lang="ja-JP" altLang="en-US" sz="2400" b="1">
                <a:solidFill>
                  <a:srgbClr val="000000"/>
                </a:solidFill>
                <a:latin typeface="Arial" pitchFamily="34" charset="0"/>
              </a:rPr>
              <a:t>使用事業所実態（東京都）</a:t>
            </a:r>
          </a:p>
        </p:txBody>
      </p:sp>
      <p:graphicFrame>
        <p:nvGraphicFramePr>
          <p:cNvPr id="19616" name="Group 160"/>
          <p:cNvGraphicFramePr>
            <a:graphicFrameLocks noGrp="1"/>
          </p:cNvGraphicFramePr>
          <p:nvPr/>
        </p:nvGraphicFramePr>
        <p:xfrm>
          <a:off x="357188" y="1285875"/>
          <a:ext cx="8215312" cy="2382838"/>
        </p:xfrm>
        <a:graphic>
          <a:graphicData uri="http://schemas.openxmlformats.org/drawingml/2006/table">
            <a:tbl>
              <a:tblPr/>
              <a:tblGrid>
                <a:gridCol w="1933575"/>
                <a:gridCol w="1852612"/>
                <a:gridCol w="1562100"/>
                <a:gridCol w="1438275"/>
                <a:gridCol w="1428750"/>
              </a:tblGrid>
              <a:tr h="35718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rgbClr val="FFFF00"/>
                          </a:solidFill>
                          <a:effectLst/>
                          <a:latin typeface="HG丸ｺﾞｼｯｸM-PRO" pitchFamily="49" charset="-128"/>
                          <a:ea typeface="HG丸ｺﾞｼｯｸM-PRO" pitchFamily="49" charset="-128"/>
                        </a:rPr>
                        <a:t>試料名</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rgbClr val="FFFF00"/>
                          </a:solidFill>
                          <a:effectLst/>
                          <a:latin typeface="HG丸ｺﾞｼｯｸM-PRO" pitchFamily="49" charset="-128"/>
                          <a:ea typeface="HG丸ｺﾞｼｯｸM-PRO" pitchFamily="49" charset="-128"/>
                        </a:rPr>
                        <a:t>採水時期</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00"/>
                          </a:solidFill>
                          <a:effectLst/>
                          <a:latin typeface="HG丸ｺﾞｼｯｸM-PRO" pitchFamily="49" charset="-128"/>
                          <a:ea typeface="HG丸ｺﾞｼｯｸM-PRO" pitchFamily="49" charset="-128"/>
                        </a:rPr>
                        <a:t> PFOS </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FF00"/>
                          </a:solidFill>
                          <a:effectLst/>
                          <a:latin typeface="HG丸ｺﾞｼｯｸM-PRO" pitchFamily="49" charset="-128"/>
                          <a:ea typeface="HG丸ｺﾞｼｯｸM-PRO" pitchFamily="49" charset="-128"/>
                        </a:rPr>
                        <a:t> PFOA </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00"/>
                          </a:solidFill>
                          <a:effectLst/>
                          <a:latin typeface="HG丸ｺﾞｼｯｸM-PRO" pitchFamily="49" charset="-128"/>
                          <a:ea typeface="HG丸ｺﾞｼｯｸM-PRO" pitchFamily="49" charset="-128"/>
                        </a:rPr>
                        <a:t>PFHxS</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支線　</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A-1 </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19</a:t>
                      </a:r>
                      <a:r>
                        <a:rPr kumimoji="1" lang="ja-JP" altLang="en-US"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年</a:t>
                      </a: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7</a:t>
                      </a:r>
                      <a:r>
                        <a:rPr kumimoji="1" lang="ja-JP" altLang="en-US"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610 </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28 </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N.D.</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5877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20</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年</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7</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180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11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N.D.</a:t>
                      </a:r>
                    </a:p>
                  </a:txBody>
                  <a:tcPr marL="9525" marR="9525" marT="9525" marB="0" anchor="ctr" horzOverflow="overflow">
                    <a:lnL>
                      <a:noFill/>
                    </a:lnL>
                    <a:lnR>
                      <a:noFill/>
                    </a:lnR>
                    <a:lnT>
                      <a:noFill/>
                    </a:lnT>
                    <a:lnB>
                      <a:noFill/>
                    </a:lnB>
                    <a:lnTlToBr>
                      <a:noFill/>
                    </a:lnTlToBr>
                    <a:lnBlToTr>
                      <a:noFill/>
                    </a:lnBlToTr>
                    <a:noFill/>
                  </a:tcPr>
                </a:tc>
              </a:tr>
              <a:tr h="274638">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21</a:t>
                      </a:r>
                      <a:r>
                        <a:rPr kumimoji="1" lang="ja-JP" altLang="en-US" sz="2000" b="1" i="0" u="none" strike="noStrike" cap="none" normalizeH="0" baseline="0" smtClean="0">
                          <a:ln>
                            <a:noFill/>
                          </a:ln>
                          <a:solidFill>
                            <a:schemeClr val="tx1"/>
                          </a:solidFill>
                          <a:effectLst/>
                          <a:latin typeface="HG丸ｺﾞｼｯｸM-PRO" pitchFamily="49" charset="-128"/>
                          <a:ea typeface="HG丸ｺﾞｼｯｸM-PRO" pitchFamily="49" charset="-128"/>
                        </a:rPr>
                        <a:t>年</a:t>
                      </a: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2</a:t>
                      </a:r>
                      <a:r>
                        <a:rPr kumimoji="1" lang="ja-JP" altLang="en-US" sz="2000" b="1" i="0" u="none" strike="noStrike" cap="none" normalizeH="0" baseline="0" smtClean="0">
                          <a:ln>
                            <a:noFill/>
                          </a:ln>
                          <a:solidFill>
                            <a:schemeClr val="tx1"/>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2.8 </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3.5 </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N.D.</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3206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支線　</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A-5</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19</a:t>
                      </a:r>
                      <a:r>
                        <a:rPr kumimoji="1" lang="ja-JP" altLang="en-US" sz="2000" b="1" i="0" u="none" strike="noStrike" cap="none" normalizeH="0" baseline="0" smtClean="0">
                          <a:ln>
                            <a:noFill/>
                          </a:ln>
                          <a:solidFill>
                            <a:srgbClr val="FFC000"/>
                          </a:solidFill>
                          <a:effectLst/>
                          <a:latin typeface="HG丸ｺﾞｼｯｸM-PRO" pitchFamily="49" charset="-128"/>
                          <a:ea typeface="HG丸ｺﾞｼｯｸM-PRO" pitchFamily="49" charset="-128"/>
                        </a:rPr>
                        <a:t>年</a:t>
                      </a: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7</a:t>
                      </a:r>
                      <a:r>
                        <a:rPr kumimoji="1" lang="ja-JP" altLang="en-US" sz="2000" b="1" i="0" u="none" strike="noStrike" cap="none" normalizeH="0" baseline="0" smtClean="0">
                          <a:ln>
                            <a:noFill/>
                          </a:ln>
                          <a:solidFill>
                            <a:srgbClr val="FFC000"/>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7,400</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27 </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17</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8892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endParaRP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20</a:t>
                      </a:r>
                      <a:r>
                        <a:rPr kumimoji="1" lang="ja-JP" altLang="en-US" sz="2000" b="1" i="0" u="none" strike="noStrike" cap="none" normalizeH="0" baseline="0" smtClean="0">
                          <a:ln>
                            <a:noFill/>
                          </a:ln>
                          <a:solidFill>
                            <a:schemeClr val="tx1"/>
                          </a:solidFill>
                          <a:effectLst/>
                          <a:latin typeface="HG丸ｺﾞｼｯｸM-PRO" pitchFamily="49" charset="-128"/>
                          <a:ea typeface="HG丸ｺﾞｼｯｸM-PRO" pitchFamily="49" charset="-128"/>
                        </a:rPr>
                        <a:t>年</a:t>
                      </a: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7</a:t>
                      </a:r>
                      <a:r>
                        <a:rPr kumimoji="1" lang="ja-JP" altLang="en-US" sz="2000" b="1" i="0" u="none" strike="noStrike" cap="none" normalizeH="0" baseline="0" smtClean="0">
                          <a:ln>
                            <a:noFill/>
                          </a:ln>
                          <a:solidFill>
                            <a:schemeClr val="tx1"/>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120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7.2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N.D.</a:t>
                      </a:r>
                    </a:p>
                  </a:txBody>
                  <a:tcPr marL="9525" marR="9525" marT="9525" marB="0" anchor="ctr" horzOverflow="overflow">
                    <a:lnL>
                      <a:noFill/>
                    </a:lnL>
                    <a:lnR>
                      <a:noFill/>
                    </a:lnR>
                    <a:lnT>
                      <a:noFill/>
                    </a:lnT>
                    <a:lnB>
                      <a:noFill/>
                    </a:lnB>
                    <a:lnTlToBr>
                      <a:noFill/>
                    </a:lnTlToBr>
                    <a:lnBlToTr>
                      <a:noFill/>
                    </a:lnBlToTr>
                    <a:noFill/>
                  </a:tcPr>
                </a:tc>
              </a:tr>
              <a:tr h="358775">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21</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年</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120 </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chemeClr val="tx1"/>
                          </a:solidFill>
                          <a:effectLst/>
                          <a:latin typeface="HG丸ｺﾞｼｯｸM-PRO" pitchFamily="49" charset="-128"/>
                          <a:ea typeface="HG丸ｺﾞｼｯｸM-PRO" pitchFamily="49" charset="-128"/>
                        </a:rPr>
                        <a:t>5.4 </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2.7 </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9614" name="Group 158"/>
          <p:cNvGraphicFramePr>
            <a:graphicFrameLocks noGrp="1"/>
          </p:cNvGraphicFramePr>
          <p:nvPr/>
        </p:nvGraphicFramePr>
        <p:xfrm>
          <a:off x="357188" y="3857625"/>
          <a:ext cx="8029575" cy="2200275"/>
        </p:xfrm>
        <a:graphic>
          <a:graphicData uri="http://schemas.openxmlformats.org/drawingml/2006/table">
            <a:tbl>
              <a:tblPr/>
              <a:tblGrid>
                <a:gridCol w="1982787"/>
                <a:gridCol w="1589083"/>
                <a:gridCol w="1539880"/>
                <a:gridCol w="1346200"/>
                <a:gridCol w="1571625"/>
              </a:tblGrid>
              <a:tr h="2921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rgbClr val="FFFF00"/>
                          </a:solidFill>
                          <a:effectLst/>
                          <a:latin typeface="HG丸ｺﾞｼｯｸM-PRO" pitchFamily="49" charset="-128"/>
                          <a:ea typeface="HG丸ｺﾞｼｯｸM-PRO" pitchFamily="49" charset="-128"/>
                        </a:rPr>
                        <a:t>試料名</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smtClean="0">
                          <a:ln>
                            <a:noFill/>
                          </a:ln>
                          <a:solidFill>
                            <a:srgbClr val="FFFF00"/>
                          </a:solidFill>
                          <a:effectLst/>
                          <a:latin typeface="HG丸ｺﾞｼｯｸM-PRO" pitchFamily="49" charset="-128"/>
                          <a:ea typeface="HG丸ｺﾞｼｯｸM-PRO" pitchFamily="49" charset="-128"/>
                        </a:rPr>
                        <a:t>採水時期</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00"/>
                          </a:solidFill>
                          <a:effectLst/>
                          <a:latin typeface="HG丸ｺﾞｼｯｸM-PRO" pitchFamily="49" charset="-128"/>
                          <a:ea typeface="HG丸ｺﾞｼｯｸM-PRO" pitchFamily="49" charset="-128"/>
                        </a:rPr>
                        <a:t> PFOS </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00"/>
                          </a:solidFill>
                          <a:effectLst/>
                          <a:latin typeface="HG丸ｺﾞｼｯｸM-PRO" pitchFamily="49" charset="-128"/>
                          <a:ea typeface="HG丸ｺﾞｼｯｸM-PRO" pitchFamily="49" charset="-128"/>
                        </a:rPr>
                        <a:t> PFOA </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FF00"/>
                          </a:solidFill>
                          <a:effectLst/>
                          <a:latin typeface="HG丸ｺﾞｼｯｸM-PRO" pitchFamily="49" charset="-128"/>
                          <a:ea typeface="HG丸ｺﾞｼｯｸM-PRO" pitchFamily="49" charset="-128"/>
                        </a:rPr>
                        <a:t>PFHxS</a:t>
                      </a:r>
                    </a:p>
                  </a:txBody>
                  <a:tcPr marL="9525" marR="9525" marT="9525" marB="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下水処理場　　流入水</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19</a:t>
                      </a:r>
                      <a:r>
                        <a:rPr kumimoji="1" lang="ja-JP" altLang="en-US" sz="2000" b="1" i="0" u="none" strike="noStrike" cap="none" normalizeH="0" baseline="0" smtClean="0">
                          <a:ln>
                            <a:noFill/>
                          </a:ln>
                          <a:solidFill>
                            <a:srgbClr val="FFC000"/>
                          </a:solidFill>
                          <a:effectLst/>
                          <a:latin typeface="HG丸ｺﾞｼｯｸM-PRO" pitchFamily="49" charset="-128"/>
                          <a:ea typeface="HG丸ｺﾞｼｯｸM-PRO" pitchFamily="49" charset="-128"/>
                        </a:rPr>
                        <a:t>年</a:t>
                      </a: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7</a:t>
                      </a:r>
                      <a:r>
                        <a:rPr kumimoji="1" lang="ja-JP" altLang="en-US" sz="2000" b="1" i="0" u="none" strike="noStrike" cap="none" normalizeH="0" baseline="0" smtClean="0">
                          <a:ln>
                            <a:noFill/>
                          </a:ln>
                          <a:solidFill>
                            <a:srgbClr val="FFC000"/>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980</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33</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25</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1150">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endParaRP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０年度</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18</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～２６</a:t>
                      </a:r>
                      <a:endPar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endParaRP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6.0</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7.0 </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5.0 </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7.2</a:t>
                      </a:r>
                    </a:p>
                  </a:txBody>
                  <a:tcPr marL="9525" marR="9525" marT="9525" marB="0" anchor="ctr" horzOverflow="overflow">
                    <a:lnL>
                      <a:noFill/>
                    </a:lnL>
                    <a:lnR>
                      <a:noFill/>
                    </a:lnR>
                    <a:lnT>
                      <a:noFill/>
                    </a:lnT>
                    <a:lnB>
                      <a:noFill/>
                    </a:lnB>
                    <a:lnTlToBr>
                      <a:noFill/>
                    </a:lnTlToBr>
                    <a:lnBlToTr>
                      <a:noFill/>
                    </a:lnBlToTr>
                    <a:noFill/>
                  </a:tcPr>
                </a:tc>
              </a:tr>
              <a:tr h="180975">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21</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年度</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16</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27</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7.5</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9.3</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6.7</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15</a:t>
                      </a:r>
                    </a:p>
                  </a:txBody>
                  <a:tcPr marL="9525" marR="9525" marT="9525" marB="0"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r>
              <a:tr h="258763">
                <a:tc rowSpan="3">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下水処理場　　放流水</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19</a:t>
                      </a:r>
                      <a:r>
                        <a:rPr kumimoji="1" lang="ja-JP" altLang="en-US" sz="2000" b="1" i="0" u="none" strike="noStrike" cap="none" normalizeH="0" baseline="0" smtClean="0">
                          <a:ln>
                            <a:noFill/>
                          </a:ln>
                          <a:solidFill>
                            <a:srgbClr val="FFC000"/>
                          </a:solidFill>
                          <a:effectLst/>
                          <a:latin typeface="HG丸ｺﾞｼｯｸM-PRO" pitchFamily="49" charset="-128"/>
                          <a:ea typeface="HG丸ｺﾞｼｯｸM-PRO" pitchFamily="49" charset="-128"/>
                        </a:rPr>
                        <a:t>年</a:t>
                      </a: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7</a:t>
                      </a:r>
                      <a:r>
                        <a:rPr kumimoji="1" lang="ja-JP" altLang="en-US" sz="2000" b="1" i="0" u="none" strike="noStrike" cap="none" normalizeH="0" baseline="0" smtClean="0">
                          <a:ln>
                            <a:noFill/>
                          </a:ln>
                          <a:solidFill>
                            <a:srgbClr val="FFC000"/>
                          </a:solidFill>
                          <a:effectLst/>
                          <a:latin typeface="HG丸ｺﾞｼｯｸM-PRO" pitchFamily="49" charset="-128"/>
                          <a:ea typeface="HG丸ｺﾞｼｯｸM-PRO" pitchFamily="49" charset="-128"/>
                        </a:rPr>
                        <a:t>月</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650</a:t>
                      </a:r>
                      <a:r>
                        <a:rPr kumimoji="1" lang="ja-JP" altLang="en-US"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810</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smtClean="0">
                          <a:ln>
                            <a:noFill/>
                          </a:ln>
                          <a:solidFill>
                            <a:srgbClr val="FFC000"/>
                          </a:solidFill>
                          <a:effectLst/>
                          <a:latin typeface="HG丸ｺﾞｼｯｸM-PRO" pitchFamily="49" charset="-128"/>
                          <a:ea typeface="HG丸ｺﾞｼｯｸM-PRO" pitchFamily="49" charset="-128"/>
                        </a:rPr>
                        <a:t>21</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200</a:t>
                      </a:r>
                      <a:r>
                        <a:rPr kumimoji="1" lang="ja-JP" altLang="en-US"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rgbClr val="FFC000"/>
                          </a:solidFill>
                          <a:effectLst/>
                          <a:latin typeface="HG丸ｺﾞｼｯｸM-PRO" pitchFamily="49" charset="-128"/>
                          <a:ea typeface="HG丸ｺﾞｼｯｸM-PRO" pitchFamily="49" charset="-128"/>
                        </a:rPr>
                        <a:t>250</a:t>
                      </a:r>
                    </a:p>
                  </a:txBody>
                  <a:tcPr marL="9525" marR="9525" marT="9525" marB="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180975">
                <a:tc vMerge="1">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endParaRP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20</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年度</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18</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19</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8.2</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11</a:t>
                      </a:r>
                    </a:p>
                  </a:txBody>
                  <a:tcPr marL="9525" marR="9525" marT="9525"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6.8</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15 </a:t>
                      </a:r>
                    </a:p>
                  </a:txBody>
                  <a:tcPr marL="9525" marR="9525" marT="9525" marB="0" anchor="ctr" horzOverflow="overflow">
                    <a:lnL>
                      <a:noFill/>
                    </a:lnL>
                    <a:lnR>
                      <a:noFill/>
                    </a:lnR>
                    <a:lnT>
                      <a:noFill/>
                    </a:lnT>
                    <a:lnB>
                      <a:noFill/>
                    </a:lnB>
                    <a:lnTlToBr>
                      <a:noFill/>
                    </a:lnTlToBr>
                    <a:lnBlToTr>
                      <a:noFill/>
                    </a:lnBlToTr>
                    <a:noFill/>
                  </a:tcPr>
                </a:tc>
              </a:tr>
              <a:tr h="180975">
                <a:tc vMerge="1">
                  <a:txBody>
                    <a:bodyPr/>
                    <a:lstStyle/>
                    <a:p>
                      <a:endParaRPr kumimoji="1" lang="ja-JP"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21</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年度</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19</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30</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10</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13</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4.8</a:t>
                      </a:r>
                      <a:r>
                        <a:rPr kumimoji="1" lang="ja-JP" altLang="en-US"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a:t>
                      </a:r>
                      <a:r>
                        <a:rPr kumimoji="1" lang="en-US" altLang="ja-JP" sz="2000" b="1" i="0" u="none" strike="noStrike" cap="none" normalizeH="0" baseline="0" dirty="0" smtClean="0">
                          <a:ln>
                            <a:noFill/>
                          </a:ln>
                          <a:solidFill>
                            <a:schemeClr val="tx1"/>
                          </a:solidFill>
                          <a:effectLst/>
                          <a:latin typeface="HG丸ｺﾞｼｯｸM-PRO" pitchFamily="49" charset="-128"/>
                          <a:ea typeface="HG丸ｺﾞｼｯｸM-PRO" pitchFamily="49" charset="-128"/>
                        </a:rPr>
                        <a:t>9.4</a:t>
                      </a:r>
                    </a:p>
                  </a:txBody>
                  <a:tcPr marL="9525" marR="9525" marT="9525" marB="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2" name="グループ化 15"/>
          <p:cNvGrpSpPr>
            <a:grpSpLocks/>
          </p:cNvGrpSpPr>
          <p:nvPr/>
        </p:nvGrpSpPr>
        <p:grpSpPr bwMode="auto">
          <a:xfrm>
            <a:off x="2071688" y="6143625"/>
            <a:ext cx="5000625" cy="714375"/>
            <a:chOff x="2071670" y="6143644"/>
            <a:chExt cx="5000660" cy="714356"/>
          </a:xfrm>
        </p:grpSpPr>
        <p:sp>
          <p:nvSpPr>
            <p:cNvPr id="15" name="円/楕円 14"/>
            <p:cNvSpPr/>
            <p:nvPr/>
          </p:nvSpPr>
          <p:spPr>
            <a:xfrm>
              <a:off x="2071670" y="6143644"/>
              <a:ext cx="5000660" cy="714356"/>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32846" name="Rectangle 4"/>
            <p:cNvSpPr>
              <a:spLocks noChangeArrowheads="1"/>
            </p:cNvSpPr>
            <p:nvPr/>
          </p:nvSpPr>
          <p:spPr bwMode="auto">
            <a:xfrm>
              <a:off x="2428860" y="6235700"/>
              <a:ext cx="4643442" cy="622300"/>
            </a:xfrm>
            <a:prstGeom prst="rect">
              <a:avLst/>
            </a:prstGeom>
            <a:noFill/>
            <a:ln w="9525">
              <a:noFill/>
              <a:miter lim="800000"/>
              <a:headEnd/>
              <a:tailEnd/>
            </a:ln>
          </p:spPr>
          <p:txBody>
            <a:bodyPr/>
            <a:lstStyle/>
            <a:p>
              <a:pPr marL="342900" indent="-342900" fontAlgn="base">
                <a:spcBef>
                  <a:spcPct val="20000"/>
                </a:spcBef>
                <a:spcAft>
                  <a:spcPct val="0"/>
                </a:spcAft>
              </a:pPr>
              <a:r>
                <a:rPr lang="en-US" altLang="ja-JP" sz="2800" b="1">
                  <a:solidFill>
                    <a:srgbClr val="FFFFFF"/>
                  </a:solidFill>
                  <a:latin typeface="HG丸ｺﾞｼｯｸM-PRO" pitchFamily="50" charset="-128"/>
                  <a:ea typeface="HG丸ｺﾞｼｯｸM-PRO" pitchFamily="50" charset="-128"/>
                </a:rPr>
                <a:t>PFOS</a:t>
              </a:r>
              <a:r>
                <a:rPr lang="ja-JP" altLang="en-US" sz="2800" b="1">
                  <a:solidFill>
                    <a:srgbClr val="FFFFFF"/>
                  </a:solidFill>
                  <a:latin typeface="HG丸ｺﾞｼｯｸM-PRO" pitchFamily="50" charset="-128"/>
                  <a:ea typeface="HG丸ｺﾞｼｯｸM-PRO" pitchFamily="50" charset="-128"/>
                </a:rPr>
                <a:t>濃度が大きく減少</a:t>
              </a: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5"/>
          <p:cNvSpPr>
            <a:spLocks noChangeArrowheads="1"/>
          </p:cNvSpPr>
          <p:nvPr/>
        </p:nvSpPr>
        <p:spPr bwMode="auto">
          <a:xfrm>
            <a:off x="1500188" y="3143250"/>
            <a:ext cx="6143625" cy="57150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3795" name="AutoShape 5"/>
          <p:cNvSpPr>
            <a:spLocks noChangeArrowheads="1"/>
          </p:cNvSpPr>
          <p:nvPr/>
        </p:nvSpPr>
        <p:spPr bwMode="auto">
          <a:xfrm>
            <a:off x="2500313" y="500063"/>
            <a:ext cx="4143375" cy="622300"/>
          </a:xfrm>
          <a:prstGeom prst="roundRect">
            <a:avLst>
              <a:gd name="adj" fmla="val 16667"/>
            </a:avLst>
          </a:prstGeom>
          <a:solidFill>
            <a:srgbClr val="FFFF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3796" name="Rectangle 6"/>
          <p:cNvSpPr>
            <a:spLocks noChangeArrowheads="1"/>
          </p:cNvSpPr>
          <p:nvPr/>
        </p:nvSpPr>
        <p:spPr bwMode="auto">
          <a:xfrm>
            <a:off x="2571750" y="500063"/>
            <a:ext cx="4175125" cy="571500"/>
          </a:xfrm>
          <a:prstGeom prst="rect">
            <a:avLst/>
          </a:prstGeom>
          <a:noFill/>
          <a:ln w="9525">
            <a:noFill/>
            <a:miter lim="800000"/>
            <a:headEnd/>
            <a:tailEnd/>
          </a:ln>
        </p:spPr>
        <p:txBody>
          <a:bodyPr lIns="0" tIns="0" rIns="0" bIns="0" anchor="ctr" anchorCtr="1"/>
          <a:lstStyle/>
          <a:p>
            <a:pPr fontAlgn="base">
              <a:spcBef>
                <a:spcPct val="0"/>
              </a:spcBef>
              <a:spcAft>
                <a:spcPct val="0"/>
              </a:spcAft>
            </a:pPr>
            <a:r>
              <a:rPr lang="ja-JP" altLang="en-US" sz="3600" b="1">
                <a:solidFill>
                  <a:srgbClr val="002060"/>
                </a:solidFill>
                <a:latin typeface="HG丸ｺﾞｼｯｸM-PRO" pitchFamily="50" charset="-128"/>
                <a:ea typeface="HG丸ｺﾞｼｯｸM-PRO" pitchFamily="50" charset="-128"/>
              </a:rPr>
              <a:t>まとめ（環境実態）</a:t>
            </a:r>
          </a:p>
        </p:txBody>
      </p:sp>
      <p:sp>
        <p:nvSpPr>
          <p:cNvPr id="33797" name="テキスト ボックス 11"/>
          <p:cNvSpPr txBox="1">
            <a:spLocks noChangeArrowheads="1"/>
          </p:cNvSpPr>
          <p:nvPr/>
        </p:nvSpPr>
        <p:spPr bwMode="auto">
          <a:xfrm>
            <a:off x="1357313" y="1357313"/>
            <a:ext cx="6215062" cy="43021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2800" b="1">
                <a:solidFill>
                  <a:srgbClr val="FFFF00"/>
                </a:solidFill>
                <a:latin typeface="HG丸ｺﾞｼｯｸM-PRO" pitchFamily="50" charset="-128"/>
                <a:ea typeface="HG丸ｺﾞｼｯｸM-PRO" pitchFamily="50" charset="-128"/>
              </a:rPr>
              <a:t>・多摩川における</a:t>
            </a:r>
            <a:r>
              <a:rPr lang="en-US" altLang="ja-JP" sz="2800" b="1">
                <a:solidFill>
                  <a:srgbClr val="FFFF00"/>
                </a:solidFill>
                <a:latin typeface="HG丸ｺﾞｼｯｸM-PRO" pitchFamily="50" charset="-128"/>
                <a:ea typeface="HG丸ｺﾞｼｯｸM-PRO" pitchFamily="50" charset="-128"/>
              </a:rPr>
              <a:t>PFOS</a:t>
            </a:r>
            <a:r>
              <a:rPr lang="ja-JP" altLang="en-US" sz="2800" b="1">
                <a:solidFill>
                  <a:srgbClr val="FFFF00"/>
                </a:solidFill>
                <a:latin typeface="HG丸ｺﾞｼｯｸM-PRO" pitchFamily="50" charset="-128"/>
                <a:ea typeface="HG丸ｺﾞｼｯｸM-PRO" pitchFamily="50" charset="-128"/>
              </a:rPr>
              <a:t>、</a:t>
            </a:r>
            <a:r>
              <a:rPr lang="en-US" altLang="ja-JP" sz="2800" b="1">
                <a:solidFill>
                  <a:srgbClr val="FFFF00"/>
                </a:solidFill>
                <a:latin typeface="HG丸ｺﾞｼｯｸM-PRO" pitchFamily="50" charset="-128"/>
                <a:ea typeface="HG丸ｺﾞｼｯｸM-PRO" pitchFamily="50" charset="-128"/>
              </a:rPr>
              <a:t>PFOA</a:t>
            </a:r>
            <a:r>
              <a:rPr lang="ja-JP" altLang="en-US" sz="2800" b="1">
                <a:solidFill>
                  <a:srgbClr val="FFFF00"/>
                </a:solidFill>
                <a:latin typeface="HG丸ｺﾞｼｯｸM-PRO" pitchFamily="50" charset="-128"/>
                <a:ea typeface="HG丸ｺﾞｼｯｸM-PRO" pitchFamily="50" charset="-128"/>
              </a:rPr>
              <a:t>濃度</a:t>
            </a:r>
          </a:p>
        </p:txBody>
      </p:sp>
      <p:sp>
        <p:nvSpPr>
          <p:cNvPr id="33798" name="テキスト ボックス 11"/>
          <p:cNvSpPr txBox="1">
            <a:spLocks noChangeArrowheads="1"/>
          </p:cNvSpPr>
          <p:nvPr/>
        </p:nvSpPr>
        <p:spPr bwMode="auto">
          <a:xfrm>
            <a:off x="1357313" y="1928813"/>
            <a:ext cx="6600825" cy="43021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2800" b="1">
                <a:solidFill>
                  <a:srgbClr val="FFFF00"/>
                </a:solidFill>
                <a:latin typeface="HG丸ｺﾞｼｯｸM-PRO" pitchFamily="50" charset="-128"/>
                <a:ea typeface="HG丸ｺﾞｼｯｸM-PRO" pitchFamily="50" charset="-128"/>
              </a:rPr>
              <a:t>・下水処理場から多摩川へ与える負荷量</a:t>
            </a:r>
          </a:p>
        </p:txBody>
      </p:sp>
      <p:sp>
        <p:nvSpPr>
          <p:cNvPr id="33799" name="右矢印 12"/>
          <p:cNvSpPr>
            <a:spLocks noChangeArrowheads="1"/>
          </p:cNvSpPr>
          <p:nvPr/>
        </p:nvSpPr>
        <p:spPr bwMode="auto">
          <a:xfrm rot="5400000">
            <a:off x="4107657" y="2250281"/>
            <a:ext cx="571500" cy="1071563"/>
          </a:xfrm>
          <a:prstGeom prst="rightArrow">
            <a:avLst>
              <a:gd name="adj1" fmla="val 50000"/>
              <a:gd name="adj2" fmla="val 38389"/>
            </a:avLst>
          </a:prstGeom>
          <a:solidFill>
            <a:schemeClr val="tx1"/>
          </a:solidFill>
          <a:ln w="25400" algn="ctr">
            <a:noFill/>
            <a:miter lim="800000"/>
            <a:headEnd/>
            <a:tailEnd/>
          </a:ln>
        </p:spPr>
        <p:txBody>
          <a:bodyPr rot="10800000" vert="eaVert" anchor="ctr"/>
          <a:lstStyle/>
          <a:p>
            <a:pPr algn="ctr" fontAlgn="base">
              <a:spcBef>
                <a:spcPct val="0"/>
              </a:spcBef>
              <a:spcAft>
                <a:spcPct val="0"/>
              </a:spcAft>
            </a:pPr>
            <a:endParaRPr lang="ja-JP" altLang="en-US" sz="2400" b="1">
              <a:solidFill>
                <a:srgbClr val="FFFFFF"/>
              </a:solidFill>
              <a:latin typeface="HG丸ｺﾞｼｯｸM-PRO" pitchFamily="50" charset="-128"/>
              <a:ea typeface="HG丸ｺﾞｼｯｸM-PRO" pitchFamily="50" charset="-128"/>
            </a:endParaRPr>
          </a:p>
        </p:txBody>
      </p:sp>
      <p:sp>
        <p:nvSpPr>
          <p:cNvPr id="13327" name="AutoShape 15"/>
          <p:cNvSpPr>
            <a:spLocks noChangeArrowheads="1"/>
          </p:cNvSpPr>
          <p:nvPr/>
        </p:nvSpPr>
        <p:spPr bwMode="auto">
          <a:xfrm>
            <a:off x="1000125" y="4857750"/>
            <a:ext cx="7358063" cy="57150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33801" name="テキスト ボックス 11"/>
          <p:cNvSpPr txBox="1">
            <a:spLocks noChangeArrowheads="1"/>
          </p:cNvSpPr>
          <p:nvPr/>
        </p:nvSpPr>
        <p:spPr bwMode="auto">
          <a:xfrm>
            <a:off x="1143000" y="4929188"/>
            <a:ext cx="7286625" cy="43021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en-US" altLang="ja-JP" sz="2800" b="1">
                <a:solidFill>
                  <a:srgbClr val="0206BE"/>
                </a:solidFill>
                <a:latin typeface="HG丸ｺﾞｼｯｸM-PRO" pitchFamily="50" charset="-128"/>
                <a:ea typeface="HG丸ｺﾞｼｯｸM-PRO" pitchFamily="50" charset="-128"/>
              </a:rPr>
              <a:t>PFOS</a:t>
            </a:r>
            <a:r>
              <a:rPr lang="ja-JP" altLang="en-US" sz="2800" b="1">
                <a:solidFill>
                  <a:srgbClr val="0206BE"/>
                </a:solidFill>
                <a:latin typeface="HG丸ｺﾞｼｯｸM-PRO" pitchFamily="50" charset="-128"/>
                <a:ea typeface="HG丸ｺﾞｼｯｸM-PRO" pitchFamily="50" charset="-128"/>
              </a:rPr>
              <a:t>、</a:t>
            </a:r>
            <a:r>
              <a:rPr lang="en-US" altLang="ja-JP" sz="2800" b="1">
                <a:solidFill>
                  <a:srgbClr val="0206BE"/>
                </a:solidFill>
                <a:latin typeface="HG丸ｺﾞｼｯｸM-PRO" pitchFamily="50" charset="-128"/>
                <a:ea typeface="HG丸ｺﾞｼｯｸM-PRO" pitchFamily="50" charset="-128"/>
              </a:rPr>
              <a:t>PFOA</a:t>
            </a:r>
            <a:r>
              <a:rPr lang="ja-JP" altLang="en-US" sz="2800" b="1">
                <a:solidFill>
                  <a:srgbClr val="0206BE"/>
                </a:solidFill>
                <a:latin typeface="HG丸ｺﾞｼｯｸM-PRO" pitchFamily="50" charset="-128"/>
                <a:ea typeface="HG丸ｺﾞｼｯｸM-PRO" pitchFamily="50" charset="-128"/>
              </a:rPr>
              <a:t>の削減活動に伴う効果の表れ</a:t>
            </a:r>
          </a:p>
        </p:txBody>
      </p:sp>
      <p:sp>
        <p:nvSpPr>
          <p:cNvPr id="33802" name="右矢印 12"/>
          <p:cNvSpPr>
            <a:spLocks noChangeArrowheads="1"/>
          </p:cNvSpPr>
          <p:nvPr/>
        </p:nvSpPr>
        <p:spPr bwMode="auto">
          <a:xfrm rot="5400000">
            <a:off x="4071937" y="3786188"/>
            <a:ext cx="714375" cy="1143000"/>
          </a:xfrm>
          <a:prstGeom prst="rightArrow">
            <a:avLst>
              <a:gd name="adj1" fmla="val 50000"/>
              <a:gd name="adj2" fmla="val 35699"/>
            </a:avLst>
          </a:prstGeom>
          <a:solidFill>
            <a:schemeClr val="tx1"/>
          </a:solidFill>
          <a:ln w="25400" algn="ctr">
            <a:noFill/>
            <a:miter lim="800000"/>
            <a:headEnd/>
            <a:tailEnd/>
          </a:ln>
        </p:spPr>
        <p:txBody>
          <a:bodyPr rot="10800000" vert="eaVert" anchor="ctr"/>
          <a:lstStyle/>
          <a:p>
            <a:pPr algn="ctr" fontAlgn="base">
              <a:spcBef>
                <a:spcPct val="0"/>
              </a:spcBef>
              <a:spcAft>
                <a:spcPct val="0"/>
              </a:spcAft>
            </a:pPr>
            <a:endParaRPr lang="ja-JP" altLang="en-US" sz="2400" b="1">
              <a:solidFill>
                <a:srgbClr val="FFFFFF"/>
              </a:solidFill>
              <a:latin typeface="HG丸ｺﾞｼｯｸM-PRO" pitchFamily="50" charset="-128"/>
              <a:ea typeface="HG丸ｺﾞｼｯｸM-PRO" pitchFamily="50" charset="-128"/>
            </a:endParaRPr>
          </a:p>
        </p:txBody>
      </p:sp>
      <p:sp>
        <p:nvSpPr>
          <p:cNvPr id="33803" name="テキスト ボックス 11"/>
          <p:cNvSpPr txBox="1">
            <a:spLocks noChangeArrowheads="1"/>
          </p:cNvSpPr>
          <p:nvPr/>
        </p:nvSpPr>
        <p:spPr bwMode="auto">
          <a:xfrm>
            <a:off x="1785938" y="3214688"/>
            <a:ext cx="5643562" cy="430212"/>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2800" b="1">
                <a:solidFill>
                  <a:srgbClr val="003399"/>
                </a:solidFill>
                <a:latin typeface="HG丸ｺﾞｼｯｸM-PRO" pitchFamily="50" charset="-128"/>
                <a:ea typeface="HG丸ｺﾞｼｯｸM-PRO" pitchFamily="50" charset="-128"/>
              </a:rPr>
              <a:t>平成１７年度調査と比較して減少</a:t>
            </a:r>
          </a:p>
        </p:txBody>
      </p:sp>
      <p:sp>
        <p:nvSpPr>
          <p:cNvPr id="33804" name="正方形/長方形 11"/>
          <p:cNvSpPr>
            <a:spLocks noChangeArrowheads="1"/>
          </p:cNvSpPr>
          <p:nvPr/>
        </p:nvSpPr>
        <p:spPr bwMode="auto">
          <a:xfrm>
            <a:off x="6215063" y="0"/>
            <a:ext cx="2749550" cy="400050"/>
          </a:xfrm>
          <a:prstGeom prst="rect">
            <a:avLst/>
          </a:prstGeom>
          <a:noFill/>
          <a:ln w="9525">
            <a:noFill/>
            <a:miter lim="800000"/>
            <a:headEnd/>
            <a:tailEnd/>
          </a:ln>
        </p:spPr>
        <p:txBody>
          <a:bodyPr wrap="none">
            <a:spAutoFit/>
          </a:bodyPr>
          <a:lstStyle/>
          <a:p>
            <a:pPr fontAlgn="base">
              <a:spcBef>
                <a:spcPct val="0"/>
              </a:spcBef>
              <a:spcAft>
                <a:spcPct val="0"/>
              </a:spcAft>
            </a:pPr>
            <a:r>
              <a:rPr lang="zh-TW" altLang="en-US" sz="2000" b="1">
                <a:solidFill>
                  <a:srgbClr val="FFFFFF"/>
                </a:solidFill>
                <a:latin typeface="HG丸ｺﾞｼｯｸM-PRO" pitchFamily="50" charset="-128"/>
                <a:ea typeface="HG丸ｺﾞｼｯｸM-PRO" pitchFamily="50" charset="-128"/>
              </a:rPr>
              <a:t>環境省技術開発推進費</a:t>
            </a:r>
            <a:endParaRPr lang="ja-JP" altLang="en-US" sz="2000" b="1">
              <a:solidFill>
                <a:srgbClr val="FFFFFF"/>
              </a:solidFill>
              <a:latin typeface="HG丸ｺﾞｼｯｸM-PRO" pitchFamily="50" charset="-128"/>
              <a:ea typeface="HG丸ｺﾞｼｯｸM-PRO" pitchFamily="50"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7" name="AutoShape 15"/>
          <p:cNvSpPr>
            <a:spLocks noChangeArrowheads="1"/>
          </p:cNvSpPr>
          <p:nvPr/>
        </p:nvSpPr>
        <p:spPr bwMode="auto">
          <a:xfrm>
            <a:off x="468313" y="6072188"/>
            <a:ext cx="8064500" cy="641350"/>
          </a:xfrm>
          <a:prstGeom prst="roundRect">
            <a:avLst>
              <a:gd name="adj" fmla="val 16667"/>
            </a:avLst>
          </a:prstGeom>
          <a:solidFill>
            <a:srgbClr val="01035F"/>
          </a:solidFill>
          <a:ln w="9525">
            <a:solidFill>
              <a:schemeClr val="tx1"/>
            </a:solidFill>
            <a:round/>
            <a:headEnd/>
            <a:tailEnd/>
          </a:ln>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34819" name="AutoShape 5"/>
          <p:cNvSpPr>
            <a:spLocks noChangeArrowheads="1"/>
          </p:cNvSpPr>
          <p:nvPr/>
        </p:nvSpPr>
        <p:spPr bwMode="auto">
          <a:xfrm>
            <a:off x="2571750" y="571500"/>
            <a:ext cx="4032250" cy="622300"/>
          </a:xfrm>
          <a:prstGeom prst="roundRect">
            <a:avLst>
              <a:gd name="adj" fmla="val 16667"/>
            </a:avLst>
          </a:prstGeom>
          <a:solidFill>
            <a:srgbClr val="FFFF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4820" name="Rectangle 6"/>
          <p:cNvSpPr>
            <a:spLocks noChangeArrowheads="1"/>
          </p:cNvSpPr>
          <p:nvPr/>
        </p:nvSpPr>
        <p:spPr bwMode="auto">
          <a:xfrm>
            <a:off x="2643188" y="571500"/>
            <a:ext cx="4105275" cy="571500"/>
          </a:xfrm>
          <a:prstGeom prst="rect">
            <a:avLst/>
          </a:prstGeom>
          <a:noFill/>
          <a:ln w="9525">
            <a:noFill/>
            <a:miter lim="800000"/>
            <a:headEnd/>
            <a:tailEnd/>
          </a:ln>
        </p:spPr>
        <p:txBody>
          <a:bodyPr lIns="0" tIns="0" rIns="0" bIns="0" anchor="ctr" anchorCtr="1"/>
          <a:lstStyle/>
          <a:p>
            <a:pPr fontAlgn="base">
              <a:spcBef>
                <a:spcPct val="0"/>
              </a:spcBef>
              <a:spcAft>
                <a:spcPct val="0"/>
              </a:spcAft>
            </a:pPr>
            <a:r>
              <a:rPr lang="ja-JP" altLang="en-US" sz="3600" b="1">
                <a:solidFill>
                  <a:srgbClr val="002060"/>
                </a:solidFill>
                <a:latin typeface="HG丸ｺﾞｼｯｸM-PRO" pitchFamily="50" charset="-128"/>
                <a:ea typeface="HG丸ｺﾞｼｯｸM-PRO" pitchFamily="50" charset="-128"/>
              </a:rPr>
              <a:t>まとめ</a:t>
            </a:r>
          </a:p>
        </p:txBody>
      </p:sp>
      <p:sp>
        <p:nvSpPr>
          <p:cNvPr id="2" name="AutoShape 15"/>
          <p:cNvSpPr>
            <a:spLocks noChangeArrowheads="1"/>
          </p:cNvSpPr>
          <p:nvPr/>
        </p:nvSpPr>
        <p:spPr bwMode="auto">
          <a:xfrm>
            <a:off x="611188" y="1643063"/>
            <a:ext cx="7632700" cy="64135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34822" name="テキスト ボックス 11"/>
          <p:cNvSpPr txBox="1">
            <a:spLocks noChangeArrowheads="1"/>
          </p:cNvSpPr>
          <p:nvPr/>
        </p:nvSpPr>
        <p:spPr bwMode="auto">
          <a:xfrm>
            <a:off x="900113" y="1643063"/>
            <a:ext cx="7099300" cy="55403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0206BE"/>
                </a:solidFill>
                <a:latin typeface="HG丸ｺﾞｼｯｸM-PRO" pitchFamily="50" charset="-128"/>
                <a:ea typeface="HG丸ｺﾞｼｯｸM-PRO" pitchFamily="50" charset="-128"/>
              </a:rPr>
              <a:t>自治体の枠を超えた連携を実現</a:t>
            </a:r>
          </a:p>
        </p:txBody>
      </p:sp>
      <p:sp>
        <p:nvSpPr>
          <p:cNvPr id="34823" name="AutoShape 20"/>
          <p:cNvSpPr>
            <a:spLocks noChangeArrowheads="1"/>
          </p:cNvSpPr>
          <p:nvPr/>
        </p:nvSpPr>
        <p:spPr bwMode="auto">
          <a:xfrm>
            <a:off x="3851275" y="2708275"/>
            <a:ext cx="1008063" cy="576263"/>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4824" name="AutoShape 20"/>
          <p:cNvSpPr>
            <a:spLocks noChangeArrowheads="1"/>
          </p:cNvSpPr>
          <p:nvPr/>
        </p:nvSpPr>
        <p:spPr bwMode="auto">
          <a:xfrm>
            <a:off x="3851275" y="4365625"/>
            <a:ext cx="1008063"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 name="AutoShape 15"/>
          <p:cNvSpPr>
            <a:spLocks noChangeArrowheads="1"/>
          </p:cNvSpPr>
          <p:nvPr/>
        </p:nvSpPr>
        <p:spPr bwMode="auto">
          <a:xfrm>
            <a:off x="642938" y="3429000"/>
            <a:ext cx="7643812" cy="64135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34826" name="テキスト ボックス 11"/>
          <p:cNvSpPr txBox="1">
            <a:spLocks noChangeArrowheads="1"/>
          </p:cNvSpPr>
          <p:nvPr/>
        </p:nvSpPr>
        <p:spPr bwMode="auto">
          <a:xfrm>
            <a:off x="1835150" y="3441700"/>
            <a:ext cx="5400675"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0206BE"/>
                </a:solidFill>
                <a:latin typeface="HG丸ｺﾞｼｯｸM-PRO" pitchFamily="50" charset="-128"/>
                <a:ea typeface="HG丸ｺﾞｼｯｸM-PRO" pitchFamily="50" charset="-128"/>
              </a:rPr>
              <a:t>一斉合同モニタリング</a:t>
            </a:r>
          </a:p>
        </p:txBody>
      </p:sp>
      <p:sp>
        <p:nvSpPr>
          <p:cNvPr id="34827" name="テキスト ボックス 11"/>
          <p:cNvSpPr txBox="1">
            <a:spLocks noChangeArrowheads="1"/>
          </p:cNvSpPr>
          <p:nvPr/>
        </p:nvSpPr>
        <p:spPr bwMode="auto">
          <a:xfrm>
            <a:off x="684213" y="6072188"/>
            <a:ext cx="7673975"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FFFF00"/>
                </a:solidFill>
                <a:latin typeface="HG丸ｺﾞｼｯｸM-PRO" pitchFamily="50" charset="-128"/>
                <a:ea typeface="HG丸ｺﾞｼｯｸM-PRO" pitchFamily="50" charset="-128"/>
              </a:rPr>
              <a:t>大阪湾：</a:t>
            </a:r>
            <a:r>
              <a:rPr lang="en-US" altLang="ja-JP" sz="3600" b="1">
                <a:solidFill>
                  <a:srgbClr val="FFFF00"/>
                </a:solidFill>
                <a:latin typeface="HG丸ｺﾞｼｯｸM-PRO" pitchFamily="50" charset="-128"/>
                <a:ea typeface="HG丸ｺﾞｼｯｸM-PRO" pitchFamily="50" charset="-128"/>
              </a:rPr>
              <a:t>PFOA</a:t>
            </a:r>
            <a:r>
              <a:rPr lang="ja-JP" altLang="en-US" sz="3600" b="1">
                <a:solidFill>
                  <a:srgbClr val="FFFF00"/>
                </a:solidFill>
                <a:latin typeface="HG丸ｺﾞｼｯｸM-PRO" pitchFamily="50" charset="-128"/>
                <a:ea typeface="HG丸ｺﾞｼｯｸM-PRO" pitchFamily="50" charset="-128"/>
              </a:rPr>
              <a:t>減少、</a:t>
            </a:r>
            <a:r>
              <a:rPr lang="en-US" altLang="ja-JP" sz="3600" b="1">
                <a:solidFill>
                  <a:srgbClr val="FFFF00"/>
                </a:solidFill>
                <a:latin typeface="HG丸ｺﾞｼｯｸM-PRO" pitchFamily="50" charset="-128"/>
                <a:ea typeface="HG丸ｺﾞｼｯｸM-PRO" pitchFamily="50" charset="-128"/>
              </a:rPr>
              <a:t>PFH</a:t>
            </a:r>
            <a:r>
              <a:rPr lang="ja-JP" altLang="en-US" sz="3600" b="1">
                <a:solidFill>
                  <a:srgbClr val="FFFF00"/>
                </a:solidFill>
                <a:latin typeface="HG丸ｺﾞｼｯｸM-PRO" pitchFamily="50" charset="-128"/>
                <a:ea typeface="HG丸ｺﾞｼｯｸM-PRO" pitchFamily="50" charset="-128"/>
              </a:rPr>
              <a:t>ｘ</a:t>
            </a:r>
            <a:r>
              <a:rPr lang="en-US" altLang="ja-JP" sz="3600" b="1">
                <a:solidFill>
                  <a:srgbClr val="FFFF00"/>
                </a:solidFill>
                <a:latin typeface="HG丸ｺﾞｼｯｸM-PRO" pitchFamily="50" charset="-128"/>
                <a:ea typeface="HG丸ｺﾞｼｯｸM-PRO" pitchFamily="50" charset="-128"/>
              </a:rPr>
              <a:t>A</a:t>
            </a:r>
            <a:r>
              <a:rPr lang="ja-JP" altLang="en-US" sz="3600" b="1">
                <a:solidFill>
                  <a:srgbClr val="FFFF00"/>
                </a:solidFill>
                <a:latin typeface="HG丸ｺﾞｼｯｸM-PRO" pitchFamily="50" charset="-128"/>
                <a:ea typeface="HG丸ｺﾞｼｯｸM-PRO" pitchFamily="50" charset="-128"/>
              </a:rPr>
              <a:t>増加</a:t>
            </a:r>
            <a:endParaRPr lang="ja-JP" altLang="en-US" sz="3600" b="1">
              <a:solidFill>
                <a:srgbClr val="FFCC00"/>
              </a:solidFill>
              <a:latin typeface="HG丸ｺﾞｼｯｸM-PRO" pitchFamily="50" charset="-128"/>
              <a:ea typeface="HG丸ｺﾞｼｯｸM-PRO" pitchFamily="50" charset="-128"/>
            </a:endParaRPr>
          </a:p>
        </p:txBody>
      </p:sp>
      <p:sp>
        <p:nvSpPr>
          <p:cNvPr id="34828" name="正方形/長方形 12"/>
          <p:cNvSpPr>
            <a:spLocks noChangeArrowheads="1"/>
          </p:cNvSpPr>
          <p:nvPr/>
        </p:nvSpPr>
        <p:spPr bwMode="auto">
          <a:xfrm>
            <a:off x="6215063" y="0"/>
            <a:ext cx="2749550" cy="400050"/>
          </a:xfrm>
          <a:prstGeom prst="rect">
            <a:avLst/>
          </a:prstGeom>
          <a:noFill/>
          <a:ln w="9525">
            <a:noFill/>
            <a:miter lim="800000"/>
            <a:headEnd/>
            <a:tailEnd/>
          </a:ln>
        </p:spPr>
        <p:txBody>
          <a:bodyPr wrap="none">
            <a:spAutoFit/>
          </a:bodyPr>
          <a:lstStyle/>
          <a:p>
            <a:pPr fontAlgn="base">
              <a:spcBef>
                <a:spcPct val="0"/>
              </a:spcBef>
              <a:spcAft>
                <a:spcPct val="0"/>
              </a:spcAft>
            </a:pPr>
            <a:r>
              <a:rPr lang="zh-TW" altLang="en-US" sz="2000" b="1">
                <a:solidFill>
                  <a:srgbClr val="FFFFFF"/>
                </a:solidFill>
                <a:latin typeface="HG丸ｺﾞｼｯｸM-PRO" pitchFamily="50" charset="-128"/>
                <a:ea typeface="HG丸ｺﾞｼｯｸM-PRO" pitchFamily="50" charset="-128"/>
              </a:rPr>
              <a:t>環境省技術開発推進費</a:t>
            </a:r>
            <a:endParaRPr lang="ja-JP" altLang="en-US" sz="2000" b="1">
              <a:solidFill>
                <a:srgbClr val="FFFFFF"/>
              </a:solidFill>
              <a:latin typeface="HG丸ｺﾞｼｯｸM-PRO" pitchFamily="50" charset="-128"/>
              <a:ea typeface="HG丸ｺﾞｼｯｸM-PRO" pitchFamily="50" charset="-128"/>
            </a:endParaRPr>
          </a:p>
        </p:txBody>
      </p:sp>
      <p:sp>
        <p:nvSpPr>
          <p:cNvPr id="14" name="AutoShape 15"/>
          <p:cNvSpPr>
            <a:spLocks noChangeArrowheads="1"/>
          </p:cNvSpPr>
          <p:nvPr/>
        </p:nvSpPr>
        <p:spPr bwMode="auto">
          <a:xfrm>
            <a:off x="428625" y="5145088"/>
            <a:ext cx="8064500" cy="641350"/>
          </a:xfrm>
          <a:prstGeom prst="roundRect">
            <a:avLst>
              <a:gd name="adj" fmla="val 16667"/>
            </a:avLst>
          </a:prstGeom>
          <a:solidFill>
            <a:srgbClr val="01035F"/>
          </a:solidFill>
          <a:ln w="9525">
            <a:solidFill>
              <a:schemeClr val="tx1"/>
            </a:solidFill>
            <a:round/>
            <a:headEnd/>
            <a:tailEnd/>
          </a:ln>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34830" name="テキスト ボックス 11"/>
          <p:cNvSpPr txBox="1">
            <a:spLocks noChangeArrowheads="1"/>
          </p:cNvSpPr>
          <p:nvPr/>
        </p:nvSpPr>
        <p:spPr bwMode="auto">
          <a:xfrm>
            <a:off x="857250" y="5145088"/>
            <a:ext cx="7358063"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FFCC00"/>
                </a:solidFill>
                <a:latin typeface="HG丸ｺﾞｼｯｸM-PRO" pitchFamily="50" charset="-128"/>
                <a:ea typeface="HG丸ｺﾞｼｯｸM-PRO" pitchFamily="50" charset="-128"/>
              </a:rPr>
              <a:t>排出源からの影響を多角的に把握</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1763713" y="0"/>
            <a:ext cx="70897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琵琶湖水における</a:t>
            </a:r>
            <a:r>
              <a:rPr lang="en-US" altLang="ja-JP" sz="2400" b="1">
                <a:solidFill>
                  <a:srgbClr val="000000"/>
                </a:solidFill>
                <a:latin typeface="Arial" pitchFamily="34" charset="0"/>
              </a:rPr>
              <a:t>PFOS</a:t>
            </a:r>
            <a:r>
              <a:rPr lang="ja-JP" altLang="en-US" sz="2400" b="1">
                <a:solidFill>
                  <a:srgbClr val="000000"/>
                </a:solidFill>
                <a:latin typeface="Arial" pitchFamily="34" charset="0"/>
              </a:rPr>
              <a:t>およびその類縁物質の汚染実態把握（滋賀県）</a:t>
            </a:r>
          </a:p>
        </p:txBody>
      </p:sp>
      <p:sp>
        <p:nvSpPr>
          <p:cNvPr id="35843" name="Text Box 5"/>
          <p:cNvSpPr txBox="1">
            <a:spLocks noChangeArrowheads="1"/>
          </p:cNvSpPr>
          <p:nvPr/>
        </p:nvSpPr>
        <p:spPr bwMode="auto">
          <a:xfrm>
            <a:off x="179388" y="5300663"/>
            <a:ext cx="4608512" cy="703262"/>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1600">
                <a:solidFill>
                  <a:srgbClr val="000000"/>
                </a:solidFill>
                <a:latin typeface="Tahoma" pitchFamily="34" charset="0"/>
              </a:rPr>
              <a:t>琵琶湖・瀬田川における</a:t>
            </a:r>
            <a:r>
              <a:rPr lang="en-US" altLang="ja-JP" sz="1600">
                <a:solidFill>
                  <a:srgbClr val="000000"/>
                </a:solidFill>
                <a:latin typeface="Tahoma" pitchFamily="34" charset="0"/>
              </a:rPr>
              <a:t>PFOS</a:t>
            </a:r>
            <a:r>
              <a:rPr lang="ja-JP" altLang="en-US" sz="1600">
                <a:solidFill>
                  <a:srgbClr val="000000"/>
                </a:solidFill>
                <a:latin typeface="Tahoma" pitchFamily="34" charset="0"/>
              </a:rPr>
              <a:t>・</a:t>
            </a:r>
            <a:r>
              <a:rPr lang="en-US" altLang="ja-JP" sz="1600">
                <a:solidFill>
                  <a:srgbClr val="000000"/>
                </a:solidFill>
                <a:latin typeface="Tahoma" pitchFamily="34" charset="0"/>
              </a:rPr>
              <a:t>PFOA</a:t>
            </a:r>
            <a:r>
              <a:rPr lang="ja-JP" altLang="en-US" sz="1600">
                <a:solidFill>
                  <a:srgbClr val="000000"/>
                </a:solidFill>
                <a:latin typeface="Tahoma" pitchFamily="34" charset="0"/>
              </a:rPr>
              <a:t>濃度の変動</a:t>
            </a:r>
          </a:p>
          <a:p>
            <a:pPr algn="ctr" fontAlgn="base">
              <a:spcBef>
                <a:spcPct val="50000"/>
              </a:spcBef>
              <a:spcAft>
                <a:spcPct val="0"/>
              </a:spcAft>
            </a:pPr>
            <a:r>
              <a:rPr lang="ja-JP" altLang="en-US" sz="1600">
                <a:solidFill>
                  <a:srgbClr val="000000"/>
                </a:solidFill>
                <a:latin typeface="Tahoma" pitchFamily="34" charset="0"/>
              </a:rPr>
              <a:t>（</a:t>
            </a:r>
            <a:r>
              <a:rPr lang="en-US" altLang="ja-JP" sz="1600">
                <a:solidFill>
                  <a:srgbClr val="000000"/>
                </a:solidFill>
                <a:latin typeface="Tahoma" pitchFamily="34" charset="0"/>
              </a:rPr>
              <a:t>2009</a:t>
            </a:r>
            <a:r>
              <a:rPr lang="ja-JP" altLang="en-US" sz="1600">
                <a:solidFill>
                  <a:srgbClr val="000000"/>
                </a:solidFill>
                <a:latin typeface="Tahoma" pitchFamily="34" charset="0"/>
              </a:rPr>
              <a:t>年</a:t>
            </a:r>
            <a:r>
              <a:rPr lang="en-US" altLang="ja-JP" sz="1600">
                <a:solidFill>
                  <a:srgbClr val="000000"/>
                </a:solidFill>
                <a:latin typeface="Tahoma" pitchFamily="34" charset="0"/>
              </a:rPr>
              <a:t>2</a:t>
            </a:r>
            <a:r>
              <a:rPr lang="ja-JP" altLang="en-US" sz="1600">
                <a:solidFill>
                  <a:srgbClr val="000000"/>
                </a:solidFill>
                <a:latin typeface="Tahoma" pitchFamily="34" charset="0"/>
              </a:rPr>
              <a:t>、</a:t>
            </a:r>
            <a:r>
              <a:rPr lang="en-US" altLang="ja-JP" sz="1600">
                <a:solidFill>
                  <a:srgbClr val="000000"/>
                </a:solidFill>
                <a:latin typeface="Tahoma" pitchFamily="34" charset="0"/>
              </a:rPr>
              <a:t>6</a:t>
            </a:r>
            <a:r>
              <a:rPr lang="ja-JP" altLang="en-US" sz="1600">
                <a:solidFill>
                  <a:srgbClr val="000000"/>
                </a:solidFill>
                <a:latin typeface="Tahoma" pitchFamily="34" charset="0"/>
              </a:rPr>
              <a:t>、</a:t>
            </a:r>
            <a:r>
              <a:rPr lang="en-US" altLang="ja-JP" sz="1600">
                <a:solidFill>
                  <a:srgbClr val="000000"/>
                </a:solidFill>
                <a:latin typeface="Tahoma" pitchFamily="34" charset="0"/>
              </a:rPr>
              <a:t>8</a:t>
            </a:r>
            <a:r>
              <a:rPr lang="ja-JP" altLang="en-US" sz="1600">
                <a:solidFill>
                  <a:srgbClr val="000000"/>
                </a:solidFill>
                <a:latin typeface="Tahoma" pitchFamily="34" charset="0"/>
              </a:rPr>
              <a:t>、</a:t>
            </a:r>
            <a:r>
              <a:rPr lang="en-US" altLang="ja-JP" sz="1600">
                <a:solidFill>
                  <a:srgbClr val="000000"/>
                </a:solidFill>
                <a:latin typeface="Tahoma" pitchFamily="34" charset="0"/>
              </a:rPr>
              <a:t>11</a:t>
            </a:r>
            <a:r>
              <a:rPr lang="ja-JP" altLang="en-US" sz="1600">
                <a:solidFill>
                  <a:srgbClr val="000000"/>
                </a:solidFill>
                <a:latin typeface="Tahoma" pitchFamily="34" charset="0"/>
              </a:rPr>
              <a:t>月）</a:t>
            </a:r>
          </a:p>
        </p:txBody>
      </p:sp>
      <p:pic>
        <p:nvPicPr>
          <p:cNvPr id="35844" name="Picture 6" descr="PFOSPFOA_季節変動"/>
          <p:cNvPicPr>
            <a:picLocks noChangeAspect="1" noChangeArrowheads="1"/>
          </p:cNvPicPr>
          <p:nvPr/>
        </p:nvPicPr>
        <p:blipFill>
          <a:blip r:embed="rId3" cstate="print"/>
          <a:srcRect/>
          <a:stretch>
            <a:fillRect/>
          </a:stretch>
        </p:blipFill>
        <p:spPr bwMode="auto">
          <a:xfrm>
            <a:off x="179388" y="1268413"/>
            <a:ext cx="4905375" cy="3979862"/>
          </a:xfrm>
          <a:prstGeom prst="rect">
            <a:avLst/>
          </a:prstGeom>
          <a:noFill/>
          <a:ln w="9525">
            <a:noFill/>
            <a:miter lim="800000"/>
            <a:headEnd/>
            <a:tailEnd/>
          </a:ln>
        </p:spPr>
      </p:pic>
      <p:sp>
        <p:nvSpPr>
          <p:cNvPr id="35845" name="Oval 7"/>
          <p:cNvSpPr>
            <a:spLocks noChangeArrowheads="1"/>
          </p:cNvSpPr>
          <p:nvPr/>
        </p:nvSpPr>
        <p:spPr bwMode="auto">
          <a:xfrm>
            <a:off x="2555875" y="3284538"/>
            <a:ext cx="936625" cy="1223962"/>
          </a:xfrm>
          <a:prstGeom prst="ellipse">
            <a:avLst/>
          </a:prstGeom>
          <a:solidFill>
            <a:schemeClr val="accent1">
              <a:alpha val="0"/>
            </a:schemeClr>
          </a:solidFill>
          <a:ln w="38100">
            <a:solidFill>
              <a:srgbClr val="FF00FF"/>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5846" name="Line 9"/>
          <p:cNvSpPr>
            <a:spLocks noChangeShapeType="1"/>
          </p:cNvSpPr>
          <p:nvPr/>
        </p:nvSpPr>
        <p:spPr bwMode="auto">
          <a:xfrm flipV="1">
            <a:off x="3492500" y="3068638"/>
            <a:ext cx="1800225" cy="647700"/>
          </a:xfrm>
          <a:prstGeom prst="line">
            <a:avLst/>
          </a:prstGeom>
          <a:noFill/>
          <a:ln w="76200">
            <a:solidFill>
              <a:srgbClr val="FF00FF"/>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pic>
        <p:nvPicPr>
          <p:cNvPr id="35847" name="Picture 10"/>
          <p:cNvPicPr>
            <a:picLocks noChangeAspect="1" noChangeArrowheads="1"/>
          </p:cNvPicPr>
          <p:nvPr/>
        </p:nvPicPr>
        <p:blipFill>
          <a:blip r:embed="rId4" cstate="print"/>
          <a:srcRect/>
          <a:stretch>
            <a:fillRect/>
          </a:stretch>
        </p:blipFill>
        <p:spPr bwMode="auto">
          <a:xfrm>
            <a:off x="5448300" y="3284538"/>
            <a:ext cx="3695700" cy="2941637"/>
          </a:xfrm>
          <a:prstGeom prst="rect">
            <a:avLst/>
          </a:prstGeom>
          <a:noFill/>
          <a:ln w="9525">
            <a:noFill/>
            <a:miter lim="800000"/>
            <a:headEnd/>
            <a:tailEnd/>
          </a:ln>
        </p:spPr>
      </p:pic>
      <p:sp>
        <p:nvSpPr>
          <p:cNvPr id="35848" name="Text Box 11"/>
          <p:cNvSpPr txBox="1">
            <a:spLocks noChangeArrowheads="1"/>
          </p:cNvSpPr>
          <p:nvPr/>
        </p:nvSpPr>
        <p:spPr bwMode="auto">
          <a:xfrm>
            <a:off x="4103688" y="6154738"/>
            <a:ext cx="5040312" cy="703262"/>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1600">
                <a:solidFill>
                  <a:srgbClr val="000000"/>
                </a:solidFill>
                <a:latin typeface="Tahoma" pitchFamily="34" charset="0"/>
              </a:rPr>
              <a:t>赤野井湾における</a:t>
            </a:r>
            <a:r>
              <a:rPr lang="en-US" altLang="ja-JP" sz="1600">
                <a:solidFill>
                  <a:srgbClr val="000000"/>
                </a:solidFill>
                <a:latin typeface="Tahoma" pitchFamily="34" charset="0"/>
              </a:rPr>
              <a:t>PFOS</a:t>
            </a:r>
            <a:r>
              <a:rPr lang="ja-JP" altLang="en-US" sz="1600">
                <a:solidFill>
                  <a:srgbClr val="000000"/>
                </a:solidFill>
                <a:latin typeface="Tahoma" pitchFamily="34" charset="0"/>
              </a:rPr>
              <a:t>、</a:t>
            </a:r>
            <a:r>
              <a:rPr lang="en-US" altLang="ja-JP" sz="1600">
                <a:solidFill>
                  <a:srgbClr val="000000"/>
                </a:solidFill>
                <a:latin typeface="Tahoma" pitchFamily="34" charset="0"/>
              </a:rPr>
              <a:t>PFOA</a:t>
            </a:r>
            <a:r>
              <a:rPr lang="ja-JP" altLang="en-US" sz="1600">
                <a:solidFill>
                  <a:srgbClr val="000000"/>
                </a:solidFill>
                <a:latin typeface="Tahoma" pitchFamily="34" charset="0"/>
              </a:rPr>
              <a:t>濃度、電気伝導度の変動</a:t>
            </a:r>
          </a:p>
          <a:p>
            <a:pPr algn="ctr" fontAlgn="base">
              <a:spcBef>
                <a:spcPct val="50000"/>
              </a:spcBef>
              <a:spcAft>
                <a:spcPct val="0"/>
              </a:spcAft>
            </a:pPr>
            <a:r>
              <a:rPr lang="ja-JP" altLang="en-US" sz="1600">
                <a:solidFill>
                  <a:srgbClr val="000000"/>
                </a:solidFill>
                <a:latin typeface="Tahoma" pitchFamily="34" charset="0"/>
              </a:rPr>
              <a:t>（</a:t>
            </a:r>
            <a:r>
              <a:rPr lang="en-US" altLang="ja-JP" sz="1600">
                <a:solidFill>
                  <a:srgbClr val="000000"/>
                </a:solidFill>
                <a:latin typeface="Tahoma" pitchFamily="34" charset="0"/>
              </a:rPr>
              <a:t>2009</a:t>
            </a:r>
            <a:r>
              <a:rPr lang="ja-JP" altLang="en-US" sz="1600">
                <a:solidFill>
                  <a:srgbClr val="000000"/>
                </a:solidFill>
                <a:latin typeface="Tahoma" pitchFamily="34" charset="0"/>
              </a:rPr>
              <a:t>年</a:t>
            </a:r>
            <a:r>
              <a:rPr lang="en-US" altLang="ja-JP" sz="1600">
                <a:solidFill>
                  <a:srgbClr val="000000"/>
                </a:solidFill>
                <a:latin typeface="Tahoma" pitchFamily="34" charset="0"/>
              </a:rPr>
              <a:t>2</a:t>
            </a:r>
            <a:r>
              <a:rPr lang="ja-JP" altLang="en-US" sz="1600">
                <a:solidFill>
                  <a:srgbClr val="000000"/>
                </a:solidFill>
                <a:latin typeface="Tahoma" pitchFamily="34" charset="0"/>
              </a:rPr>
              <a:t>月、</a:t>
            </a:r>
            <a:r>
              <a:rPr lang="en-US" altLang="ja-JP" sz="1600">
                <a:solidFill>
                  <a:srgbClr val="000000"/>
                </a:solidFill>
                <a:latin typeface="Tahoma" pitchFamily="34" charset="0"/>
              </a:rPr>
              <a:t>6</a:t>
            </a:r>
            <a:r>
              <a:rPr lang="ja-JP" altLang="en-US" sz="1600">
                <a:solidFill>
                  <a:srgbClr val="000000"/>
                </a:solidFill>
                <a:latin typeface="Tahoma" pitchFamily="34" charset="0"/>
              </a:rPr>
              <a:t>月～</a:t>
            </a:r>
            <a:r>
              <a:rPr lang="en-US" altLang="ja-JP" sz="1600">
                <a:solidFill>
                  <a:srgbClr val="000000"/>
                </a:solidFill>
                <a:latin typeface="Tahoma" pitchFamily="34" charset="0"/>
              </a:rPr>
              <a:t>2010</a:t>
            </a:r>
            <a:r>
              <a:rPr lang="ja-JP" altLang="en-US" sz="1600">
                <a:solidFill>
                  <a:srgbClr val="000000"/>
                </a:solidFill>
                <a:latin typeface="Tahoma" pitchFamily="34" charset="0"/>
              </a:rPr>
              <a:t>年</a:t>
            </a:r>
            <a:r>
              <a:rPr lang="en-US" altLang="ja-JP" sz="1600">
                <a:solidFill>
                  <a:srgbClr val="000000"/>
                </a:solidFill>
                <a:latin typeface="Tahoma" pitchFamily="34" charset="0"/>
              </a:rPr>
              <a:t>1</a:t>
            </a:r>
            <a:r>
              <a:rPr lang="ja-JP" altLang="en-US" sz="1600">
                <a:solidFill>
                  <a:srgbClr val="000000"/>
                </a:solidFill>
                <a:latin typeface="Tahoma" pitchFamily="34" charset="0"/>
              </a:rPr>
              <a:t>月）</a:t>
            </a:r>
          </a:p>
        </p:txBody>
      </p:sp>
      <p:pic>
        <p:nvPicPr>
          <p:cNvPr id="35849" name="Picture 8"/>
          <p:cNvPicPr>
            <a:picLocks noChangeAspect="1" noChangeArrowheads="1"/>
          </p:cNvPicPr>
          <p:nvPr/>
        </p:nvPicPr>
        <p:blipFill>
          <a:blip r:embed="rId5" cstate="print"/>
          <a:srcRect/>
          <a:stretch>
            <a:fillRect/>
          </a:stretch>
        </p:blipFill>
        <p:spPr bwMode="auto">
          <a:xfrm>
            <a:off x="5448300" y="620713"/>
            <a:ext cx="3695700" cy="294163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1763713" y="0"/>
            <a:ext cx="70897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琵琶湖水における</a:t>
            </a:r>
            <a:r>
              <a:rPr lang="en-US" altLang="ja-JP" sz="2400" b="1">
                <a:solidFill>
                  <a:srgbClr val="000000"/>
                </a:solidFill>
                <a:latin typeface="Arial" pitchFamily="34" charset="0"/>
              </a:rPr>
              <a:t>PFOS</a:t>
            </a:r>
            <a:r>
              <a:rPr lang="ja-JP" altLang="en-US" sz="2400" b="1">
                <a:solidFill>
                  <a:srgbClr val="000000"/>
                </a:solidFill>
                <a:latin typeface="Arial" pitchFamily="34" charset="0"/>
              </a:rPr>
              <a:t>およびその類縁物質の汚染実態把握（滋賀県）</a:t>
            </a:r>
          </a:p>
        </p:txBody>
      </p:sp>
      <p:sp>
        <p:nvSpPr>
          <p:cNvPr id="36867" name="Text Box 5"/>
          <p:cNvSpPr txBox="1">
            <a:spLocks noChangeArrowheads="1"/>
          </p:cNvSpPr>
          <p:nvPr/>
        </p:nvSpPr>
        <p:spPr bwMode="auto">
          <a:xfrm>
            <a:off x="323850" y="5911850"/>
            <a:ext cx="8280400" cy="946150"/>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2800">
                <a:solidFill>
                  <a:srgbClr val="000000"/>
                </a:solidFill>
                <a:latin typeface="Arial" pitchFamily="34" charset="0"/>
              </a:rPr>
              <a:t>琵琶湖流入河川・瀬田川・瀬田川流入河川における</a:t>
            </a:r>
            <a:r>
              <a:rPr lang="en-US" altLang="ja-JP" sz="2800">
                <a:solidFill>
                  <a:srgbClr val="000000"/>
                </a:solidFill>
                <a:latin typeface="Arial" pitchFamily="34" charset="0"/>
              </a:rPr>
              <a:t>PFOS</a:t>
            </a:r>
            <a:r>
              <a:rPr lang="ja-JP" altLang="en-US" sz="2800">
                <a:solidFill>
                  <a:srgbClr val="000000"/>
                </a:solidFill>
                <a:latin typeface="Arial" pitchFamily="34" charset="0"/>
              </a:rPr>
              <a:t>、</a:t>
            </a:r>
            <a:r>
              <a:rPr lang="en-US" altLang="ja-JP" sz="2800">
                <a:solidFill>
                  <a:srgbClr val="000000"/>
                </a:solidFill>
                <a:latin typeface="Arial" pitchFamily="34" charset="0"/>
              </a:rPr>
              <a:t>PFOA</a:t>
            </a:r>
            <a:r>
              <a:rPr lang="ja-JP" altLang="en-US" sz="2800">
                <a:solidFill>
                  <a:srgbClr val="000000"/>
                </a:solidFill>
                <a:latin typeface="Arial" pitchFamily="34" charset="0"/>
              </a:rPr>
              <a:t>濃度分布（</a:t>
            </a:r>
            <a:r>
              <a:rPr lang="en-US" altLang="ja-JP" sz="2800">
                <a:solidFill>
                  <a:srgbClr val="000000"/>
                </a:solidFill>
                <a:latin typeface="Arial" pitchFamily="34" charset="0"/>
              </a:rPr>
              <a:t>2009</a:t>
            </a:r>
            <a:r>
              <a:rPr lang="ja-JP" altLang="en-US" sz="2800">
                <a:solidFill>
                  <a:srgbClr val="000000"/>
                </a:solidFill>
                <a:latin typeface="Arial" pitchFamily="34" charset="0"/>
              </a:rPr>
              <a:t>年</a:t>
            </a:r>
            <a:r>
              <a:rPr lang="en-US" altLang="ja-JP" sz="2800">
                <a:solidFill>
                  <a:srgbClr val="000000"/>
                </a:solidFill>
                <a:latin typeface="Arial" pitchFamily="34" charset="0"/>
              </a:rPr>
              <a:t>5</a:t>
            </a:r>
            <a:r>
              <a:rPr lang="ja-JP" altLang="en-US" sz="2800">
                <a:solidFill>
                  <a:srgbClr val="000000"/>
                </a:solidFill>
                <a:latin typeface="Arial" pitchFamily="34" charset="0"/>
              </a:rPr>
              <a:t>月または</a:t>
            </a:r>
            <a:r>
              <a:rPr lang="en-US" altLang="ja-JP" sz="2800">
                <a:solidFill>
                  <a:srgbClr val="000000"/>
                </a:solidFill>
                <a:latin typeface="Arial" pitchFamily="34" charset="0"/>
              </a:rPr>
              <a:t>6</a:t>
            </a:r>
            <a:r>
              <a:rPr lang="ja-JP" altLang="en-US" sz="2800">
                <a:solidFill>
                  <a:srgbClr val="000000"/>
                </a:solidFill>
                <a:latin typeface="Arial" pitchFamily="34" charset="0"/>
              </a:rPr>
              <a:t>月）</a:t>
            </a:r>
          </a:p>
        </p:txBody>
      </p:sp>
      <p:pic>
        <p:nvPicPr>
          <p:cNvPr id="36868" name="Picture 6" descr="河川調査地点図_区分あり"/>
          <p:cNvPicPr>
            <a:picLocks noChangeAspect="1" noChangeArrowheads="1"/>
          </p:cNvPicPr>
          <p:nvPr/>
        </p:nvPicPr>
        <p:blipFill>
          <a:blip r:embed="rId3" cstate="print"/>
          <a:srcRect/>
          <a:stretch>
            <a:fillRect/>
          </a:stretch>
        </p:blipFill>
        <p:spPr bwMode="auto">
          <a:xfrm>
            <a:off x="2987675" y="1073150"/>
            <a:ext cx="3116263" cy="4465638"/>
          </a:xfrm>
          <a:prstGeom prst="rect">
            <a:avLst/>
          </a:prstGeom>
          <a:noFill/>
          <a:ln w="9525">
            <a:noFill/>
            <a:miter lim="800000"/>
            <a:headEnd/>
            <a:tailEnd/>
          </a:ln>
        </p:spPr>
      </p:pic>
      <p:pic>
        <p:nvPicPr>
          <p:cNvPr id="36869" name="Picture 7"/>
          <p:cNvPicPr>
            <a:picLocks noChangeAspect="1" noChangeArrowheads="1"/>
          </p:cNvPicPr>
          <p:nvPr/>
        </p:nvPicPr>
        <p:blipFill>
          <a:blip r:embed="rId4" cstate="print"/>
          <a:srcRect/>
          <a:stretch>
            <a:fillRect/>
          </a:stretch>
        </p:blipFill>
        <p:spPr bwMode="auto">
          <a:xfrm rot="5400000">
            <a:off x="5139531" y="1656557"/>
            <a:ext cx="5019675" cy="2989262"/>
          </a:xfrm>
          <a:prstGeom prst="rect">
            <a:avLst/>
          </a:prstGeom>
          <a:noFill/>
          <a:ln w="9525">
            <a:noFill/>
            <a:miter lim="800000"/>
            <a:headEnd/>
            <a:tailEnd/>
          </a:ln>
        </p:spPr>
      </p:pic>
      <p:pic>
        <p:nvPicPr>
          <p:cNvPr id="36870" name="Picture 8"/>
          <p:cNvPicPr>
            <a:picLocks noChangeAspect="1" noChangeArrowheads="1"/>
          </p:cNvPicPr>
          <p:nvPr/>
        </p:nvPicPr>
        <p:blipFill>
          <a:blip r:embed="rId5" cstate="print"/>
          <a:srcRect/>
          <a:stretch>
            <a:fillRect/>
          </a:stretch>
        </p:blipFill>
        <p:spPr bwMode="auto">
          <a:xfrm rot="5400000">
            <a:off x="-1015206" y="1656556"/>
            <a:ext cx="5019675" cy="2989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1187450" y="0"/>
            <a:ext cx="6911975" cy="641350"/>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3600">
                <a:solidFill>
                  <a:srgbClr val="000000"/>
                </a:solidFill>
                <a:latin typeface="Arial" pitchFamily="34" charset="0"/>
              </a:rPr>
              <a:t>有機フッ素化合物について</a:t>
            </a:r>
          </a:p>
        </p:txBody>
      </p:sp>
      <p:sp>
        <p:nvSpPr>
          <p:cNvPr id="18435" name="AutoShape 5"/>
          <p:cNvSpPr>
            <a:spLocks noChangeArrowheads="1"/>
          </p:cNvSpPr>
          <p:nvPr/>
        </p:nvSpPr>
        <p:spPr bwMode="auto">
          <a:xfrm>
            <a:off x="431800" y="981075"/>
            <a:ext cx="3852863" cy="2519363"/>
          </a:xfrm>
          <a:prstGeom prst="roundRect">
            <a:avLst>
              <a:gd name="adj" fmla="val 16667"/>
            </a:avLst>
          </a:prstGeom>
          <a:solidFill>
            <a:srgbClr val="FFCC99"/>
          </a:solidFill>
          <a:ln w="25400">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8436" name="Text Box 6"/>
          <p:cNvSpPr txBox="1">
            <a:spLocks noChangeArrowheads="1"/>
          </p:cNvSpPr>
          <p:nvPr/>
        </p:nvSpPr>
        <p:spPr bwMode="auto">
          <a:xfrm>
            <a:off x="250825" y="2205038"/>
            <a:ext cx="4175125" cy="1311275"/>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2000" b="1">
                <a:solidFill>
                  <a:srgbClr val="FF0000"/>
                </a:solidFill>
                <a:latin typeface="Arial" pitchFamily="34" charset="0"/>
              </a:rPr>
              <a:t>代表的化合物</a:t>
            </a:r>
          </a:p>
          <a:p>
            <a:pPr algn="ctr" fontAlgn="base">
              <a:spcBef>
                <a:spcPct val="50000"/>
              </a:spcBef>
              <a:spcAft>
                <a:spcPct val="0"/>
              </a:spcAft>
            </a:pPr>
            <a:r>
              <a:rPr lang="ja-JP" altLang="en-US" sz="2000" b="1">
                <a:solidFill>
                  <a:srgbClr val="FF0000"/>
                </a:solidFill>
                <a:latin typeface="Arial" pitchFamily="34" charset="0"/>
              </a:rPr>
              <a:t>パーフルオロオクタンスルホン酸</a:t>
            </a:r>
          </a:p>
          <a:p>
            <a:pPr algn="ctr" fontAlgn="base">
              <a:spcBef>
                <a:spcPct val="50000"/>
              </a:spcBef>
              <a:spcAft>
                <a:spcPct val="0"/>
              </a:spcAft>
            </a:pPr>
            <a:r>
              <a:rPr lang="en-US" altLang="ja-JP" sz="2000" b="1">
                <a:solidFill>
                  <a:srgbClr val="FF0000"/>
                </a:solidFill>
                <a:latin typeface="Arial" pitchFamily="34" charset="0"/>
              </a:rPr>
              <a:t>PFOS</a:t>
            </a:r>
            <a:r>
              <a:rPr lang="ja-JP" altLang="en-US" sz="2000" b="1">
                <a:solidFill>
                  <a:srgbClr val="FF0000"/>
                </a:solidFill>
                <a:latin typeface="Arial" pitchFamily="34" charset="0"/>
              </a:rPr>
              <a:t>：炭素数</a:t>
            </a:r>
            <a:r>
              <a:rPr lang="en-US" altLang="ja-JP" sz="2000" b="1">
                <a:solidFill>
                  <a:srgbClr val="FF0000"/>
                </a:solidFill>
                <a:latin typeface="Arial" pitchFamily="34" charset="0"/>
              </a:rPr>
              <a:t>8</a:t>
            </a:r>
          </a:p>
        </p:txBody>
      </p:sp>
      <p:sp>
        <p:nvSpPr>
          <p:cNvPr id="18437" name="AutoShape 7"/>
          <p:cNvSpPr>
            <a:spLocks noChangeArrowheads="1"/>
          </p:cNvSpPr>
          <p:nvPr/>
        </p:nvSpPr>
        <p:spPr bwMode="auto">
          <a:xfrm>
            <a:off x="4643438" y="981075"/>
            <a:ext cx="3889375" cy="2519363"/>
          </a:xfrm>
          <a:prstGeom prst="roundRect">
            <a:avLst>
              <a:gd name="adj" fmla="val 16667"/>
            </a:avLst>
          </a:prstGeom>
          <a:solidFill>
            <a:srgbClr val="CCFFCC"/>
          </a:solidFill>
          <a:ln w="25400">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8438" name="Text Box 8"/>
          <p:cNvSpPr txBox="1">
            <a:spLocks noChangeArrowheads="1"/>
          </p:cNvSpPr>
          <p:nvPr/>
        </p:nvSpPr>
        <p:spPr bwMode="auto">
          <a:xfrm>
            <a:off x="5148263" y="2205038"/>
            <a:ext cx="2808287" cy="1311275"/>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2000" b="1">
                <a:solidFill>
                  <a:srgbClr val="FF0000"/>
                </a:solidFill>
                <a:latin typeface="Arial" pitchFamily="34" charset="0"/>
              </a:rPr>
              <a:t>代表的化合物</a:t>
            </a:r>
          </a:p>
          <a:p>
            <a:pPr algn="ctr" fontAlgn="base">
              <a:spcBef>
                <a:spcPct val="50000"/>
              </a:spcBef>
              <a:spcAft>
                <a:spcPct val="0"/>
              </a:spcAft>
            </a:pPr>
            <a:r>
              <a:rPr lang="ja-JP" altLang="en-US" sz="2000" b="1">
                <a:solidFill>
                  <a:srgbClr val="FF0000"/>
                </a:solidFill>
                <a:latin typeface="Arial" pitchFamily="34" charset="0"/>
              </a:rPr>
              <a:t>パーフルオロオクタン酸</a:t>
            </a:r>
          </a:p>
          <a:p>
            <a:pPr algn="ctr" fontAlgn="base">
              <a:spcBef>
                <a:spcPct val="50000"/>
              </a:spcBef>
              <a:spcAft>
                <a:spcPct val="0"/>
              </a:spcAft>
            </a:pPr>
            <a:r>
              <a:rPr lang="en-US" altLang="ja-JP" sz="2000" b="1">
                <a:solidFill>
                  <a:srgbClr val="FF0000"/>
                </a:solidFill>
                <a:latin typeface="Arial" pitchFamily="34" charset="0"/>
              </a:rPr>
              <a:t>PFOA:</a:t>
            </a:r>
            <a:r>
              <a:rPr lang="ja-JP" altLang="en-US" sz="2000" b="1">
                <a:solidFill>
                  <a:srgbClr val="FF0000"/>
                </a:solidFill>
                <a:latin typeface="Arial" pitchFamily="34" charset="0"/>
              </a:rPr>
              <a:t>炭素数</a:t>
            </a:r>
            <a:r>
              <a:rPr lang="en-US" altLang="ja-JP" sz="2000" b="1">
                <a:solidFill>
                  <a:srgbClr val="FF0000"/>
                </a:solidFill>
                <a:latin typeface="Arial" pitchFamily="34" charset="0"/>
              </a:rPr>
              <a:t>8</a:t>
            </a:r>
          </a:p>
        </p:txBody>
      </p:sp>
      <p:sp>
        <p:nvSpPr>
          <p:cNvPr id="18439" name="Rectangle 9"/>
          <p:cNvSpPr>
            <a:spLocks noChangeArrowheads="1"/>
          </p:cNvSpPr>
          <p:nvPr/>
        </p:nvSpPr>
        <p:spPr bwMode="auto">
          <a:xfrm>
            <a:off x="323850" y="765175"/>
            <a:ext cx="4103688" cy="641350"/>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ja-JP" altLang="en-US" b="1">
                <a:solidFill>
                  <a:srgbClr val="000000"/>
                </a:solidFill>
                <a:latin typeface="Arial" pitchFamily="34" charset="0"/>
              </a:rPr>
              <a:t>パーフルオロアルキルスルホン酸類</a:t>
            </a:r>
            <a:r>
              <a:rPr lang="en-US" altLang="ja-JP" b="1">
                <a:solidFill>
                  <a:srgbClr val="000000"/>
                </a:solidFill>
                <a:latin typeface="Arial" pitchFamily="34" charset="0"/>
              </a:rPr>
              <a:t>(PerFluoro Alkyl Sulfonates,PFASs)</a:t>
            </a:r>
          </a:p>
        </p:txBody>
      </p:sp>
      <p:sp>
        <p:nvSpPr>
          <p:cNvPr id="18440" name="Text Box 10"/>
          <p:cNvSpPr txBox="1">
            <a:spLocks noChangeArrowheads="1"/>
          </p:cNvSpPr>
          <p:nvPr/>
        </p:nvSpPr>
        <p:spPr bwMode="auto">
          <a:xfrm>
            <a:off x="539750" y="1557338"/>
            <a:ext cx="3673475" cy="457200"/>
          </a:xfrm>
          <a:prstGeom prst="rect">
            <a:avLst/>
          </a:prstGeom>
          <a:solidFill>
            <a:srgbClr val="FF99CC">
              <a:alpha val="23921"/>
            </a:srgbClr>
          </a:solidFill>
          <a:ln w="9525">
            <a:noFill/>
            <a:miter lim="800000"/>
            <a:headEnd/>
            <a:tailEnd/>
          </a:ln>
        </p:spPr>
        <p:txBody>
          <a:bodyPr>
            <a:spAutoFit/>
          </a:bodyPr>
          <a:lstStyle/>
          <a:p>
            <a:pPr algn="ctr" fontAlgn="base">
              <a:spcBef>
                <a:spcPct val="50000"/>
              </a:spcBef>
              <a:spcAft>
                <a:spcPct val="0"/>
              </a:spcAft>
            </a:pPr>
            <a:r>
              <a:rPr lang="en-US" altLang="ja-JP" sz="2400">
                <a:solidFill>
                  <a:srgbClr val="000000"/>
                </a:solidFill>
                <a:latin typeface="Arial" pitchFamily="34" charset="0"/>
              </a:rPr>
              <a:t>CF</a:t>
            </a:r>
            <a:r>
              <a:rPr lang="en-US" altLang="ja-JP" sz="2400" baseline="-25000">
                <a:solidFill>
                  <a:srgbClr val="000000"/>
                </a:solidFill>
                <a:latin typeface="Arial" pitchFamily="34" charset="0"/>
              </a:rPr>
              <a:t>3</a:t>
            </a:r>
            <a:r>
              <a:rPr lang="en-US" altLang="ja-JP" sz="2400">
                <a:solidFill>
                  <a:srgbClr val="000000"/>
                </a:solidFill>
                <a:latin typeface="Arial" pitchFamily="34" charset="0"/>
              </a:rPr>
              <a:t>(CF2)</a:t>
            </a:r>
            <a:r>
              <a:rPr lang="en-US" altLang="ja-JP" sz="2400" baseline="-25000">
                <a:solidFill>
                  <a:srgbClr val="000000"/>
                </a:solidFill>
                <a:latin typeface="Arial" pitchFamily="34" charset="0"/>
              </a:rPr>
              <a:t>n</a:t>
            </a:r>
            <a:r>
              <a:rPr lang="en-US" altLang="ja-JP" sz="2400">
                <a:solidFill>
                  <a:srgbClr val="000000"/>
                </a:solidFill>
                <a:latin typeface="Arial" pitchFamily="34" charset="0"/>
              </a:rPr>
              <a:t>SO</a:t>
            </a:r>
            <a:r>
              <a:rPr lang="en-US" altLang="ja-JP" sz="2400" baseline="-25000">
                <a:solidFill>
                  <a:srgbClr val="000000"/>
                </a:solidFill>
                <a:latin typeface="Arial" pitchFamily="34" charset="0"/>
              </a:rPr>
              <a:t>3</a:t>
            </a:r>
            <a:r>
              <a:rPr lang="en-US" altLang="ja-JP" sz="2400">
                <a:solidFill>
                  <a:srgbClr val="000000"/>
                </a:solidFill>
                <a:latin typeface="Arial" pitchFamily="34" charset="0"/>
              </a:rPr>
              <a:t>H</a:t>
            </a:r>
          </a:p>
        </p:txBody>
      </p:sp>
      <p:sp>
        <p:nvSpPr>
          <p:cNvPr id="18441" name="Text Box 11"/>
          <p:cNvSpPr txBox="1">
            <a:spLocks noChangeArrowheads="1"/>
          </p:cNvSpPr>
          <p:nvPr/>
        </p:nvSpPr>
        <p:spPr bwMode="auto">
          <a:xfrm>
            <a:off x="4787900" y="1557338"/>
            <a:ext cx="3673475" cy="457200"/>
          </a:xfrm>
          <a:prstGeom prst="rect">
            <a:avLst/>
          </a:prstGeom>
          <a:solidFill>
            <a:srgbClr val="CCFFCC">
              <a:alpha val="39999"/>
            </a:srgbClr>
          </a:solidFill>
          <a:ln w="9525">
            <a:noFill/>
            <a:miter lim="800000"/>
            <a:headEnd/>
            <a:tailEnd/>
          </a:ln>
        </p:spPr>
        <p:txBody>
          <a:bodyPr>
            <a:spAutoFit/>
          </a:bodyPr>
          <a:lstStyle/>
          <a:p>
            <a:pPr algn="ctr" fontAlgn="base">
              <a:spcBef>
                <a:spcPct val="50000"/>
              </a:spcBef>
              <a:spcAft>
                <a:spcPct val="0"/>
              </a:spcAft>
            </a:pPr>
            <a:r>
              <a:rPr lang="en-US" altLang="ja-JP" sz="2400">
                <a:solidFill>
                  <a:srgbClr val="000000"/>
                </a:solidFill>
                <a:latin typeface="Arial" pitchFamily="34" charset="0"/>
              </a:rPr>
              <a:t>CF</a:t>
            </a:r>
            <a:r>
              <a:rPr lang="en-US" altLang="ja-JP" sz="2400" baseline="-25000">
                <a:solidFill>
                  <a:srgbClr val="000000"/>
                </a:solidFill>
                <a:latin typeface="Arial" pitchFamily="34" charset="0"/>
              </a:rPr>
              <a:t>3</a:t>
            </a:r>
            <a:r>
              <a:rPr lang="en-US" altLang="ja-JP" sz="2400">
                <a:solidFill>
                  <a:srgbClr val="000000"/>
                </a:solidFill>
                <a:latin typeface="Arial" pitchFamily="34" charset="0"/>
              </a:rPr>
              <a:t>(CF2)</a:t>
            </a:r>
            <a:r>
              <a:rPr lang="en-US" altLang="ja-JP" sz="2400" baseline="-25000">
                <a:solidFill>
                  <a:srgbClr val="000000"/>
                </a:solidFill>
                <a:latin typeface="Arial" pitchFamily="34" charset="0"/>
              </a:rPr>
              <a:t>n</a:t>
            </a:r>
            <a:r>
              <a:rPr lang="en-US" altLang="ja-JP" sz="2400">
                <a:solidFill>
                  <a:srgbClr val="000000"/>
                </a:solidFill>
                <a:latin typeface="Arial" pitchFamily="34" charset="0"/>
              </a:rPr>
              <a:t>COOH</a:t>
            </a:r>
          </a:p>
        </p:txBody>
      </p:sp>
      <p:sp>
        <p:nvSpPr>
          <p:cNvPr id="18442" name="Text Box 13"/>
          <p:cNvSpPr txBox="1">
            <a:spLocks noChangeArrowheads="1"/>
          </p:cNvSpPr>
          <p:nvPr/>
        </p:nvSpPr>
        <p:spPr bwMode="auto">
          <a:xfrm>
            <a:off x="4140200" y="3644900"/>
            <a:ext cx="3959225" cy="701675"/>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000">
                <a:solidFill>
                  <a:srgbClr val="FF0000"/>
                </a:solidFill>
                <a:latin typeface="Arial" pitchFamily="34" charset="0"/>
              </a:rPr>
              <a:t>PFOS</a:t>
            </a:r>
            <a:r>
              <a:rPr lang="ja-JP" altLang="en-US" sz="2000">
                <a:solidFill>
                  <a:srgbClr val="FF0000"/>
                </a:solidFill>
                <a:latin typeface="Arial" pitchFamily="34" charset="0"/>
              </a:rPr>
              <a:t>、</a:t>
            </a:r>
            <a:r>
              <a:rPr lang="en-US" altLang="ja-JP" sz="2000">
                <a:solidFill>
                  <a:srgbClr val="FF0000"/>
                </a:solidFill>
                <a:latin typeface="Arial" pitchFamily="34" charset="0"/>
              </a:rPr>
              <a:t>PFOA</a:t>
            </a:r>
            <a:r>
              <a:rPr lang="ja-JP" altLang="en-US" sz="2000">
                <a:solidFill>
                  <a:srgbClr val="FF0000"/>
                </a:solidFill>
                <a:latin typeface="Arial" pitchFamily="34" charset="0"/>
              </a:rPr>
              <a:t>はその有用性から様々な用途に大量に使用</a:t>
            </a:r>
          </a:p>
        </p:txBody>
      </p:sp>
      <p:pic>
        <p:nvPicPr>
          <p:cNvPr id="18443" name="Picture 5" descr="EST_PFOS"/>
          <p:cNvPicPr>
            <a:picLocks noChangeAspect="1" noChangeArrowheads="1"/>
          </p:cNvPicPr>
          <p:nvPr/>
        </p:nvPicPr>
        <p:blipFill>
          <a:blip r:embed="rId3" cstate="print"/>
          <a:srcRect/>
          <a:stretch>
            <a:fillRect/>
          </a:stretch>
        </p:blipFill>
        <p:spPr bwMode="auto">
          <a:xfrm>
            <a:off x="827088" y="3573463"/>
            <a:ext cx="2451100" cy="3213100"/>
          </a:xfrm>
          <a:prstGeom prst="rect">
            <a:avLst/>
          </a:prstGeom>
          <a:noFill/>
          <a:ln w="9525">
            <a:noFill/>
            <a:miter lim="800000"/>
            <a:headEnd/>
            <a:tailEnd/>
          </a:ln>
        </p:spPr>
      </p:pic>
      <p:sp>
        <p:nvSpPr>
          <p:cNvPr id="18444" name="Rectangle 15"/>
          <p:cNvSpPr>
            <a:spLocks noChangeArrowheads="1"/>
          </p:cNvSpPr>
          <p:nvPr/>
        </p:nvSpPr>
        <p:spPr bwMode="auto">
          <a:xfrm>
            <a:off x="3565525" y="5302250"/>
            <a:ext cx="5254625" cy="1439863"/>
          </a:xfrm>
          <a:prstGeom prst="rect">
            <a:avLst/>
          </a:prstGeom>
          <a:noFill/>
          <a:ln w="25400">
            <a:solidFill>
              <a:srgbClr val="FF0000"/>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8445" name="Rectangle 16"/>
          <p:cNvSpPr>
            <a:spLocks noChangeArrowheads="1"/>
          </p:cNvSpPr>
          <p:nvPr/>
        </p:nvSpPr>
        <p:spPr bwMode="auto">
          <a:xfrm>
            <a:off x="4462463" y="765175"/>
            <a:ext cx="4681537" cy="641350"/>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ja-JP" altLang="en-US" b="1">
                <a:solidFill>
                  <a:srgbClr val="000000"/>
                </a:solidFill>
                <a:latin typeface="Arial" pitchFamily="34" charset="0"/>
              </a:rPr>
              <a:t>パーフルオロアルキルカルボン酸類</a:t>
            </a:r>
          </a:p>
          <a:p>
            <a:pPr algn="ctr" fontAlgn="base">
              <a:spcBef>
                <a:spcPct val="0"/>
              </a:spcBef>
              <a:spcAft>
                <a:spcPct val="0"/>
              </a:spcAft>
            </a:pPr>
            <a:r>
              <a:rPr lang="en-US" altLang="ja-JP" b="1">
                <a:solidFill>
                  <a:srgbClr val="000000"/>
                </a:solidFill>
                <a:latin typeface="Arial" pitchFamily="34" charset="0"/>
              </a:rPr>
              <a:t>(PerFluoro Calbonoic Acids,PFCAs)</a:t>
            </a:r>
          </a:p>
        </p:txBody>
      </p:sp>
      <p:sp>
        <p:nvSpPr>
          <p:cNvPr id="18446" name="Text Box 17"/>
          <p:cNvSpPr txBox="1">
            <a:spLocks noChangeArrowheads="1"/>
          </p:cNvSpPr>
          <p:nvPr/>
        </p:nvSpPr>
        <p:spPr bwMode="auto">
          <a:xfrm>
            <a:off x="3816350" y="5375275"/>
            <a:ext cx="5327650" cy="1311275"/>
          </a:xfrm>
          <a:prstGeom prst="rect">
            <a:avLst/>
          </a:prstGeom>
          <a:noFill/>
          <a:ln w="9525">
            <a:noFill/>
            <a:miter lim="800000"/>
            <a:headEnd/>
            <a:tailEnd/>
          </a:ln>
        </p:spPr>
        <p:txBody>
          <a:bodyPr>
            <a:spAutoFit/>
          </a:bodyPr>
          <a:lstStyle/>
          <a:p>
            <a:pPr fontAlgn="base">
              <a:spcBef>
                <a:spcPct val="50000"/>
              </a:spcBef>
              <a:spcAft>
                <a:spcPct val="0"/>
              </a:spcAft>
              <a:buFont typeface="Wingdings" pitchFamily="2" charset="2"/>
              <a:buChar char="l"/>
            </a:pPr>
            <a:r>
              <a:rPr lang="ja-JP" altLang="en-US" sz="2000">
                <a:solidFill>
                  <a:srgbClr val="FF0000"/>
                </a:solidFill>
                <a:latin typeface="Arial" pitchFamily="34" charset="0"/>
              </a:rPr>
              <a:t>難分解性（環境中では分解しない）</a:t>
            </a:r>
          </a:p>
          <a:p>
            <a:pPr fontAlgn="base">
              <a:spcBef>
                <a:spcPct val="50000"/>
              </a:spcBef>
              <a:spcAft>
                <a:spcPct val="0"/>
              </a:spcAft>
              <a:buFont typeface="Wingdings" pitchFamily="2" charset="2"/>
              <a:buChar char="l"/>
            </a:pPr>
            <a:r>
              <a:rPr lang="ja-JP" altLang="en-US" sz="2000">
                <a:solidFill>
                  <a:srgbClr val="FF0000"/>
                </a:solidFill>
                <a:latin typeface="Arial" pitchFamily="34" charset="0"/>
              </a:rPr>
              <a:t>発がん性、生殖障害、発育不全が示唆</a:t>
            </a:r>
          </a:p>
          <a:p>
            <a:pPr fontAlgn="base">
              <a:spcBef>
                <a:spcPct val="50000"/>
              </a:spcBef>
              <a:spcAft>
                <a:spcPct val="0"/>
              </a:spcAft>
              <a:buFont typeface="Wingdings" pitchFamily="2" charset="2"/>
              <a:buChar char="l"/>
            </a:pPr>
            <a:r>
              <a:rPr lang="ja-JP" altLang="en-US" sz="2000">
                <a:solidFill>
                  <a:srgbClr val="FF0000"/>
                </a:solidFill>
                <a:latin typeface="Arial" pitchFamily="34" charset="0"/>
              </a:rPr>
              <a:t>ヒト血中半減期</a:t>
            </a:r>
            <a:r>
              <a:rPr lang="en-US" altLang="ja-JP" sz="2000">
                <a:solidFill>
                  <a:srgbClr val="FF0000"/>
                </a:solidFill>
                <a:latin typeface="Arial" pitchFamily="34" charset="0"/>
              </a:rPr>
              <a:t>:8</a:t>
            </a:r>
            <a:r>
              <a:rPr lang="ja-JP" altLang="en-US" sz="2000">
                <a:solidFill>
                  <a:srgbClr val="FF0000"/>
                </a:solidFill>
                <a:latin typeface="Arial" pitchFamily="34" charset="0"/>
              </a:rPr>
              <a:t>年</a:t>
            </a:r>
            <a:r>
              <a:rPr lang="en-US" altLang="ja-JP" sz="2000">
                <a:solidFill>
                  <a:srgbClr val="FF0000"/>
                </a:solidFill>
                <a:latin typeface="Arial" pitchFamily="34" charset="0"/>
              </a:rPr>
              <a:t>(PFOS)</a:t>
            </a:r>
            <a:r>
              <a:rPr lang="ja-JP" altLang="en-US" sz="2000">
                <a:solidFill>
                  <a:srgbClr val="FF0000"/>
                </a:solidFill>
                <a:latin typeface="Arial" pitchFamily="34" charset="0"/>
              </a:rPr>
              <a:t>、</a:t>
            </a:r>
            <a:r>
              <a:rPr lang="en-US" altLang="ja-JP" sz="2000">
                <a:solidFill>
                  <a:srgbClr val="FF0000"/>
                </a:solidFill>
                <a:latin typeface="Arial" pitchFamily="34" charset="0"/>
              </a:rPr>
              <a:t>4</a:t>
            </a:r>
            <a:r>
              <a:rPr lang="ja-JP" altLang="en-US" sz="2000">
                <a:solidFill>
                  <a:srgbClr val="FF0000"/>
                </a:solidFill>
                <a:latin typeface="Arial" pitchFamily="34" charset="0"/>
              </a:rPr>
              <a:t>年</a:t>
            </a:r>
            <a:r>
              <a:rPr lang="en-US" altLang="ja-JP" sz="2000">
                <a:solidFill>
                  <a:srgbClr val="FF0000"/>
                </a:solidFill>
                <a:latin typeface="Arial" pitchFamily="34" charset="0"/>
              </a:rPr>
              <a:t>(PFOA)</a:t>
            </a:r>
          </a:p>
        </p:txBody>
      </p:sp>
      <p:sp>
        <p:nvSpPr>
          <p:cNvPr id="18447" name="Text Box 18"/>
          <p:cNvSpPr txBox="1">
            <a:spLocks noChangeArrowheads="1"/>
          </p:cNvSpPr>
          <p:nvPr/>
        </p:nvSpPr>
        <p:spPr bwMode="auto">
          <a:xfrm>
            <a:off x="3635375" y="4365625"/>
            <a:ext cx="5761038" cy="779463"/>
          </a:xfrm>
          <a:prstGeom prst="rect">
            <a:avLst/>
          </a:prstGeom>
          <a:noFill/>
          <a:ln w="9525">
            <a:noFill/>
            <a:miter lim="800000"/>
            <a:headEnd/>
            <a:tailEnd/>
          </a:ln>
        </p:spPr>
        <p:txBody>
          <a:bodyPr>
            <a:spAutoFit/>
          </a:bodyPr>
          <a:lstStyle/>
          <a:p>
            <a:pPr fontAlgn="base">
              <a:spcBef>
                <a:spcPct val="50000"/>
              </a:spcBef>
              <a:spcAft>
                <a:spcPct val="0"/>
              </a:spcAft>
            </a:pPr>
            <a:r>
              <a:rPr lang="en-US" altLang="ja-JP">
                <a:solidFill>
                  <a:srgbClr val="000000"/>
                </a:solidFill>
                <a:latin typeface="Arial" pitchFamily="34" charset="0"/>
              </a:rPr>
              <a:t>PFOS</a:t>
            </a:r>
            <a:r>
              <a:rPr lang="ja-JP" altLang="en-US">
                <a:solidFill>
                  <a:srgbClr val="000000"/>
                </a:solidFill>
                <a:latin typeface="Arial" pitchFamily="34" charset="0"/>
              </a:rPr>
              <a:t>：コーティング剤、難燃剤、反射防止膜 等</a:t>
            </a:r>
          </a:p>
          <a:p>
            <a:pPr fontAlgn="base">
              <a:spcBef>
                <a:spcPct val="50000"/>
              </a:spcBef>
              <a:spcAft>
                <a:spcPct val="0"/>
              </a:spcAft>
            </a:pPr>
            <a:r>
              <a:rPr lang="en-US" altLang="ja-JP">
                <a:solidFill>
                  <a:srgbClr val="000000"/>
                </a:solidFill>
                <a:latin typeface="Arial" pitchFamily="34" charset="0"/>
              </a:rPr>
              <a:t>PFOA</a:t>
            </a:r>
            <a:r>
              <a:rPr lang="ja-JP" altLang="en-US">
                <a:solidFill>
                  <a:srgbClr val="000000"/>
                </a:solidFill>
                <a:latin typeface="Arial" pitchFamily="34" charset="0"/>
              </a:rPr>
              <a:t>：テフロン、撥水・撥油剤の製造助剤　等</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9"/>
          <p:cNvSpPr txBox="1">
            <a:spLocks noChangeArrowheads="1"/>
          </p:cNvSpPr>
          <p:nvPr/>
        </p:nvSpPr>
        <p:spPr bwMode="auto">
          <a:xfrm>
            <a:off x="1622425" y="0"/>
            <a:ext cx="75215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製造・使用事業場周辺環境の把握と対策の評価、</a:t>
            </a:r>
            <a:br>
              <a:rPr lang="ja-JP" altLang="en-US" sz="2400" b="1">
                <a:solidFill>
                  <a:srgbClr val="000000"/>
                </a:solidFill>
                <a:latin typeface="Arial" pitchFamily="34" charset="0"/>
              </a:rPr>
            </a:br>
            <a:r>
              <a:rPr lang="ja-JP" altLang="en-US" sz="2400" b="1">
                <a:solidFill>
                  <a:srgbClr val="000000"/>
                </a:solidFill>
                <a:latin typeface="Arial" pitchFamily="34" charset="0"/>
              </a:rPr>
              <a:t>大気環境調査及び類縁化合物の実態把握（大阪府）</a:t>
            </a:r>
          </a:p>
        </p:txBody>
      </p:sp>
      <p:sp>
        <p:nvSpPr>
          <p:cNvPr id="37891" name="Text Box 5"/>
          <p:cNvSpPr txBox="1">
            <a:spLocks noChangeArrowheads="1"/>
          </p:cNvSpPr>
          <p:nvPr/>
        </p:nvSpPr>
        <p:spPr bwMode="auto">
          <a:xfrm>
            <a:off x="3132138" y="3284538"/>
            <a:ext cx="720725" cy="360362"/>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170 </a:t>
            </a:r>
          </a:p>
        </p:txBody>
      </p:sp>
      <p:sp>
        <p:nvSpPr>
          <p:cNvPr id="37892" name="Rectangle 6"/>
          <p:cNvSpPr>
            <a:spLocks noChangeArrowheads="1"/>
          </p:cNvSpPr>
          <p:nvPr/>
        </p:nvSpPr>
        <p:spPr bwMode="auto">
          <a:xfrm>
            <a:off x="288925" y="893763"/>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893" name="Rectangle 7"/>
          <p:cNvSpPr>
            <a:spLocks noChangeArrowheads="1"/>
          </p:cNvSpPr>
          <p:nvPr/>
        </p:nvSpPr>
        <p:spPr bwMode="auto">
          <a:xfrm>
            <a:off x="3419475" y="2133600"/>
            <a:ext cx="1152525" cy="198438"/>
          </a:xfrm>
          <a:prstGeom prst="rect">
            <a:avLst/>
          </a:prstGeom>
          <a:noFill/>
          <a:ln w="9525">
            <a:noFill/>
            <a:miter lim="800000"/>
            <a:headEnd/>
            <a:tailEnd/>
          </a:ln>
        </p:spPr>
        <p:txBody>
          <a:bodyPr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東海道線</a:t>
            </a:r>
            <a:endParaRPr lang="ja-JP" altLang="en-US" sz="2400">
              <a:solidFill>
                <a:srgbClr val="000000"/>
              </a:solidFill>
            </a:endParaRPr>
          </a:p>
        </p:txBody>
      </p:sp>
      <p:sp>
        <p:nvSpPr>
          <p:cNvPr id="37894" name="Rectangle 8"/>
          <p:cNvSpPr>
            <a:spLocks noChangeArrowheads="1"/>
          </p:cNvSpPr>
          <p:nvPr/>
        </p:nvSpPr>
        <p:spPr bwMode="auto">
          <a:xfrm>
            <a:off x="4495800" y="2316163"/>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895" name="Rectangle 9"/>
          <p:cNvSpPr>
            <a:spLocks noChangeArrowheads="1"/>
          </p:cNvSpPr>
          <p:nvPr/>
        </p:nvSpPr>
        <p:spPr bwMode="auto">
          <a:xfrm>
            <a:off x="2119313" y="2873375"/>
            <a:ext cx="8255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阪急千里線</a:t>
            </a:r>
            <a:endParaRPr lang="ja-JP" altLang="en-US" sz="2400">
              <a:solidFill>
                <a:srgbClr val="000000"/>
              </a:solidFill>
            </a:endParaRPr>
          </a:p>
        </p:txBody>
      </p:sp>
      <p:sp>
        <p:nvSpPr>
          <p:cNvPr id="37896" name="Rectangle 10"/>
          <p:cNvSpPr>
            <a:spLocks noChangeArrowheads="1"/>
          </p:cNvSpPr>
          <p:nvPr/>
        </p:nvSpPr>
        <p:spPr bwMode="auto">
          <a:xfrm>
            <a:off x="3140075" y="2851150"/>
            <a:ext cx="46038"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897" name="Rectangle 11"/>
          <p:cNvSpPr>
            <a:spLocks noChangeArrowheads="1"/>
          </p:cNvSpPr>
          <p:nvPr/>
        </p:nvSpPr>
        <p:spPr bwMode="auto">
          <a:xfrm>
            <a:off x="4919663" y="1566863"/>
            <a:ext cx="8255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阪急京都線</a:t>
            </a:r>
            <a:endParaRPr lang="ja-JP" altLang="en-US" sz="2400">
              <a:solidFill>
                <a:srgbClr val="000000"/>
              </a:solidFill>
            </a:endParaRPr>
          </a:p>
        </p:txBody>
      </p:sp>
      <p:sp>
        <p:nvSpPr>
          <p:cNvPr id="37898" name="Rectangle 12"/>
          <p:cNvSpPr>
            <a:spLocks noChangeArrowheads="1"/>
          </p:cNvSpPr>
          <p:nvPr/>
        </p:nvSpPr>
        <p:spPr bwMode="auto">
          <a:xfrm>
            <a:off x="5940425" y="1544638"/>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899" name="Rectangle 13"/>
          <p:cNvSpPr>
            <a:spLocks noChangeArrowheads="1"/>
          </p:cNvSpPr>
          <p:nvPr/>
        </p:nvSpPr>
        <p:spPr bwMode="auto">
          <a:xfrm>
            <a:off x="5935663" y="5670550"/>
            <a:ext cx="6604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京阪本線</a:t>
            </a:r>
            <a:endParaRPr lang="ja-JP" altLang="en-US" sz="2400">
              <a:solidFill>
                <a:srgbClr val="000000"/>
              </a:solidFill>
            </a:endParaRPr>
          </a:p>
        </p:txBody>
      </p:sp>
      <p:sp>
        <p:nvSpPr>
          <p:cNvPr id="37900" name="Rectangle 14"/>
          <p:cNvSpPr>
            <a:spLocks noChangeArrowheads="1"/>
          </p:cNvSpPr>
          <p:nvPr/>
        </p:nvSpPr>
        <p:spPr bwMode="auto">
          <a:xfrm>
            <a:off x="6746875" y="5648325"/>
            <a:ext cx="46038"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901" name="Rectangle 15"/>
          <p:cNvSpPr>
            <a:spLocks noChangeArrowheads="1"/>
          </p:cNvSpPr>
          <p:nvPr/>
        </p:nvSpPr>
        <p:spPr bwMode="auto">
          <a:xfrm>
            <a:off x="6659563" y="981075"/>
            <a:ext cx="4953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安威川</a:t>
            </a:r>
            <a:endParaRPr lang="ja-JP" altLang="en-US" sz="2400">
              <a:solidFill>
                <a:srgbClr val="000000"/>
              </a:solidFill>
            </a:endParaRPr>
          </a:p>
        </p:txBody>
      </p:sp>
      <p:sp>
        <p:nvSpPr>
          <p:cNvPr id="37902" name="Rectangle 16"/>
          <p:cNvSpPr>
            <a:spLocks noChangeArrowheads="1"/>
          </p:cNvSpPr>
          <p:nvPr/>
        </p:nvSpPr>
        <p:spPr bwMode="auto">
          <a:xfrm>
            <a:off x="5753100" y="2038350"/>
            <a:ext cx="46038"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903" name="Rectangle 17"/>
          <p:cNvSpPr>
            <a:spLocks noChangeArrowheads="1"/>
          </p:cNvSpPr>
          <p:nvPr/>
        </p:nvSpPr>
        <p:spPr bwMode="auto">
          <a:xfrm>
            <a:off x="2938463" y="1227138"/>
            <a:ext cx="9906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名神高速道路</a:t>
            </a:r>
            <a:endParaRPr lang="ja-JP" altLang="en-US" sz="2400">
              <a:solidFill>
                <a:srgbClr val="000000"/>
              </a:solidFill>
            </a:endParaRPr>
          </a:p>
        </p:txBody>
      </p:sp>
      <p:sp>
        <p:nvSpPr>
          <p:cNvPr id="37904" name="Rectangle 18"/>
          <p:cNvSpPr>
            <a:spLocks noChangeArrowheads="1"/>
          </p:cNvSpPr>
          <p:nvPr/>
        </p:nvSpPr>
        <p:spPr bwMode="auto">
          <a:xfrm>
            <a:off x="4154488" y="1204913"/>
            <a:ext cx="46037"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905" name="Rectangle 19"/>
          <p:cNvSpPr>
            <a:spLocks noChangeArrowheads="1"/>
          </p:cNvSpPr>
          <p:nvPr/>
        </p:nvSpPr>
        <p:spPr bwMode="auto">
          <a:xfrm>
            <a:off x="1354138" y="3371850"/>
            <a:ext cx="660400"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新御堂筋</a:t>
            </a:r>
            <a:endParaRPr lang="ja-JP" altLang="en-US" sz="2400">
              <a:solidFill>
                <a:srgbClr val="000000"/>
              </a:solidFill>
            </a:endParaRPr>
          </a:p>
        </p:txBody>
      </p:sp>
      <p:sp>
        <p:nvSpPr>
          <p:cNvPr id="37906" name="Rectangle 20"/>
          <p:cNvSpPr>
            <a:spLocks noChangeArrowheads="1"/>
          </p:cNvSpPr>
          <p:nvPr/>
        </p:nvSpPr>
        <p:spPr bwMode="auto">
          <a:xfrm>
            <a:off x="2166938" y="3349625"/>
            <a:ext cx="46037" cy="198438"/>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907" name="Rectangle 21"/>
          <p:cNvSpPr>
            <a:spLocks noChangeArrowheads="1"/>
          </p:cNvSpPr>
          <p:nvPr/>
        </p:nvSpPr>
        <p:spPr bwMode="auto">
          <a:xfrm rot="5400000">
            <a:off x="332582" y="3713956"/>
            <a:ext cx="3302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国道</a:t>
            </a:r>
            <a:endParaRPr lang="ja-JP" altLang="en-US" sz="2400">
              <a:solidFill>
                <a:srgbClr val="000000"/>
              </a:solidFill>
            </a:endParaRPr>
          </a:p>
        </p:txBody>
      </p:sp>
      <p:sp>
        <p:nvSpPr>
          <p:cNvPr id="37908" name="Rectangle 22"/>
          <p:cNvSpPr>
            <a:spLocks noChangeArrowheads="1"/>
          </p:cNvSpPr>
          <p:nvPr/>
        </p:nvSpPr>
        <p:spPr bwMode="auto">
          <a:xfrm rot="5400000">
            <a:off x="378619" y="4133057"/>
            <a:ext cx="276225"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en-US" altLang="ja-JP" sz="1300">
                <a:solidFill>
                  <a:srgbClr val="000000"/>
                </a:solidFill>
                <a:latin typeface="Century" pitchFamily="18" charset="0"/>
              </a:rPr>
              <a:t>176</a:t>
            </a:r>
            <a:endParaRPr lang="en-US" altLang="ja-JP" sz="2400">
              <a:solidFill>
                <a:srgbClr val="000000"/>
              </a:solidFill>
            </a:endParaRPr>
          </a:p>
        </p:txBody>
      </p:sp>
      <p:sp>
        <p:nvSpPr>
          <p:cNvPr id="37909" name="Rectangle 23"/>
          <p:cNvSpPr>
            <a:spLocks noChangeArrowheads="1"/>
          </p:cNvSpPr>
          <p:nvPr/>
        </p:nvSpPr>
        <p:spPr bwMode="auto">
          <a:xfrm rot="5400000">
            <a:off x="332582" y="4390231"/>
            <a:ext cx="3302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号線</a:t>
            </a:r>
            <a:endParaRPr lang="ja-JP" altLang="en-US" sz="2400">
              <a:solidFill>
                <a:srgbClr val="000000"/>
              </a:solidFill>
            </a:endParaRPr>
          </a:p>
        </p:txBody>
      </p:sp>
      <p:sp>
        <p:nvSpPr>
          <p:cNvPr id="37910" name="Rectangle 24"/>
          <p:cNvSpPr>
            <a:spLocks noChangeArrowheads="1"/>
          </p:cNvSpPr>
          <p:nvPr/>
        </p:nvSpPr>
        <p:spPr bwMode="auto">
          <a:xfrm rot="5400000">
            <a:off x="493713" y="4654550"/>
            <a:ext cx="46038"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Century" pitchFamily="18" charset="0"/>
              </a:rPr>
              <a:t> </a:t>
            </a:r>
            <a:endParaRPr lang="ja-JP" altLang="en-US" sz="2400">
              <a:solidFill>
                <a:srgbClr val="000000"/>
              </a:solidFill>
            </a:endParaRPr>
          </a:p>
        </p:txBody>
      </p:sp>
      <p:sp>
        <p:nvSpPr>
          <p:cNvPr id="37911" name="Rectangle 25"/>
          <p:cNvSpPr>
            <a:spLocks noChangeArrowheads="1"/>
          </p:cNvSpPr>
          <p:nvPr/>
        </p:nvSpPr>
        <p:spPr bwMode="auto">
          <a:xfrm>
            <a:off x="6981825" y="2765425"/>
            <a:ext cx="406400" cy="24447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600">
                <a:solidFill>
                  <a:srgbClr val="000000"/>
                </a:solidFill>
                <a:latin typeface="ＭＳ 明朝" pitchFamily="17" charset="-128"/>
                <a:ea typeface="ＭＳ 明朝" pitchFamily="17" charset="-128"/>
              </a:rPr>
              <a:t>淀川</a:t>
            </a:r>
            <a:endParaRPr lang="ja-JP" altLang="en-US" sz="2400">
              <a:solidFill>
                <a:srgbClr val="000000"/>
              </a:solidFill>
            </a:endParaRPr>
          </a:p>
        </p:txBody>
      </p:sp>
      <p:sp>
        <p:nvSpPr>
          <p:cNvPr id="37912" name="Rectangle 26"/>
          <p:cNvSpPr>
            <a:spLocks noChangeArrowheads="1"/>
          </p:cNvSpPr>
          <p:nvPr/>
        </p:nvSpPr>
        <p:spPr bwMode="auto">
          <a:xfrm>
            <a:off x="7480300" y="2740025"/>
            <a:ext cx="57150" cy="244475"/>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600">
                <a:solidFill>
                  <a:srgbClr val="000000"/>
                </a:solidFill>
                <a:latin typeface="Century" pitchFamily="18" charset="0"/>
              </a:rPr>
              <a:t> </a:t>
            </a:r>
            <a:endParaRPr lang="ja-JP" altLang="en-US" sz="2400">
              <a:solidFill>
                <a:srgbClr val="000000"/>
              </a:solidFill>
            </a:endParaRPr>
          </a:p>
        </p:txBody>
      </p:sp>
      <p:sp>
        <p:nvSpPr>
          <p:cNvPr id="37913" name="Rectangle 27"/>
          <p:cNvSpPr>
            <a:spLocks noChangeArrowheads="1"/>
          </p:cNvSpPr>
          <p:nvPr/>
        </p:nvSpPr>
        <p:spPr bwMode="auto">
          <a:xfrm>
            <a:off x="7524750" y="1341438"/>
            <a:ext cx="990600" cy="198437"/>
          </a:xfrm>
          <a:prstGeom prst="rect">
            <a:avLst/>
          </a:prstGeom>
          <a:noFill/>
          <a:ln w="9525">
            <a:noFill/>
            <a:miter lim="800000"/>
            <a:headEnd/>
            <a:tailEnd/>
          </a:ln>
        </p:spPr>
        <p:txBody>
          <a:bodyPr wrap="none" lIns="0" tIns="0" rIns="0" bIns="0">
            <a:spAutoFit/>
          </a:bodyPr>
          <a:lstStyle/>
          <a:p>
            <a:pPr algn="ctr" fontAlgn="base">
              <a:spcBef>
                <a:spcPct val="0"/>
              </a:spcBef>
              <a:spcAft>
                <a:spcPct val="0"/>
              </a:spcAft>
            </a:pPr>
            <a:r>
              <a:rPr lang="ja-JP" altLang="en-US" sz="1300">
                <a:solidFill>
                  <a:srgbClr val="000000"/>
                </a:solidFill>
                <a:latin typeface="ＭＳ 明朝" pitchFamily="17" charset="-128"/>
                <a:ea typeface="ＭＳ 明朝" pitchFamily="17" charset="-128"/>
              </a:rPr>
              <a:t>東海道新幹線</a:t>
            </a:r>
            <a:endParaRPr lang="ja-JP" altLang="en-US" sz="2400">
              <a:solidFill>
                <a:srgbClr val="000000"/>
              </a:solidFill>
            </a:endParaRPr>
          </a:p>
        </p:txBody>
      </p:sp>
      <p:sp>
        <p:nvSpPr>
          <p:cNvPr id="37914" name="Text Box 28"/>
          <p:cNvSpPr txBox="1">
            <a:spLocks noChangeArrowheads="1"/>
          </p:cNvSpPr>
          <p:nvPr/>
        </p:nvSpPr>
        <p:spPr bwMode="auto">
          <a:xfrm>
            <a:off x="411163" y="6453188"/>
            <a:ext cx="184150" cy="274637"/>
          </a:xfrm>
          <a:prstGeom prst="rect">
            <a:avLst/>
          </a:prstGeom>
          <a:noFill/>
          <a:ln w="9525">
            <a:noFill/>
            <a:miter lim="800000"/>
            <a:headEnd/>
            <a:tailEnd/>
          </a:ln>
        </p:spPr>
        <p:txBody>
          <a:bodyPr>
            <a:spAutoFit/>
          </a:bodyPr>
          <a:lstStyle/>
          <a:p>
            <a:pPr algn="ctr" fontAlgn="base">
              <a:spcBef>
                <a:spcPct val="50000"/>
              </a:spcBef>
              <a:spcAft>
                <a:spcPct val="0"/>
              </a:spcAft>
            </a:pPr>
            <a:endParaRPr lang="ja-JP" altLang="en-US" sz="1200">
              <a:solidFill>
                <a:srgbClr val="000000"/>
              </a:solidFill>
            </a:endParaRPr>
          </a:p>
        </p:txBody>
      </p:sp>
      <p:sp>
        <p:nvSpPr>
          <p:cNvPr id="37915" name="Text Box 30"/>
          <p:cNvSpPr txBox="1">
            <a:spLocks noChangeArrowheads="1"/>
          </p:cNvSpPr>
          <p:nvPr/>
        </p:nvSpPr>
        <p:spPr bwMode="auto">
          <a:xfrm>
            <a:off x="3924300" y="2924175"/>
            <a:ext cx="539750" cy="323850"/>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230 </a:t>
            </a:r>
          </a:p>
        </p:txBody>
      </p:sp>
      <p:grpSp>
        <p:nvGrpSpPr>
          <p:cNvPr id="2" name="Group 31"/>
          <p:cNvGrpSpPr>
            <a:grpSpLocks/>
          </p:cNvGrpSpPr>
          <p:nvPr/>
        </p:nvGrpSpPr>
        <p:grpSpPr bwMode="auto">
          <a:xfrm>
            <a:off x="250825" y="904875"/>
            <a:ext cx="8653463" cy="5953125"/>
            <a:chOff x="158" y="570"/>
            <a:chExt cx="5451" cy="3750"/>
          </a:xfrm>
        </p:grpSpPr>
        <p:sp>
          <p:nvSpPr>
            <p:cNvPr id="37922" name="Text Box 32"/>
            <p:cNvSpPr txBox="1">
              <a:spLocks noChangeArrowheads="1"/>
            </p:cNvSpPr>
            <p:nvPr/>
          </p:nvSpPr>
          <p:spPr bwMode="auto">
            <a:xfrm>
              <a:off x="4195" y="981"/>
              <a:ext cx="793"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540-1,400</a:t>
              </a:r>
            </a:p>
          </p:txBody>
        </p:sp>
        <p:sp>
          <p:nvSpPr>
            <p:cNvPr id="37923" name="Text Box 33"/>
            <p:cNvSpPr txBox="1">
              <a:spLocks noChangeArrowheads="1"/>
            </p:cNvSpPr>
            <p:nvPr/>
          </p:nvSpPr>
          <p:spPr bwMode="auto">
            <a:xfrm>
              <a:off x="3969" y="1616"/>
              <a:ext cx="453"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1,300 </a:t>
              </a:r>
            </a:p>
          </p:txBody>
        </p:sp>
        <p:sp>
          <p:nvSpPr>
            <p:cNvPr id="37924" name="Text Box 34"/>
            <p:cNvSpPr txBox="1">
              <a:spLocks noChangeArrowheads="1"/>
            </p:cNvSpPr>
            <p:nvPr/>
          </p:nvSpPr>
          <p:spPr bwMode="auto">
            <a:xfrm>
              <a:off x="3287" y="1797"/>
              <a:ext cx="612"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31,000 </a:t>
              </a:r>
            </a:p>
          </p:txBody>
        </p:sp>
        <p:sp>
          <p:nvSpPr>
            <p:cNvPr id="37925" name="Text Box 35"/>
            <p:cNvSpPr txBox="1">
              <a:spLocks noChangeArrowheads="1"/>
            </p:cNvSpPr>
            <p:nvPr/>
          </p:nvSpPr>
          <p:spPr bwMode="auto">
            <a:xfrm>
              <a:off x="4196" y="680"/>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16 </a:t>
              </a:r>
            </a:p>
          </p:txBody>
        </p:sp>
        <p:sp>
          <p:nvSpPr>
            <p:cNvPr id="37926" name="Text Box 36"/>
            <p:cNvSpPr txBox="1">
              <a:spLocks noChangeArrowheads="1"/>
            </p:cNvSpPr>
            <p:nvPr/>
          </p:nvSpPr>
          <p:spPr bwMode="auto">
            <a:xfrm>
              <a:off x="2607" y="1480"/>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FF0000"/>
                  </a:solidFill>
                </a:rPr>
                <a:t>230</a:t>
              </a:r>
              <a:r>
                <a:rPr lang="en-US" altLang="ja-JP" b="1">
                  <a:solidFill>
                    <a:srgbClr val="000000"/>
                  </a:solidFill>
                </a:rPr>
                <a:t> </a:t>
              </a:r>
            </a:p>
          </p:txBody>
        </p:sp>
        <p:sp>
          <p:nvSpPr>
            <p:cNvPr id="37927" name="Text Box 37"/>
            <p:cNvSpPr txBox="1">
              <a:spLocks noChangeArrowheads="1"/>
            </p:cNvSpPr>
            <p:nvPr/>
          </p:nvSpPr>
          <p:spPr bwMode="auto">
            <a:xfrm>
              <a:off x="2290" y="2614"/>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260 </a:t>
              </a:r>
            </a:p>
          </p:txBody>
        </p:sp>
        <p:sp>
          <p:nvSpPr>
            <p:cNvPr id="37928" name="Text Box 38"/>
            <p:cNvSpPr txBox="1">
              <a:spLocks noChangeArrowheads="1"/>
            </p:cNvSpPr>
            <p:nvPr/>
          </p:nvSpPr>
          <p:spPr bwMode="auto">
            <a:xfrm>
              <a:off x="2653" y="2296"/>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530 </a:t>
              </a:r>
            </a:p>
          </p:txBody>
        </p:sp>
        <p:sp>
          <p:nvSpPr>
            <p:cNvPr id="37929" name="Text Box 39"/>
            <p:cNvSpPr txBox="1">
              <a:spLocks noChangeArrowheads="1"/>
            </p:cNvSpPr>
            <p:nvPr/>
          </p:nvSpPr>
          <p:spPr bwMode="auto">
            <a:xfrm>
              <a:off x="4874" y="3649"/>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FF0000"/>
                  </a:solidFill>
                </a:rPr>
                <a:t>3.0 </a:t>
              </a:r>
            </a:p>
          </p:txBody>
        </p:sp>
        <p:sp>
          <p:nvSpPr>
            <p:cNvPr id="37930" name="Text Box 40"/>
            <p:cNvSpPr txBox="1">
              <a:spLocks noChangeArrowheads="1"/>
            </p:cNvSpPr>
            <p:nvPr/>
          </p:nvSpPr>
          <p:spPr bwMode="auto">
            <a:xfrm>
              <a:off x="453" y="3135"/>
              <a:ext cx="340"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310 </a:t>
              </a:r>
            </a:p>
          </p:txBody>
        </p:sp>
        <p:grpSp>
          <p:nvGrpSpPr>
            <p:cNvPr id="3" name="Group 41"/>
            <p:cNvGrpSpPr>
              <a:grpSpLocks/>
            </p:cNvGrpSpPr>
            <p:nvPr/>
          </p:nvGrpSpPr>
          <p:grpSpPr bwMode="auto">
            <a:xfrm>
              <a:off x="158" y="570"/>
              <a:ext cx="5451" cy="3750"/>
              <a:chOff x="158" y="570"/>
              <a:chExt cx="5451" cy="3750"/>
            </a:xfrm>
          </p:grpSpPr>
          <p:grpSp>
            <p:nvGrpSpPr>
              <p:cNvPr id="4" name="Group 42"/>
              <p:cNvGrpSpPr>
                <a:grpSpLocks/>
              </p:cNvGrpSpPr>
              <p:nvPr/>
            </p:nvGrpSpPr>
            <p:grpSpPr bwMode="auto">
              <a:xfrm>
                <a:off x="163" y="570"/>
                <a:ext cx="5446" cy="3707"/>
                <a:chOff x="163" y="509"/>
                <a:chExt cx="5446" cy="3707"/>
              </a:xfrm>
            </p:grpSpPr>
            <p:grpSp>
              <p:nvGrpSpPr>
                <p:cNvPr id="5" name="Group 43"/>
                <p:cNvGrpSpPr>
                  <a:grpSpLocks/>
                </p:cNvGrpSpPr>
                <p:nvPr/>
              </p:nvGrpSpPr>
              <p:grpSpPr bwMode="auto">
                <a:xfrm>
                  <a:off x="174" y="521"/>
                  <a:ext cx="4691" cy="2811"/>
                  <a:chOff x="174" y="521"/>
                  <a:chExt cx="4691" cy="2811"/>
                </a:xfrm>
              </p:grpSpPr>
              <p:sp>
                <p:nvSpPr>
                  <p:cNvPr id="38025" name="Freeform 44"/>
                  <p:cNvSpPr>
                    <a:spLocks/>
                  </p:cNvSpPr>
                  <p:nvPr/>
                </p:nvSpPr>
                <p:spPr bwMode="auto">
                  <a:xfrm>
                    <a:off x="174" y="521"/>
                    <a:ext cx="4691" cy="2811"/>
                  </a:xfrm>
                  <a:custGeom>
                    <a:avLst/>
                    <a:gdLst>
                      <a:gd name="T0" fmla="*/ 100 w 32180"/>
                      <a:gd name="T1" fmla="*/ 0 h 19280"/>
                      <a:gd name="T2" fmla="*/ 92 w 32180"/>
                      <a:gd name="T3" fmla="*/ 5 h 19280"/>
                      <a:gd name="T4" fmla="*/ 89 w 32180"/>
                      <a:gd name="T5" fmla="*/ 9 h 19280"/>
                      <a:gd name="T6" fmla="*/ 85 w 32180"/>
                      <a:gd name="T7" fmla="*/ 13 h 19280"/>
                      <a:gd name="T8" fmla="*/ 80 w 32180"/>
                      <a:gd name="T9" fmla="*/ 16 h 19280"/>
                      <a:gd name="T10" fmla="*/ 74 w 32180"/>
                      <a:gd name="T11" fmla="*/ 19 h 19280"/>
                      <a:gd name="T12" fmla="*/ 69 w 32180"/>
                      <a:gd name="T13" fmla="*/ 21 h 19280"/>
                      <a:gd name="T14" fmla="*/ 62 w 32180"/>
                      <a:gd name="T15" fmla="*/ 24 h 19280"/>
                      <a:gd name="T16" fmla="*/ 58 w 32180"/>
                      <a:gd name="T17" fmla="*/ 32 h 19280"/>
                      <a:gd name="T18" fmla="*/ 53 w 32180"/>
                      <a:gd name="T19" fmla="*/ 33 h 19280"/>
                      <a:gd name="T20" fmla="*/ 54 w 32180"/>
                      <a:gd name="T21" fmla="*/ 36 h 19280"/>
                      <a:gd name="T22" fmla="*/ 64 w 32180"/>
                      <a:gd name="T23" fmla="*/ 34 h 19280"/>
                      <a:gd name="T24" fmla="*/ 74 w 32180"/>
                      <a:gd name="T25" fmla="*/ 35 h 19280"/>
                      <a:gd name="T26" fmla="*/ 76 w 32180"/>
                      <a:gd name="T27" fmla="*/ 36 h 19280"/>
                      <a:gd name="T28" fmla="*/ 70 w 32180"/>
                      <a:gd name="T29" fmla="*/ 35 h 19280"/>
                      <a:gd name="T30" fmla="*/ 60 w 32180"/>
                      <a:gd name="T31" fmla="*/ 35 h 19280"/>
                      <a:gd name="T32" fmla="*/ 49 w 32180"/>
                      <a:gd name="T33" fmla="*/ 39 h 19280"/>
                      <a:gd name="T34" fmla="*/ 42 w 32180"/>
                      <a:gd name="T35" fmla="*/ 43 h 19280"/>
                      <a:gd name="T36" fmla="*/ 37 w 32180"/>
                      <a:gd name="T37" fmla="*/ 43 h 19280"/>
                      <a:gd name="T38" fmla="*/ 30 w 32180"/>
                      <a:gd name="T39" fmla="*/ 49 h 19280"/>
                      <a:gd name="T40" fmla="*/ 20 w 32180"/>
                      <a:gd name="T41" fmla="*/ 45 h 19280"/>
                      <a:gd name="T42" fmla="*/ 15 w 32180"/>
                      <a:gd name="T43" fmla="*/ 43 h 19280"/>
                      <a:gd name="T44" fmla="*/ 10 w 32180"/>
                      <a:gd name="T45" fmla="*/ 48 h 19280"/>
                      <a:gd name="T46" fmla="*/ 6 w 32180"/>
                      <a:gd name="T47" fmla="*/ 57 h 19280"/>
                      <a:gd name="T48" fmla="*/ 0 w 32180"/>
                      <a:gd name="T49" fmla="*/ 58 h 19280"/>
                      <a:gd name="T50" fmla="*/ 7 w 32180"/>
                      <a:gd name="T51" fmla="*/ 54 h 19280"/>
                      <a:gd name="T52" fmla="*/ 9 w 32180"/>
                      <a:gd name="T53" fmla="*/ 47 h 19280"/>
                      <a:gd name="T54" fmla="*/ 15 w 32180"/>
                      <a:gd name="T55" fmla="*/ 41 h 19280"/>
                      <a:gd name="T56" fmla="*/ 23 w 32180"/>
                      <a:gd name="T57" fmla="*/ 44 h 19280"/>
                      <a:gd name="T58" fmla="*/ 29 w 32180"/>
                      <a:gd name="T59" fmla="*/ 48 h 19280"/>
                      <a:gd name="T60" fmla="*/ 35 w 32180"/>
                      <a:gd name="T61" fmla="*/ 43 h 19280"/>
                      <a:gd name="T62" fmla="*/ 42 w 32180"/>
                      <a:gd name="T63" fmla="*/ 42 h 19280"/>
                      <a:gd name="T64" fmla="*/ 49 w 32180"/>
                      <a:gd name="T65" fmla="*/ 37 h 19280"/>
                      <a:gd name="T66" fmla="*/ 56 w 32180"/>
                      <a:gd name="T67" fmla="*/ 31 h 19280"/>
                      <a:gd name="T68" fmla="*/ 60 w 32180"/>
                      <a:gd name="T69" fmla="*/ 24 h 19280"/>
                      <a:gd name="T70" fmla="*/ 69 w 32180"/>
                      <a:gd name="T71" fmla="*/ 20 h 19280"/>
                      <a:gd name="T72" fmla="*/ 77 w 32180"/>
                      <a:gd name="T73" fmla="*/ 17 h 19280"/>
                      <a:gd name="T74" fmla="*/ 87 w 32180"/>
                      <a:gd name="T75" fmla="*/ 9 h 19280"/>
                      <a:gd name="T76" fmla="*/ 96 w 32180"/>
                      <a:gd name="T77" fmla="*/ 2 h 19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80"/>
                      <a:gd name="T118" fmla="*/ 0 h 19280"/>
                      <a:gd name="T119" fmla="*/ 32180 w 32180"/>
                      <a:gd name="T120" fmla="*/ 19280 h 19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80" h="19280">
                        <a:moveTo>
                          <a:pt x="31680" y="0"/>
                        </a:moveTo>
                        <a:lnTo>
                          <a:pt x="32180" y="100"/>
                        </a:lnTo>
                        <a:lnTo>
                          <a:pt x="30580" y="1150"/>
                        </a:lnTo>
                        <a:cubicBezTo>
                          <a:pt x="30380" y="1350"/>
                          <a:pt x="29883" y="1380"/>
                          <a:pt x="29706" y="1600"/>
                        </a:cubicBezTo>
                        <a:cubicBezTo>
                          <a:pt x="29440" y="1810"/>
                          <a:pt x="29153" y="2204"/>
                          <a:pt x="28980" y="2410"/>
                        </a:cubicBezTo>
                        <a:lnTo>
                          <a:pt x="28630" y="2900"/>
                        </a:lnTo>
                        <a:lnTo>
                          <a:pt x="28030" y="3550"/>
                        </a:lnTo>
                        <a:lnTo>
                          <a:pt x="27530" y="4110"/>
                        </a:lnTo>
                        <a:lnTo>
                          <a:pt x="26730" y="4610"/>
                        </a:lnTo>
                        <a:lnTo>
                          <a:pt x="25830" y="5150"/>
                        </a:lnTo>
                        <a:lnTo>
                          <a:pt x="24630" y="5660"/>
                        </a:lnTo>
                        <a:lnTo>
                          <a:pt x="24000" y="6080"/>
                        </a:lnTo>
                        <a:lnTo>
                          <a:pt x="23280" y="6510"/>
                        </a:lnTo>
                        <a:lnTo>
                          <a:pt x="22200" y="6680"/>
                        </a:lnTo>
                        <a:lnTo>
                          <a:pt x="21180" y="7210"/>
                        </a:lnTo>
                        <a:lnTo>
                          <a:pt x="19930" y="7860"/>
                        </a:lnTo>
                        <a:lnTo>
                          <a:pt x="19580" y="9460"/>
                        </a:lnTo>
                        <a:lnTo>
                          <a:pt x="18600" y="10280"/>
                        </a:lnTo>
                        <a:lnTo>
                          <a:pt x="18000" y="10280"/>
                        </a:lnTo>
                        <a:lnTo>
                          <a:pt x="17180" y="10760"/>
                        </a:lnTo>
                        <a:lnTo>
                          <a:pt x="16380" y="11960"/>
                        </a:lnTo>
                        <a:lnTo>
                          <a:pt x="17406" y="11527"/>
                        </a:lnTo>
                        <a:lnTo>
                          <a:pt x="18130" y="11377"/>
                        </a:lnTo>
                        <a:lnTo>
                          <a:pt x="20580" y="11100"/>
                        </a:lnTo>
                        <a:lnTo>
                          <a:pt x="21880" y="11100"/>
                        </a:lnTo>
                        <a:lnTo>
                          <a:pt x="23830" y="11300"/>
                        </a:lnTo>
                        <a:lnTo>
                          <a:pt x="24630" y="11550"/>
                        </a:lnTo>
                        <a:lnTo>
                          <a:pt x="24580" y="11650"/>
                        </a:lnTo>
                        <a:lnTo>
                          <a:pt x="23480" y="11450"/>
                        </a:lnTo>
                        <a:lnTo>
                          <a:pt x="22480" y="11250"/>
                        </a:lnTo>
                        <a:lnTo>
                          <a:pt x="21380" y="11200"/>
                        </a:lnTo>
                        <a:lnTo>
                          <a:pt x="19280" y="11350"/>
                        </a:lnTo>
                        <a:lnTo>
                          <a:pt x="16956" y="11800"/>
                        </a:lnTo>
                        <a:lnTo>
                          <a:pt x="15930" y="12460"/>
                        </a:lnTo>
                        <a:lnTo>
                          <a:pt x="14530" y="13510"/>
                        </a:lnTo>
                        <a:lnTo>
                          <a:pt x="13580" y="13810"/>
                        </a:lnTo>
                        <a:lnTo>
                          <a:pt x="12830" y="13810"/>
                        </a:lnTo>
                        <a:lnTo>
                          <a:pt x="11880" y="14010"/>
                        </a:lnTo>
                        <a:lnTo>
                          <a:pt x="10800" y="15080"/>
                        </a:lnTo>
                        <a:lnTo>
                          <a:pt x="9830" y="15860"/>
                        </a:lnTo>
                        <a:lnTo>
                          <a:pt x="8930" y="15910"/>
                        </a:lnTo>
                        <a:lnTo>
                          <a:pt x="6600" y="14480"/>
                        </a:lnTo>
                        <a:lnTo>
                          <a:pt x="5680" y="13910"/>
                        </a:lnTo>
                        <a:lnTo>
                          <a:pt x="4800" y="13880"/>
                        </a:lnTo>
                        <a:lnTo>
                          <a:pt x="3980" y="14210"/>
                        </a:lnTo>
                        <a:lnTo>
                          <a:pt x="3330" y="15360"/>
                        </a:lnTo>
                        <a:lnTo>
                          <a:pt x="2830" y="16910"/>
                        </a:lnTo>
                        <a:lnTo>
                          <a:pt x="1780" y="18510"/>
                        </a:lnTo>
                        <a:lnTo>
                          <a:pt x="0" y="19280"/>
                        </a:lnTo>
                        <a:lnTo>
                          <a:pt x="80" y="18860"/>
                        </a:lnTo>
                        <a:lnTo>
                          <a:pt x="1800" y="18080"/>
                        </a:lnTo>
                        <a:lnTo>
                          <a:pt x="2130" y="17510"/>
                        </a:lnTo>
                        <a:cubicBezTo>
                          <a:pt x="2243" y="17014"/>
                          <a:pt x="2686" y="16114"/>
                          <a:pt x="2830" y="15610"/>
                        </a:cubicBezTo>
                        <a:lnTo>
                          <a:pt x="2880" y="15010"/>
                        </a:lnTo>
                        <a:lnTo>
                          <a:pt x="3730" y="14010"/>
                        </a:lnTo>
                        <a:lnTo>
                          <a:pt x="4730" y="13310"/>
                        </a:lnTo>
                        <a:lnTo>
                          <a:pt x="5400" y="13280"/>
                        </a:lnTo>
                        <a:lnTo>
                          <a:pt x="7330" y="14310"/>
                        </a:lnTo>
                        <a:lnTo>
                          <a:pt x="7980" y="14860"/>
                        </a:lnTo>
                        <a:lnTo>
                          <a:pt x="9230" y="15460"/>
                        </a:lnTo>
                        <a:lnTo>
                          <a:pt x="10430" y="14910"/>
                        </a:lnTo>
                        <a:lnTo>
                          <a:pt x="11400" y="13880"/>
                        </a:lnTo>
                        <a:lnTo>
                          <a:pt x="12480" y="13410"/>
                        </a:lnTo>
                        <a:lnTo>
                          <a:pt x="13480" y="13510"/>
                        </a:lnTo>
                        <a:lnTo>
                          <a:pt x="14530" y="12860"/>
                        </a:lnTo>
                        <a:lnTo>
                          <a:pt x="15880" y="12110"/>
                        </a:lnTo>
                        <a:lnTo>
                          <a:pt x="16980" y="10410"/>
                        </a:lnTo>
                        <a:lnTo>
                          <a:pt x="18230" y="9910"/>
                        </a:lnTo>
                        <a:lnTo>
                          <a:pt x="19080" y="9510"/>
                        </a:lnTo>
                        <a:lnTo>
                          <a:pt x="19330" y="7910"/>
                        </a:lnTo>
                        <a:lnTo>
                          <a:pt x="20400" y="7280"/>
                        </a:lnTo>
                        <a:lnTo>
                          <a:pt x="22130" y="6310"/>
                        </a:lnTo>
                        <a:lnTo>
                          <a:pt x="23430" y="5910"/>
                        </a:lnTo>
                        <a:lnTo>
                          <a:pt x="24730" y="5360"/>
                        </a:lnTo>
                        <a:lnTo>
                          <a:pt x="27080" y="3960"/>
                        </a:lnTo>
                        <a:lnTo>
                          <a:pt x="28200" y="3080"/>
                        </a:lnTo>
                        <a:lnTo>
                          <a:pt x="29530" y="1360"/>
                        </a:lnTo>
                        <a:lnTo>
                          <a:pt x="30880" y="610"/>
                        </a:lnTo>
                      </a:path>
                    </a:pathLst>
                  </a:custGeom>
                  <a:solidFill>
                    <a:srgbClr val="0000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26" name="Freeform 45"/>
                  <p:cNvSpPr>
                    <a:spLocks/>
                  </p:cNvSpPr>
                  <p:nvPr/>
                </p:nvSpPr>
                <p:spPr bwMode="auto">
                  <a:xfrm>
                    <a:off x="174" y="521"/>
                    <a:ext cx="4691" cy="2811"/>
                  </a:xfrm>
                  <a:custGeom>
                    <a:avLst/>
                    <a:gdLst>
                      <a:gd name="T0" fmla="*/ 100 w 32180"/>
                      <a:gd name="T1" fmla="*/ 0 h 19280"/>
                      <a:gd name="T2" fmla="*/ 92 w 32180"/>
                      <a:gd name="T3" fmla="*/ 5 h 19280"/>
                      <a:gd name="T4" fmla="*/ 89 w 32180"/>
                      <a:gd name="T5" fmla="*/ 9 h 19280"/>
                      <a:gd name="T6" fmla="*/ 85 w 32180"/>
                      <a:gd name="T7" fmla="*/ 13 h 19280"/>
                      <a:gd name="T8" fmla="*/ 80 w 32180"/>
                      <a:gd name="T9" fmla="*/ 16 h 19280"/>
                      <a:gd name="T10" fmla="*/ 74 w 32180"/>
                      <a:gd name="T11" fmla="*/ 19 h 19280"/>
                      <a:gd name="T12" fmla="*/ 69 w 32180"/>
                      <a:gd name="T13" fmla="*/ 21 h 19280"/>
                      <a:gd name="T14" fmla="*/ 62 w 32180"/>
                      <a:gd name="T15" fmla="*/ 24 h 19280"/>
                      <a:gd name="T16" fmla="*/ 58 w 32180"/>
                      <a:gd name="T17" fmla="*/ 32 h 19280"/>
                      <a:gd name="T18" fmla="*/ 53 w 32180"/>
                      <a:gd name="T19" fmla="*/ 33 h 19280"/>
                      <a:gd name="T20" fmla="*/ 54 w 32180"/>
                      <a:gd name="T21" fmla="*/ 36 h 19280"/>
                      <a:gd name="T22" fmla="*/ 64 w 32180"/>
                      <a:gd name="T23" fmla="*/ 34 h 19280"/>
                      <a:gd name="T24" fmla="*/ 74 w 32180"/>
                      <a:gd name="T25" fmla="*/ 35 h 19280"/>
                      <a:gd name="T26" fmla="*/ 76 w 32180"/>
                      <a:gd name="T27" fmla="*/ 36 h 19280"/>
                      <a:gd name="T28" fmla="*/ 70 w 32180"/>
                      <a:gd name="T29" fmla="*/ 35 h 19280"/>
                      <a:gd name="T30" fmla="*/ 60 w 32180"/>
                      <a:gd name="T31" fmla="*/ 35 h 19280"/>
                      <a:gd name="T32" fmla="*/ 49 w 32180"/>
                      <a:gd name="T33" fmla="*/ 39 h 19280"/>
                      <a:gd name="T34" fmla="*/ 42 w 32180"/>
                      <a:gd name="T35" fmla="*/ 43 h 19280"/>
                      <a:gd name="T36" fmla="*/ 37 w 32180"/>
                      <a:gd name="T37" fmla="*/ 43 h 19280"/>
                      <a:gd name="T38" fmla="*/ 30 w 32180"/>
                      <a:gd name="T39" fmla="*/ 49 h 19280"/>
                      <a:gd name="T40" fmla="*/ 20 w 32180"/>
                      <a:gd name="T41" fmla="*/ 45 h 19280"/>
                      <a:gd name="T42" fmla="*/ 15 w 32180"/>
                      <a:gd name="T43" fmla="*/ 43 h 19280"/>
                      <a:gd name="T44" fmla="*/ 10 w 32180"/>
                      <a:gd name="T45" fmla="*/ 48 h 19280"/>
                      <a:gd name="T46" fmla="*/ 6 w 32180"/>
                      <a:gd name="T47" fmla="*/ 57 h 19280"/>
                      <a:gd name="T48" fmla="*/ 0 w 32180"/>
                      <a:gd name="T49" fmla="*/ 58 h 19280"/>
                      <a:gd name="T50" fmla="*/ 7 w 32180"/>
                      <a:gd name="T51" fmla="*/ 54 h 19280"/>
                      <a:gd name="T52" fmla="*/ 9 w 32180"/>
                      <a:gd name="T53" fmla="*/ 47 h 19280"/>
                      <a:gd name="T54" fmla="*/ 15 w 32180"/>
                      <a:gd name="T55" fmla="*/ 41 h 19280"/>
                      <a:gd name="T56" fmla="*/ 23 w 32180"/>
                      <a:gd name="T57" fmla="*/ 44 h 19280"/>
                      <a:gd name="T58" fmla="*/ 29 w 32180"/>
                      <a:gd name="T59" fmla="*/ 48 h 19280"/>
                      <a:gd name="T60" fmla="*/ 35 w 32180"/>
                      <a:gd name="T61" fmla="*/ 43 h 19280"/>
                      <a:gd name="T62" fmla="*/ 42 w 32180"/>
                      <a:gd name="T63" fmla="*/ 42 h 19280"/>
                      <a:gd name="T64" fmla="*/ 49 w 32180"/>
                      <a:gd name="T65" fmla="*/ 37 h 19280"/>
                      <a:gd name="T66" fmla="*/ 56 w 32180"/>
                      <a:gd name="T67" fmla="*/ 31 h 19280"/>
                      <a:gd name="T68" fmla="*/ 60 w 32180"/>
                      <a:gd name="T69" fmla="*/ 24 h 19280"/>
                      <a:gd name="T70" fmla="*/ 69 w 32180"/>
                      <a:gd name="T71" fmla="*/ 20 h 19280"/>
                      <a:gd name="T72" fmla="*/ 77 w 32180"/>
                      <a:gd name="T73" fmla="*/ 17 h 19280"/>
                      <a:gd name="T74" fmla="*/ 87 w 32180"/>
                      <a:gd name="T75" fmla="*/ 9 h 19280"/>
                      <a:gd name="T76" fmla="*/ 96 w 32180"/>
                      <a:gd name="T77" fmla="*/ 2 h 192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2180"/>
                      <a:gd name="T118" fmla="*/ 0 h 19280"/>
                      <a:gd name="T119" fmla="*/ 32180 w 32180"/>
                      <a:gd name="T120" fmla="*/ 19280 h 1928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2180" h="19280">
                        <a:moveTo>
                          <a:pt x="31680" y="0"/>
                        </a:moveTo>
                        <a:lnTo>
                          <a:pt x="32180" y="100"/>
                        </a:lnTo>
                        <a:lnTo>
                          <a:pt x="30580" y="1150"/>
                        </a:lnTo>
                        <a:cubicBezTo>
                          <a:pt x="30380" y="1350"/>
                          <a:pt x="29883" y="1380"/>
                          <a:pt x="29706" y="1600"/>
                        </a:cubicBezTo>
                        <a:cubicBezTo>
                          <a:pt x="29440" y="1810"/>
                          <a:pt x="29153" y="2204"/>
                          <a:pt x="28980" y="2410"/>
                        </a:cubicBezTo>
                        <a:lnTo>
                          <a:pt x="28630" y="2900"/>
                        </a:lnTo>
                        <a:lnTo>
                          <a:pt x="28030" y="3550"/>
                        </a:lnTo>
                        <a:lnTo>
                          <a:pt x="27530" y="4110"/>
                        </a:lnTo>
                        <a:lnTo>
                          <a:pt x="26730" y="4610"/>
                        </a:lnTo>
                        <a:lnTo>
                          <a:pt x="25830" y="5150"/>
                        </a:lnTo>
                        <a:lnTo>
                          <a:pt x="24630" y="5660"/>
                        </a:lnTo>
                        <a:lnTo>
                          <a:pt x="24000" y="6080"/>
                        </a:lnTo>
                        <a:lnTo>
                          <a:pt x="23280" y="6510"/>
                        </a:lnTo>
                        <a:lnTo>
                          <a:pt x="22200" y="6680"/>
                        </a:lnTo>
                        <a:lnTo>
                          <a:pt x="21180" y="7210"/>
                        </a:lnTo>
                        <a:lnTo>
                          <a:pt x="19930" y="7860"/>
                        </a:lnTo>
                        <a:lnTo>
                          <a:pt x="19580" y="9460"/>
                        </a:lnTo>
                        <a:lnTo>
                          <a:pt x="18600" y="10280"/>
                        </a:lnTo>
                        <a:lnTo>
                          <a:pt x="18000" y="10280"/>
                        </a:lnTo>
                        <a:lnTo>
                          <a:pt x="17180" y="10760"/>
                        </a:lnTo>
                        <a:lnTo>
                          <a:pt x="16380" y="11960"/>
                        </a:lnTo>
                        <a:lnTo>
                          <a:pt x="17406" y="11527"/>
                        </a:lnTo>
                        <a:lnTo>
                          <a:pt x="18130" y="11377"/>
                        </a:lnTo>
                        <a:lnTo>
                          <a:pt x="20580" y="11100"/>
                        </a:lnTo>
                        <a:lnTo>
                          <a:pt x="21880" y="11100"/>
                        </a:lnTo>
                        <a:lnTo>
                          <a:pt x="23830" y="11300"/>
                        </a:lnTo>
                        <a:lnTo>
                          <a:pt x="24630" y="11550"/>
                        </a:lnTo>
                        <a:lnTo>
                          <a:pt x="24580" y="11650"/>
                        </a:lnTo>
                        <a:lnTo>
                          <a:pt x="23480" y="11450"/>
                        </a:lnTo>
                        <a:lnTo>
                          <a:pt x="22480" y="11250"/>
                        </a:lnTo>
                        <a:lnTo>
                          <a:pt x="21380" y="11200"/>
                        </a:lnTo>
                        <a:lnTo>
                          <a:pt x="19280" y="11350"/>
                        </a:lnTo>
                        <a:lnTo>
                          <a:pt x="16956" y="11800"/>
                        </a:lnTo>
                        <a:lnTo>
                          <a:pt x="15930" y="12460"/>
                        </a:lnTo>
                        <a:lnTo>
                          <a:pt x="14530" y="13510"/>
                        </a:lnTo>
                        <a:lnTo>
                          <a:pt x="13580" y="13810"/>
                        </a:lnTo>
                        <a:lnTo>
                          <a:pt x="12830" y="13810"/>
                        </a:lnTo>
                        <a:lnTo>
                          <a:pt x="11880" y="14010"/>
                        </a:lnTo>
                        <a:lnTo>
                          <a:pt x="10800" y="15080"/>
                        </a:lnTo>
                        <a:lnTo>
                          <a:pt x="9830" y="15860"/>
                        </a:lnTo>
                        <a:lnTo>
                          <a:pt x="8930" y="15910"/>
                        </a:lnTo>
                        <a:lnTo>
                          <a:pt x="6600" y="14480"/>
                        </a:lnTo>
                        <a:lnTo>
                          <a:pt x="5680" y="13910"/>
                        </a:lnTo>
                        <a:lnTo>
                          <a:pt x="4800" y="13880"/>
                        </a:lnTo>
                        <a:lnTo>
                          <a:pt x="3980" y="14210"/>
                        </a:lnTo>
                        <a:lnTo>
                          <a:pt x="3330" y="15360"/>
                        </a:lnTo>
                        <a:lnTo>
                          <a:pt x="2830" y="16910"/>
                        </a:lnTo>
                        <a:lnTo>
                          <a:pt x="1780" y="18510"/>
                        </a:lnTo>
                        <a:lnTo>
                          <a:pt x="0" y="19280"/>
                        </a:lnTo>
                        <a:lnTo>
                          <a:pt x="80" y="18860"/>
                        </a:lnTo>
                        <a:lnTo>
                          <a:pt x="1800" y="18080"/>
                        </a:lnTo>
                        <a:lnTo>
                          <a:pt x="2130" y="17510"/>
                        </a:lnTo>
                        <a:cubicBezTo>
                          <a:pt x="2243" y="17014"/>
                          <a:pt x="2686" y="16114"/>
                          <a:pt x="2830" y="15610"/>
                        </a:cubicBezTo>
                        <a:lnTo>
                          <a:pt x="2880" y="15010"/>
                        </a:lnTo>
                        <a:lnTo>
                          <a:pt x="3730" y="14010"/>
                        </a:lnTo>
                        <a:lnTo>
                          <a:pt x="4730" y="13310"/>
                        </a:lnTo>
                        <a:lnTo>
                          <a:pt x="5400" y="13280"/>
                        </a:lnTo>
                        <a:lnTo>
                          <a:pt x="7330" y="14310"/>
                        </a:lnTo>
                        <a:lnTo>
                          <a:pt x="7980" y="14860"/>
                        </a:lnTo>
                        <a:lnTo>
                          <a:pt x="9230" y="15460"/>
                        </a:lnTo>
                        <a:lnTo>
                          <a:pt x="10430" y="14910"/>
                        </a:lnTo>
                        <a:lnTo>
                          <a:pt x="11400" y="13880"/>
                        </a:lnTo>
                        <a:lnTo>
                          <a:pt x="12480" y="13410"/>
                        </a:lnTo>
                        <a:lnTo>
                          <a:pt x="13480" y="13510"/>
                        </a:lnTo>
                        <a:lnTo>
                          <a:pt x="14530" y="12860"/>
                        </a:lnTo>
                        <a:lnTo>
                          <a:pt x="15880" y="12110"/>
                        </a:lnTo>
                        <a:lnTo>
                          <a:pt x="16980" y="10410"/>
                        </a:lnTo>
                        <a:lnTo>
                          <a:pt x="18230" y="9910"/>
                        </a:lnTo>
                        <a:lnTo>
                          <a:pt x="19080" y="9510"/>
                        </a:lnTo>
                        <a:lnTo>
                          <a:pt x="19330" y="7910"/>
                        </a:lnTo>
                        <a:lnTo>
                          <a:pt x="20400" y="7280"/>
                        </a:lnTo>
                        <a:lnTo>
                          <a:pt x="22130" y="6310"/>
                        </a:lnTo>
                        <a:lnTo>
                          <a:pt x="23430" y="5910"/>
                        </a:lnTo>
                        <a:lnTo>
                          <a:pt x="24730" y="5360"/>
                        </a:lnTo>
                        <a:lnTo>
                          <a:pt x="27080" y="3960"/>
                        </a:lnTo>
                        <a:lnTo>
                          <a:pt x="28200" y="3080"/>
                        </a:lnTo>
                        <a:lnTo>
                          <a:pt x="29530" y="1360"/>
                        </a:lnTo>
                        <a:lnTo>
                          <a:pt x="30880" y="610"/>
                        </a:lnTo>
                      </a:path>
                    </a:pathLst>
                  </a:cu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6" name="Group 46"/>
                <p:cNvGrpSpPr>
                  <a:grpSpLocks/>
                </p:cNvGrpSpPr>
                <p:nvPr/>
              </p:nvGrpSpPr>
              <p:grpSpPr bwMode="auto">
                <a:xfrm>
                  <a:off x="776" y="849"/>
                  <a:ext cx="4833" cy="3360"/>
                  <a:chOff x="776" y="849"/>
                  <a:chExt cx="4833" cy="3360"/>
                </a:xfrm>
              </p:grpSpPr>
              <p:sp>
                <p:nvSpPr>
                  <p:cNvPr id="38023" name="Freeform 47"/>
                  <p:cNvSpPr>
                    <a:spLocks/>
                  </p:cNvSpPr>
                  <p:nvPr/>
                </p:nvSpPr>
                <p:spPr bwMode="auto">
                  <a:xfrm>
                    <a:off x="776" y="849"/>
                    <a:ext cx="4833" cy="3360"/>
                  </a:xfrm>
                  <a:custGeom>
                    <a:avLst/>
                    <a:gdLst>
                      <a:gd name="T0" fmla="*/ 411 w 16575"/>
                      <a:gd name="T1" fmla="*/ 8 h 11525"/>
                      <a:gd name="T2" fmla="*/ 384 w 16575"/>
                      <a:gd name="T3" fmla="*/ 35 h 11525"/>
                      <a:gd name="T4" fmla="*/ 365 w 16575"/>
                      <a:gd name="T5" fmla="*/ 58 h 11525"/>
                      <a:gd name="T6" fmla="*/ 350 w 16575"/>
                      <a:gd name="T7" fmla="*/ 77 h 11525"/>
                      <a:gd name="T8" fmla="*/ 336 w 16575"/>
                      <a:gd name="T9" fmla="*/ 92 h 11525"/>
                      <a:gd name="T10" fmla="*/ 322 w 16575"/>
                      <a:gd name="T11" fmla="*/ 105 h 11525"/>
                      <a:gd name="T12" fmla="*/ 313 w 16575"/>
                      <a:gd name="T13" fmla="*/ 110 h 11525"/>
                      <a:gd name="T14" fmla="*/ 301 w 16575"/>
                      <a:gd name="T15" fmla="*/ 116 h 11525"/>
                      <a:gd name="T16" fmla="*/ 286 w 16575"/>
                      <a:gd name="T17" fmla="*/ 120 h 11525"/>
                      <a:gd name="T18" fmla="*/ 272 w 16575"/>
                      <a:gd name="T19" fmla="*/ 125 h 11525"/>
                      <a:gd name="T20" fmla="*/ 261 w 16575"/>
                      <a:gd name="T21" fmla="*/ 129 h 11525"/>
                      <a:gd name="T22" fmla="*/ 252 w 16575"/>
                      <a:gd name="T23" fmla="*/ 140 h 11525"/>
                      <a:gd name="T24" fmla="*/ 249 w 16575"/>
                      <a:gd name="T25" fmla="*/ 154 h 11525"/>
                      <a:gd name="T26" fmla="*/ 244 w 16575"/>
                      <a:gd name="T27" fmla="*/ 173 h 11525"/>
                      <a:gd name="T28" fmla="*/ 239 w 16575"/>
                      <a:gd name="T29" fmla="*/ 192 h 11525"/>
                      <a:gd name="T30" fmla="*/ 226 w 16575"/>
                      <a:gd name="T31" fmla="*/ 206 h 11525"/>
                      <a:gd name="T32" fmla="*/ 206 w 16575"/>
                      <a:gd name="T33" fmla="*/ 215 h 11525"/>
                      <a:gd name="T34" fmla="*/ 198 w 16575"/>
                      <a:gd name="T35" fmla="*/ 221 h 11525"/>
                      <a:gd name="T36" fmla="*/ 180 w 16575"/>
                      <a:gd name="T37" fmla="*/ 225 h 11525"/>
                      <a:gd name="T38" fmla="*/ 162 w 16575"/>
                      <a:gd name="T39" fmla="*/ 226 h 11525"/>
                      <a:gd name="T40" fmla="*/ 145 w 16575"/>
                      <a:gd name="T41" fmla="*/ 225 h 11525"/>
                      <a:gd name="T42" fmla="*/ 135 w 16575"/>
                      <a:gd name="T43" fmla="*/ 221 h 11525"/>
                      <a:gd name="T44" fmla="*/ 123 w 16575"/>
                      <a:gd name="T45" fmla="*/ 229 h 11525"/>
                      <a:gd name="T46" fmla="*/ 112 w 16575"/>
                      <a:gd name="T47" fmla="*/ 241 h 11525"/>
                      <a:gd name="T48" fmla="*/ 105 w 16575"/>
                      <a:gd name="T49" fmla="*/ 251 h 11525"/>
                      <a:gd name="T50" fmla="*/ 100 w 16575"/>
                      <a:gd name="T51" fmla="*/ 262 h 11525"/>
                      <a:gd name="T52" fmla="*/ 101 w 16575"/>
                      <a:gd name="T53" fmla="*/ 269 h 11525"/>
                      <a:gd name="T54" fmla="*/ 108 w 16575"/>
                      <a:gd name="T55" fmla="*/ 274 h 11525"/>
                      <a:gd name="T56" fmla="*/ 113 w 16575"/>
                      <a:gd name="T57" fmla="*/ 284 h 11525"/>
                      <a:gd name="T58" fmla="*/ 105 w 16575"/>
                      <a:gd name="T59" fmla="*/ 286 h 11525"/>
                      <a:gd name="T60" fmla="*/ 100 w 16575"/>
                      <a:gd name="T61" fmla="*/ 279 h 11525"/>
                      <a:gd name="T62" fmla="*/ 87 w 16575"/>
                      <a:gd name="T63" fmla="*/ 279 h 11525"/>
                      <a:gd name="T64" fmla="*/ 70 w 16575"/>
                      <a:gd name="T65" fmla="*/ 278 h 11525"/>
                      <a:gd name="T66" fmla="*/ 66 w 16575"/>
                      <a:gd name="T67" fmla="*/ 284 h 11525"/>
                      <a:gd name="T68" fmla="*/ 20 w 16575"/>
                      <a:gd name="T69" fmla="*/ 285 h 11525"/>
                      <a:gd name="T70" fmla="*/ 0 w 16575"/>
                      <a:gd name="T71" fmla="*/ 286 h 11525"/>
                      <a:gd name="T72" fmla="*/ 20 w 16575"/>
                      <a:gd name="T73" fmla="*/ 274 h 11525"/>
                      <a:gd name="T74" fmla="*/ 63 w 16575"/>
                      <a:gd name="T75" fmla="*/ 272 h 11525"/>
                      <a:gd name="T76" fmla="*/ 82 w 16575"/>
                      <a:gd name="T77" fmla="*/ 257 h 11525"/>
                      <a:gd name="T78" fmla="*/ 99 w 16575"/>
                      <a:gd name="T79" fmla="*/ 242 h 11525"/>
                      <a:gd name="T80" fmla="*/ 105 w 16575"/>
                      <a:gd name="T81" fmla="*/ 226 h 11525"/>
                      <a:gd name="T82" fmla="*/ 120 w 16575"/>
                      <a:gd name="T83" fmla="*/ 218 h 11525"/>
                      <a:gd name="T84" fmla="*/ 135 w 16575"/>
                      <a:gd name="T85" fmla="*/ 211 h 11525"/>
                      <a:gd name="T86" fmla="*/ 150 w 16575"/>
                      <a:gd name="T87" fmla="*/ 211 h 11525"/>
                      <a:gd name="T88" fmla="*/ 172 w 16575"/>
                      <a:gd name="T89" fmla="*/ 211 h 11525"/>
                      <a:gd name="T90" fmla="*/ 194 w 16575"/>
                      <a:gd name="T91" fmla="*/ 211 h 11525"/>
                      <a:gd name="T92" fmla="*/ 211 w 16575"/>
                      <a:gd name="T93" fmla="*/ 203 h 11525"/>
                      <a:gd name="T94" fmla="*/ 232 w 16575"/>
                      <a:gd name="T95" fmla="*/ 181 h 11525"/>
                      <a:gd name="T96" fmla="*/ 236 w 16575"/>
                      <a:gd name="T97" fmla="*/ 143 h 11525"/>
                      <a:gd name="T98" fmla="*/ 244 w 16575"/>
                      <a:gd name="T99" fmla="*/ 128 h 11525"/>
                      <a:gd name="T100" fmla="*/ 250 w 16575"/>
                      <a:gd name="T101" fmla="*/ 118 h 11525"/>
                      <a:gd name="T102" fmla="*/ 265 w 16575"/>
                      <a:gd name="T103" fmla="*/ 112 h 11525"/>
                      <a:gd name="T104" fmla="*/ 276 w 16575"/>
                      <a:gd name="T105" fmla="*/ 108 h 11525"/>
                      <a:gd name="T106" fmla="*/ 292 w 16575"/>
                      <a:gd name="T107" fmla="*/ 105 h 11525"/>
                      <a:gd name="T108" fmla="*/ 306 w 16575"/>
                      <a:gd name="T109" fmla="*/ 99 h 11525"/>
                      <a:gd name="T110" fmla="*/ 328 w 16575"/>
                      <a:gd name="T111" fmla="*/ 85 h 11525"/>
                      <a:gd name="T112" fmla="*/ 339 w 16575"/>
                      <a:gd name="T113" fmla="*/ 71 h 11525"/>
                      <a:gd name="T114" fmla="*/ 345 w 16575"/>
                      <a:gd name="T115" fmla="*/ 60 h 11525"/>
                      <a:gd name="T116" fmla="*/ 352 w 16575"/>
                      <a:gd name="T117" fmla="*/ 50 h 11525"/>
                      <a:gd name="T118" fmla="*/ 366 w 16575"/>
                      <a:gd name="T119" fmla="*/ 43 h 11525"/>
                      <a:gd name="T120" fmla="*/ 395 w 16575"/>
                      <a:gd name="T121" fmla="*/ 10 h 11525"/>
                      <a:gd name="T122" fmla="*/ 409 w 16575"/>
                      <a:gd name="T123" fmla="*/ 0 h 11525"/>
                      <a:gd name="T124" fmla="*/ 411 w 16575"/>
                      <a:gd name="T125" fmla="*/ 8 h 1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75"/>
                      <a:gd name="T190" fmla="*/ 0 h 11525"/>
                      <a:gd name="T191" fmla="*/ 16575 w 16575"/>
                      <a:gd name="T192" fmla="*/ 11525 h 1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75" h="11525">
                        <a:moveTo>
                          <a:pt x="16575" y="325"/>
                        </a:moveTo>
                        <a:lnTo>
                          <a:pt x="15500" y="1425"/>
                        </a:lnTo>
                        <a:lnTo>
                          <a:pt x="14725" y="2350"/>
                        </a:lnTo>
                        <a:lnTo>
                          <a:pt x="14135" y="3110"/>
                        </a:lnTo>
                        <a:lnTo>
                          <a:pt x="13535" y="3710"/>
                        </a:lnTo>
                        <a:lnTo>
                          <a:pt x="12975" y="4225"/>
                        </a:lnTo>
                        <a:lnTo>
                          <a:pt x="12625" y="4425"/>
                        </a:lnTo>
                        <a:cubicBezTo>
                          <a:pt x="12378" y="4672"/>
                          <a:pt x="12397" y="4620"/>
                          <a:pt x="12125" y="4675"/>
                        </a:cubicBezTo>
                        <a:cubicBezTo>
                          <a:pt x="12065" y="4764"/>
                          <a:pt x="11717" y="4787"/>
                          <a:pt x="11525" y="4850"/>
                        </a:cubicBezTo>
                        <a:lnTo>
                          <a:pt x="10975" y="5050"/>
                        </a:lnTo>
                        <a:lnTo>
                          <a:pt x="10535" y="5210"/>
                        </a:lnTo>
                        <a:lnTo>
                          <a:pt x="10150" y="5650"/>
                        </a:lnTo>
                        <a:lnTo>
                          <a:pt x="10050" y="6200"/>
                        </a:lnTo>
                        <a:lnTo>
                          <a:pt x="9850" y="6975"/>
                        </a:lnTo>
                        <a:lnTo>
                          <a:pt x="9650" y="7750"/>
                        </a:lnTo>
                        <a:lnTo>
                          <a:pt x="9100" y="8325"/>
                        </a:lnTo>
                        <a:lnTo>
                          <a:pt x="8325" y="8675"/>
                        </a:lnTo>
                        <a:lnTo>
                          <a:pt x="7975" y="8900"/>
                        </a:lnTo>
                        <a:lnTo>
                          <a:pt x="7275" y="9075"/>
                        </a:lnTo>
                        <a:lnTo>
                          <a:pt x="6550" y="9125"/>
                        </a:lnTo>
                        <a:lnTo>
                          <a:pt x="5850" y="9075"/>
                        </a:lnTo>
                        <a:lnTo>
                          <a:pt x="5450" y="8925"/>
                        </a:lnTo>
                        <a:lnTo>
                          <a:pt x="4975" y="9225"/>
                        </a:lnTo>
                        <a:lnTo>
                          <a:pt x="4535" y="9710"/>
                        </a:lnTo>
                        <a:lnTo>
                          <a:pt x="4250" y="10125"/>
                        </a:lnTo>
                        <a:lnTo>
                          <a:pt x="4025" y="10575"/>
                        </a:lnTo>
                        <a:lnTo>
                          <a:pt x="4100" y="10850"/>
                        </a:lnTo>
                        <a:lnTo>
                          <a:pt x="4375" y="11075"/>
                        </a:lnTo>
                        <a:lnTo>
                          <a:pt x="4550" y="11450"/>
                        </a:lnTo>
                        <a:lnTo>
                          <a:pt x="4225" y="11525"/>
                        </a:lnTo>
                        <a:lnTo>
                          <a:pt x="4050" y="11250"/>
                        </a:lnTo>
                        <a:lnTo>
                          <a:pt x="3525" y="11250"/>
                        </a:lnTo>
                        <a:lnTo>
                          <a:pt x="2825" y="11225"/>
                        </a:lnTo>
                        <a:lnTo>
                          <a:pt x="2675" y="11475"/>
                        </a:lnTo>
                        <a:lnTo>
                          <a:pt x="825" y="11500"/>
                        </a:lnTo>
                        <a:lnTo>
                          <a:pt x="0" y="11525"/>
                        </a:lnTo>
                        <a:lnTo>
                          <a:pt x="800" y="11075"/>
                        </a:lnTo>
                        <a:lnTo>
                          <a:pt x="2550" y="10975"/>
                        </a:lnTo>
                        <a:lnTo>
                          <a:pt x="3300" y="10375"/>
                        </a:lnTo>
                        <a:lnTo>
                          <a:pt x="4000" y="9750"/>
                        </a:lnTo>
                        <a:lnTo>
                          <a:pt x="4235" y="9110"/>
                        </a:lnTo>
                        <a:lnTo>
                          <a:pt x="4835" y="8810"/>
                        </a:lnTo>
                        <a:lnTo>
                          <a:pt x="5435" y="8510"/>
                        </a:lnTo>
                        <a:lnTo>
                          <a:pt x="6035" y="8510"/>
                        </a:lnTo>
                        <a:lnTo>
                          <a:pt x="6935" y="8510"/>
                        </a:lnTo>
                        <a:lnTo>
                          <a:pt x="7835" y="8510"/>
                        </a:lnTo>
                        <a:lnTo>
                          <a:pt x="8500" y="8200"/>
                        </a:lnTo>
                        <a:lnTo>
                          <a:pt x="9335" y="7310"/>
                        </a:lnTo>
                        <a:lnTo>
                          <a:pt x="9525" y="5775"/>
                        </a:lnTo>
                        <a:lnTo>
                          <a:pt x="9850" y="5175"/>
                        </a:lnTo>
                        <a:lnTo>
                          <a:pt x="10075" y="4750"/>
                        </a:lnTo>
                        <a:lnTo>
                          <a:pt x="10700" y="4525"/>
                        </a:lnTo>
                        <a:lnTo>
                          <a:pt x="11150" y="4375"/>
                        </a:lnTo>
                        <a:lnTo>
                          <a:pt x="11775" y="4250"/>
                        </a:lnTo>
                        <a:lnTo>
                          <a:pt x="12335" y="4010"/>
                        </a:lnTo>
                        <a:lnTo>
                          <a:pt x="13235" y="3410"/>
                        </a:lnTo>
                        <a:lnTo>
                          <a:pt x="13675" y="2875"/>
                        </a:lnTo>
                        <a:lnTo>
                          <a:pt x="13925" y="2425"/>
                        </a:lnTo>
                        <a:lnTo>
                          <a:pt x="14200" y="2025"/>
                        </a:lnTo>
                        <a:lnTo>
                          <a:pt x="14775" y="1750"/>
                        </a:lnTo>
                        <a:lnTo>
                          <a:pt x="15925" y="425"/>
                        </a:lnTo>
                        <a:lnTo>
                          <a:pt x="16475" y="0"/>
                        </a:lnTo>
                        <a:lnTo>
                          <a:pt x="16575" y="325"/>
                        </a:lnTo>
                        <a:close/>
                      </a:path>
                    </a:pathLst>
                  </a:custGeom>
                  <a:solidFill>
                    <a:srgbClr val="0000FF"/>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24" name="Freeform 48"/>
                  <p:cNvSpPr>
                    <a:spLocks/>
                  </p:cNvSpPr>
                  <p:nvPr/>
                </p:nvSpPr>
                <p:spPr bwMode="auto">
                  <a:xfrm>
                    <a:off x="776" y="849"/>
                    <a:ext cx="4833" cy="3360"/>
                  </a:xfrm>
                  <a:custGeom>
                    <a:avLst/>
                    <a:gdLst>
                      <a:gd name="T0" fmla="*/ 411 w 16575"/>
                      <a:gd name="T1" fmla="*/ 8 h 11525"/>
                      <a:gd name="T2" fmla="*/ 384 w 16575"/>
                      <a:gd name="T3" fmla="*/ 35 h 11525"/>
                      <a:gd name="T4" fmla="*/ 365 w 16575"/>
                      <a:gd name="T5" fmla="*/ 58 h 11525"/>
                      <a:gd name="T6" fmla="*/ 350 w 16575"/>
                      <a:gd name="T7" fmla="*/ 77 h 11525"/>
                      <a:gd name="T8" fmla="*/ 336 w 16575"/>
                      <a:gd name="T9" fmla="*/ 92 h 11525"/>
                      <a:gd name="T10" fmla="*/ 322 w 16575"/>
                      <a:gd name="T11" fmla="*/ 105 h 11525"/>
                      <a:gd name="T12" fmla="*/ 313 w 16575"/>
                      <a:gd name="T13" fmla="*/ 110 h 11525"/>
                      <a:gd name="T14" fmla="*/ 301 w 16575"/>
                      <a:gd name="T15" fmla="*/ 116 h 11525"/>
                      <a:gd name="T16" fmla="*/ 286 w 16575"/>
                      <a:gd name="T17" fmla="*/ 120 h 11525"/>
                      <a:gd name="T18" fmla="*/ 272 w 16575"/>
                      <a:gd name="T19" fmla="*/ 125 h 11525"/>
                      <a:gd name="T20" fmla="*/ 261 w 16575"/>
                      <a:gd name="T21" fmla="*/ 129 h 11525"/>
                      <a:gd name="T22" fmla="*/ 252 w 16575"/>
                      <a:gd name="T23" fmla="*/ 140 h 11525"/>
                      <a:gd name="T24" fmla="*/ 249 w 16575"/>
                      <a:gd name="T25" fmla="*/ 154 h 11525"/>
                      <a:gd name="T26" fmla="*/ 244 w 16575"/>
                      <a:gd name="T27" fmla="*/ 173 h 11525"/>
                      <a:gd name="T28" fmla="*/ 239 w 16575"/>
                      <a:gd name="T29" fmla="*/ 192 h 11525"/>
                      <a:gd name="T30" fmla="*/ 226 w 16575"/>
                      <a:gd name="T31" fmla="*/ 206 h 11525"/>
                      <a:gd name="T32" fmla="*/ 206 w 16575"/>
                      <a:gd name="T33" fmla="*/ 215 h 11525"/>
                      <a:gd name="T34" fmla="*/ 198 w 16575"/>
                      <a:gd name="T35" fmla="*/ 221 h 11525"/>
                      <a:gd name="T36" fmla="*/ 180 w 16575"/>
                      <a:gd name="T37" fmla="*/ 225 h 11525"/>
                      <a:gd name="T38" fmla="*/ 162 w 16575"/>
                      <a:gd name="T39" fmla="*/ 226 h 11525"/>
                      <a:gd name="T40" fmla="*/ 145 w 16575"/>
                      <a:gd name="T41" fmla="*/ 225 h 11525"/>
                      <a:gd name="T42" fmla="*/ 135 w 16575"/>
                      <a:gd name="T43" fmla="*/ 221 h 11525"/>
                      <a:gd name="T44" fmla="*/ 123 w 16575"/>
                      <a:gd name="T45" fmla="*/ 229 h 11525"/>
                      <a:gd name="T46" fmla="*/ 112 w 16575"/>
                      <a:gd name="T47" fmla="*/ 241 h 11525"/>
                      <a:gd name="T48" fmla="*/ 105 w 16575"/>
                      <a:gd name="T49" fmla="*/ 251 h 11525"/>
                      <a:gd name="T50" fmla="*/ 100 w 16575"/>
                      <a:gd name="T51" fmla="*/ 262 h 11525"/>
                      <a:gd name="T52" fmla="*/ 101 w 16575"/>
                      <a:gd name="T53" fmla="*/ 269 h 11525"/>
                      <a:gd name="T54" fmla="*/ 108 w 16575"/>
                      <a:gd name="T55" fmla="*/ 274 h 11525"/>
                      <a:gd name="T56" fmla="*/ 113 w 16575"/>
                      <a:gd name="T57" fmla="*/ 284 h 11525"/>
                      <a:gd name="T58" fmla="*/ 105 w 16575"/>
                      <a:gd name="T59" fmla="*/ 286 h 11525"/>
                      <a:gd name="T60" fmla="*/ 100 w 16575"/>
                      <a:gd name="T61" fmla="*/ 279 h 11525"/>
                      <a:gd name="T62" fmla="*/ 87 w 16575"/>
                      <a:gd name="T63" fmla="*/ 279 h 11525"/>
                      <a:gd name="T64" fmla="*/ 70 w 16575"/>
                      <a:gd name="T65" fmla="*/ 278 h 11525"/>
                      <a:gd name="T66" fmla="*/ 66 w 16575"/>
                      <a:gd name="T67" fmla="*/ 284 h 11525"/>
                      <a:gd name="T68" fmla="*/ 20 w 16575"/>
                      <a:gd name="T69" fmla="*/ 285 h 11525"/>
                      <a:gd name="T70" fmla="*/ 0 w 16575"/>
                      <a:gd name="T71" fmla="*/ 286 h 11525"/>
                      <a:gd name="T72" fmla="*/ 20 w 16575"/>
                      <a:gd name="T73" fmla="*/ 274 h 11525"/>
                      <a:gd name="T74" fmla="*/ 63 w 16575"/>
                      <a:gd name="T75" fmla="*/ 272 h 11525"/>
                      <a:gd name="T76" fmla="*/ 82 w 16575"/>
                      <a:gd name="T77" fmla="*/ 257 h 11525"/>
                      <a:gd name="T78" fmla="*/ 99 w 16575"/>
                      <a:gd name="T79" fmla="*/ 242 h 11525"/>
                      <a:gd name="T80" fmla="*/ 105 w 16575"/>
                      <a:gd name="T81" fmla="*/ 226 h 11525"/>
                      <a:gd name="T82" fmla="*/ 120 w 16575"/>
                      <a:gd name="T83" fmla="*/ 218 h 11525"/>
                      <a:gd name="T84" fmla="*/ 135 w 16575"/>
                      <a:gd name="T85" fmla="*/ 211 h 11525"/>
                      <a:gd name="T86" fmla="*/ 150 w 16575"/>
                      <a:gd name="T87" fmla="*/ 211 h 11525"/>
                      <a:gd name="T88" fmla="*/ 172 w 16575"/>
                      <a:gd name="T89" fmla="*/ 211 h 11525"/>
                      <a:gd name="T90" fmla="*/ 194 w 16575"/>
                      <a:gd name="T91" fmla="*/ 211 h 11525"/>
                      <a:gd name="T92" fmla="*/ 211 w 16575"/>
                      <a:gd name="T93" fmla="*/ 203 h 11525"/>
                      <a:gd name="T94" fmla="*/ 232 w 16575"/>
                      <a:gd name="T95" fmla="*/ 181 h 11525"/>
                      <a:gd name="T96" fmla="*/ 236 w 16575"/>
                      <a:gd name="T97" fmla="*/ 143 h 11525"/>
                      <a:gd name="T98" fmla="*/ 244 w 16575"/>
                      <a:gd name="T99" fmla="*/ 128 h 11525"/>
                      <a:gd name="T100" fmla="*/ 250 w 16575"/>
                      <a:gd name="T101" fmla="*/ 118 h 11525"/>
                      <a:gd name="T102" fmla="*/ 265 w 16575"/>
                      <a:gd name="T103" fmla="*/ 112 h 11525"/>
                      <a:gd name="T104" fmla="*/ 276 w 16575"/>
                      <a:gd name="T105" fmla="*/ 108 h 11525"/>
                      <a:gd name="T106" fmla="*/ 292 w 16575"/>
                      <a:gd name="T107" fmla="*/ 105 h 11525"/>
                      <a:gd name="T108" fmla="*/ 306 w 16575"/>
                      <a:gd name="T109" fmla="*/ 99 h 11525"/>
                      <a:gd name="T110" fmla="*/ 328 w 16575"/>
                      <a:gd name="T111" fmla="*/ 85 h 11525"/>
                      <a:gd name="T112" fmla="*/ 339 w 16575"/>
                      <a:gd name="T113" fmla="*/ 71 h 11525"/>
                      <a:gd name="T114" fmla="*/ 345 w 16575"/>
                      <a:gd name="T115" fmla="*/ 60 h 11525"/>
                      <a:gd name="T116" fmla="*/ 352 w 16575"/>
                      <a:gd name="T117" fmla="*/ 50 h 11525"/>
                      <a:gd name="T118" fmla="*/ 366 w 16575"/>
                      <a:gd name="T119" fmla="*/ 43 h 11525"/>
                      <a:gd name="T120" fmla="*/ 395 w 16575"/>
                      <a:gd name="T121" fmla="*/ 10 h 11525"/>
                      <a:gd name="T122" fmla="*/ 409 w 16575"/>
                      <a:gd name="T123" fmla="*/ 0 h 11525"/>
                      <a:gd name="T124" fmla="*/ 411 w 16575"/>
                      <a:gd name="T125" fmla="*/ 8 h 1152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75"/>
                      <a:gd name="T190" fmla="*/ 0 h 11525"/>
                      <a:gd name="T191" fmla="*/ 16575 w 16575"/>
                      <a:gd name="T192" fmla="*/ 11525 h 1152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75" h="11525">
                        <a:moveTo>
                          <a:pt x="16575" y="325"/>
                        </a:moveTo>
                        <a:lnTo>
                          <a:pt x="15500" y="1425"/>
                        </a:lnTo>
                        <a:lnTo>
                          <a:pt x="14725" y="2350"/>
                        </a:lnTo>
                        <a:lnTo>
                          <a:pt x="14135" y="3110"/>
                        </a:lnTo>
                        <a:lnTo>
                          <a:pt x="13535" y="3710"/>
                        </a:lnTo>
                        <a:lnTo>
                          <a:pt x="12975" y="4225"/>
                        </a:lnTo>
                        <a:lnTo>
                          <a:pt x="12625" y="4425"/>
                        </a:lnTo>
                        <a:cubicBezTo>
                          <a:pt x="12378" y="4672"/>
                          <a:pt x="12397" y="4620"/>
                          <a:pt x="12125" y="4675"/>
                        </a:cubicBezTo>
                        <a:cubicBezTo>
                          <a:pt x="12065" y="4764"/>
                          <a:pt x="11717" y="4787"/>
                          <a:pt x="11525" y="4850"/>
                        </a:cubicBezTo>
                        <a:lnTo>
                          <a:pt x="10975" y="5050"/>
                        </a:lnTo>
                        <a:lnTo>
                          <a:pt x="10535" y="5210"/>
                        </a:lnTo>
                        <a:lnTo>
                          <a:pt x="10150" y="5650"/>
                        </a:lnTo>
                        <a:lnTo>
                          <a:pt x="10050" y="6200"/>
                        </a:lnTo>
                        <a:lnTo>
                          <a:pt x="9850" y="6975"/>
                        </a:lnTo>
                        <a:lnTo>
                          <a:pt x="9650" y="7750"/>
                        </a:lnTo>
                        <a:lnTo>
                          <a:pt x="9100" y="8325"/>
                        </a:lnTo>
                        <a:lnTo>
                          <a:pt x="8325" y="8675"/>
                        </a:lnTo>
                        <a:lnTo>
                          <a:pt x="7975" y="8900"/>
                        </a:lnTo>
                        <a:lnTo>
                          <a:pt x="7275" y="9075"/>
                        </a:lnTo>
                        <a:lnTo>
                          <a:pt x="6550" y="9125"/>
                        </a:lnTo>
                        <a:lnTo>
                          <a:pt x="5850" y="9075"/>
                        </a:lnTo>
                        <a:lnTo>
                          <a:pt x="5450" y="8925"/>
                        </a:lnTo>
                        <a:lnTo>
                          <a:pt x="4975" y="9225"/>
                        </a:lnTo>
                        <a:lnTo>
                          <a:pt x="4535" y="9710"/>
                        </a:lnTo>
                        <a:lnTo>
                          <a:pt x="4250" y="10125"/>
                        </a:lnTo>
                        <a:lnTo>
                          <a:pt x="4025" y="10575"/>
                        </a:lnTo>
                        <a:lnTo>
                          <a:pt x="4100" y="10850"/>
                        </a:lnTo>
                        <a:lnTo>
                          <a:pt x="4375" y="11075"/>
                        </a:lnTo>
                        <a:lnTo>
                          <a:pt x="4550" y="11450"/>
                        </a:lnTo>
                        <a:lnTo>
                          <a:pt x="4225" y="11525"/>
                        </a:lnTo>
                        <a:lnTo>
                          <a:pt x="4050" y="11250"/>
                        </a:lnTo>
                        <a:lnTo>
                          <a:pt x="3525" y="11250"/>
                        </a:lnTo>
                        <a:lnTo>
                          <a:pt x="2825" y="11225"/>
                        </a:lnTo>
                        <a:lnTo>
                          <a:pt x="2675" y="11475"/>
                        </a:lnTo>
                        <a:lnTo>
                          <a:pt x="825" y="11500"/>
                        </a:lnTo>
                        <a:lnTo>
                          <a:pt x="0" y="11525"/>
                        </a:lnTo>
                        <a:lnTo>
                          <a:pt x="800" y="11075"/>
                        </a:lnTo>
                        <a:lnTo>
                          <a:pt x="2550" y="10975"/>
                        </a:lnTo>
                        <a:lnTo>
                          <a:pt x="3300" y="10375"/>
                        </a:lnTo>
                        <a:lnTo>
                          <a:pt x="4000" y="9750"/>
                        </a:lnTo>
                        <a:lnTo>
                          <a:pt x="4235" y="9110"/>
                        </a:lnTo>
                        <a:lnTo>
                          <a:pt x="4835" y="8810"/>
                        </a:lnTo>
                        <a:lnTo>
                          <a:pt x="5435" y="8510"/>
                        </a:lnTo>
                        <a:lnTo>
                          <a:pt x="6035" y="8510"/>
                        </a:lnTo>
                        <a:lnTo>
                          <a:pt x="6935" y="8510"/>
                        </a:lnTo>
                        <a:lnTo>
                          <a:pt x="7835" y="8510"/>
                        </a:lnTo>
                        <a:lnTo>
                          <a:pt x="8500" y="8200"/>
                        </a:lnTo>
                        <a:lnTo>
                          <a:pt x="9335" y="7310"/>
                        </a:lnTo>
                        <a:lnTo>
                          <a:pt x="9525" y="5775"/>
                        </a:lnTo>
                        <a:lnTo>
                          <a:pt x="9850" y="5175"/>
                        </a:lnTo>
                        <a:lnTo>
                          <a:pt x="10075" y="4750"/>
                        </a:lnTo>
                        <a:lnTo>
                          <a:pt x="10700" y="4525"/>
                        </a:lnTo>
                        <a:lnTo>
                          <a:pt x="11150" y="4375"/>
                        </a:lnTo>
                        <a:lnTo>
                          <a:pt x="11775" y="4250"/>
                        </a:lnTo>
                        <a:lnTo>
                          <a:pt x="12335" y="4010"/>
                        </a:lnTo>
                        <a:lnTo>
                          <a:pt x="13235" y="3410"/>
                        </a:lnTo>
                        <a:lnTo>
                          <a:pt x="13675" y="2875"/>
                        </a:lnTo>
                        <a:lnTo>
                          <a:pt x="13925" y="2425"/>
                        </a:lnTo>
                        <a:lnTo>
                          <a:pt x="14200" y="2025"/>
                        </a:lnTo>
                        <a:lnTo>
                          <a:pt x="14775" y="1750"/>
                        </a:lnTo>
                        <a:lnTo>
                          <a:pt x="15925" y="425"/>
                        </a:lnTo>
                        <a:lnTo>
                          <a:pt x="16475" y="0"/>
                        </a:lnTo>
                        <a:lnTo>
                          <a:pt x="16575" y="325"/>
                        </a:lnTo>
                        <a:close/>
                      </a:path>
                    </a:pathLst>
                  </a:cu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38013" name="Freeform 49"/>
                <p:cNvSpPr>
                  <a:spLocks/>
                </p:cNvSpPr>
                <p:nvPr/>
              </p:nvSpPr>
              <p:spPr bwMode="auto">
                <a:xfrm>
                  <a:off x="1034" y="557"/>
                  <a:ext cx="206" cy="3647"/>
                </a:xfrm>
                <a:custGeom>
                  <a:avLst/>
                  <a:gdLst>
                    <a:gd name="T0" fmla="*/ 121 w 206"/>
                    <a:gd name="T1" fmla="*/ 55 h 3647"/>
                    <a:gd name="T2" fmla="*/ 122 w 206"/>
                    <a:gd name="T3" fmla="*/ 163 h 3647"/>
                    <a:gd name="T4" fmla="*/ 120 w 206"/>
                    <a:gd name="T5" fmla="*/ 342 h 3647"/>
                    <a:gd name="T6" fmla="*/ 116 w 206"/>
                    <a:gd name="T7" fmla="*/ 420 h 3647"/>
                    <a:gd name="T8" fmla="*/ 98 w 206"/>
                    <a:gd name="T9" fmla="*/ 506 h 3647"/>
                    <a:gd name="T10" fmla="*/ 72 w 206"/>
                    <a:gd name="T11" fmla="*/ 576 h 3647"/>
                    <a:gd name="T12" fmla="*/ 34 w 206"/>
                    <a:gd name="T13" fmla="*/ 717 h 3647"/>
                    <a:gd name="T14" fmla="*/ 36 w 206"/>
                    <a:gd name="T15" fmla="*/ 851 h 3647"/>
                    <a:gd name="T16" fmla="*/ 65 w 206"/>
                    <a:gd name="T17" fmla="*/ 995 h 3647"/>
                    <a:gd name="T18" fmla="*/ 112 w 206"/>
                    <a:gd name="T19" fmla="*/ 1167 h 3647"/>
                    <a:gd name="T20" fmla="*/ 123 w 206"/>
                    <a:gd name="T21" fmla="*/ 1251 h 3647"/>
                    <a:gd name="T22" fmla="*/ 119 w 206"/>
                    <a:gd name="T23" fmla="*/ 1346 h 3647"/>
                    <a:gd name="T24" fmla="*/ 105 w 206"/>
                    <a:gd name="T25" fmla="*/ 1463 h 3647"/>
                    <a:gd name="T26" fmla="*/ 79 w 206"/>
                    <a:gd name="T27" fmla="*/ 1643 h 3647"/>
                    <a:gd name="T28" fmla="*/ 84 w 206"/>
                    <a:gd name="T29" fmla="*/ 1745 h 3647"/>
                    <a:gd name="T30" fmla="*/ 112 w 206"/>
                    <a:gd name="T31" fmla="*/ 1861 h 3647"/>
                    <a:gd name="T32" fmla="*/ 126 w 206"/>
                    <a:gd name="T33" fmla="*/ 1996 h 3647"/>
                    <a:gd name="T34" fmla="*/ 140 w 206"/>
                    <a:gd name="T35" fmla="*/ 2196 h 3647"/>
                    <a:gd name="T36" fmla="*/ 150 w 206"/>
                    <a:gd name="T37" fmla="*/ 2337 h 3647"/>
                    <a:gd name="T38" fmla="*/ 158 w 206"/>
                    <a:gd name="T39" fmla="*/ 2499 h 3647"/>
                    <a:gd name="T40" fmla="*/ 157 w 206"/>
                    <a:gd name="T41" fmla="*/ 2706 h 3647"/>
                    <a:gd name="T42" fmla="*/ 158 w 206"/>
                    <a:gd name="T43" fmla="*/ 2846 h 3647"/>
                    <a:gd name="T44" fmla="*/ 167 w 206"/>
                    <a:gd name="T45" fmla="*/ 3064 h 3647"/>
                    <a:gd name="T46" fmla="*/ 176 w 206"/>
                    <a:gd name="T47" fmla="*/ 3250 h 3647"/>
                    <a:gd name="T48" fmla="*/ 184 w 206"/>
                    <a:gd name="T49" fmla="*/ 3364 h 3647"/>
                    <a:gd name="T50" fmla="*/ 196 w 206"/>
                    <a:gd name="T51" fmla="*/ 3483 h 3647"/>
                    <a:gd name="T52" fmla="*/ 205 w 206"/>
                    <a:gd name="T53" fmla="*/ 3568 h 3647"/>
                    <a:gd name="T54" fmla="*/ 206 w 206"/>
                    <a:gd name="T55" fmla="*/ 3620 h 3647"/>
                    <a:gd name="T56" fmla="*/ 175 w 206"/>
                    <a:gd name="T57" fmla="*/ 3640 h 3647"/>
                    <a:gd name="T58" fmla="*/ 177 w 206"/>
                    <a:gd name="T59" fmla="*/ 3602 h 3647"/>
                    <a:gd name="T60" fmla="*/ 173 w 206"/>
                    <a:gd name="T61" fmla="*/ 3538 h 3647"/>
                    <a:gd name="T62" fmla="*/ 162 w 206"/>
                    <a:gd name="T63" fmla="*/ 3440 h 3647"/>
                    <a:gd name="T64" fmla="*/ 150 w 206"/>
                    <a:gd name="T65" fmla="*/ 3302 h 3647"/>
                    <a:gd name="T66" fmla="*/ 144 w 206"/>
                    <a:gd name="T67" fmla="*/ 3193 h 3647"/>
                    <a:gd name="T68" fmla="*/ 132 w 206"/>
                    <a:gd name="T69" fmla="*/ 2935 h 3647"/>
                    <a:gd name="T70" fmla="*/ 128 w 206"/>
                    <a:gd name="T71" fmla="*/ 2796 h 3647"/>
                    <a:gd name="T72" fmla="*/ 128 w 206"/>
                    <a:gd name="T73" fmla="*/ 2646 h 3647"/>
                    <a:gd name="T74" fmla="*/ 127 w 206"/>
                    <a:gd name="T75" fmla="*/ 2448 h 3647"/>
                    <a:gd name="T76" fmla="*/ 116 w 206"/>
                    <a:gd name="T77" fmla="*/ 2274 h 3647"/>
                    <a:gd name="T78" fmla="*/ 107 w 206"/>
                    <a:gd name="T79" fmla="*/ 2133 h 3647"/>
                    <a:gd name="T80" fmla="*/ 92 w 206"/>
                    <a:gd name="T81" fmla="*/ 1936 h 3647"/>
                    <a:gd name="T82" fmla="*/ 74 w 206"/>
                    <a:gd name="T83" fmla="*/ 1826 h 3647"/>
                    <a:gd name="T84" fmla="*/ 50 w 206"/>
                    <a:gd name="T85" fmla="*/ 1709 h 3647"/>
                    <a:gd name="T86" fmla="*/ 56 w 206"/>
                    <a:gd name="T87" fmla="*/ 1581 h 3647"/>
                    <a:gd name="T88" fmla="*/ 84 w 206"/>
                    <a:gd name="T89" fmla="*/ 1403 h 3647"/>
                    <a:gd name="T90" fmla="*/ 93 w 206"/>
                    <a:gd name="T91" fmla="*/ 1309 h 3647"/>
                    <a:gd name="T92" fmla="*/ 91 w 206"/>
                    <a:gd name="T93" fmla="*/ 1223 h 3647"/>
                    <a:gd name="T94" fmla="*/ 68 w 206"/>
                    <a:gd name="T95" fmla="*/ 1113 h 3647"/>
                    <a:gd name="T96" fmla="*/ 27 w 206"/>
                    <a:gd name="T97" fmla="*/ 958 h 3647"/>
                    <a:gd name="T98" fmla="*/ 0 w 206"/>
                    <a:gd name="T99" fmla="*/ 783 h 3647"/>
                    <a:gd name="T100" fmla="*/ 23 w 206"/>
                    <a:gd name="T101" fmla="*/ 643 h 3647"/>
                    <a:gd name="T102" fmla="*/ 54 w 206"/>
                    <a:gd name="T103" fmla="*/ 538 h 3647"/>
                    <a:gd name="T104" fmla="*/ 79 w 206"/>
                    <a:gd name="T105" fmla="*/ 466 h 3647"/>
                    <a:gd name="T106" fmla="*/ 89 w 206"/>
                    <a:gd name="T107" fmla="*/ 389 h 3647"/>
                    <a:gd name="T108" fmla="*/ 92 w 206"/>
                    <a:gd name="T109" fmla="*/ 285 h 3647"/>
                    <a:gd name="T110" fmla="*/ 92 w 206"/>
                    <a:gd name="T111" fmla="*/ 105 h 3647"/>
                    <a:gd name="T112" fmla="*/ 92 w 206"/>
                    <a:gd name="T113" fmla="*/ 23 h 364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06"/>
                    <a:gd name="T172" fmla="*/ 0 h 3647"/>
                    <a:gd name="T173" fmla="*/ 206 w 206"/>
                    <a:gd name="T174" fmla="*/ 3647 h 364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06" h="3647">
                      <a:moveTo>
                        <a:pt x="121" y="0"/>
                      </a:moveTo>
                      <a:lnTo>
                        <a:pt x="121" y="7"/>
                      </a:lnTo>
                      <a:lnTo>
                        <a:pt x="121" y="15"/>
                      </a:lnTo>
                      <a:lnTo>
                        <a:pt x="121" y="23"/>
                      </a:lnTo>
                      <a:lnTo>
                        <a:pt x="121" y="33"/>
                      </a:lnTo>
                      <a:lnTo>
                        <a:pt x="121" y="43"/>
                      </a:lnTo>
                      <a:lnTo>
                        <a:pt x="121" y="55"/>
                      </a:lnTo>
                      <a:lnTo>
                        <a:pt x="121" y="66"/>
                      </a:lnTo>
                      <a:lnTo>
                        <a:pt x="121" y="79"/>
                      </a:lnTo>
                      <a:lnTo>
                        <a:pt x="121" y="92"/>
                      </a:lnTo>
                      <a:lnTo>
                        <a:pt x="121" y="105"/>
                      </a:lnTo>
                      <a:lnTo>
                        <a:pt x="121" y="119"/>
                      </a:lnTo>
                      <a:lnTo>
                        <a:pt x="121" y="134"/>
                      </a:lnTo>
                      <a:lnTo>
                        <a:pt x="122" y="163"/>
                      </a:lnTo>
                      <a:lnTo>
                        <a:pt x="122" y="194"/>
                      </a:lnTo>
                      <a:lnTo>
                        <a:pt x="122" y="225"/>
                      </a:lnTo>
                      <a:lnTo>
                        <a:pt x="121" y="256"/>
                      </a:lnTo>
                      <a:lnTo>
                        <a:pt x="121" y="286"/>
                      </a:lnTo>
                      <a:lnTo>
                        <a:pt x="121" y="315"/>
                      </a:lnTo>
                      <a:lnTo>
                        <a:pt x="120" y="329"/>
                      </a:lnTo>
                      <a:lnTo>
                        <a:pt x="120" y="342"/>
                      </a:lnTo>
                      <a:lnTo>
                        <a:pt x="120" y="355"/>
                      </a:lnTo>
                      <a:lnTo>
                        <a:pt x="119" y="368"/>
                      </a:lnTo>
                      <a:lnTo>
                        <a:pt x="119" y="380"/>
                      </a:lnTo>
                      <a:lnTo>
                        <a:pt x="118" y="391"/>
                      </a:lnTo>
                      <a:lnTo>
                        <a:pt x="118" y="401"/>
                      </a:lnTo>
                      <a:lnTo>
                        <a:pt x="117" y="411"/>
                      </a:lnTo>
                      <a:lnTo>
                        <a:pt x="116" y="420"/>
                      </a:lnTo>
                      <a:lnTo>
                        <a:pt x="115" y="429"/>
                      </a:lnTo>
                      <a:lnTo>
                        <a:pt x="113" y="444"/>
                      </a:lnTo>
                      <a:lnTo>
                        <a:pt x="111" y="459"/>
                      </a:lnTo>
                      <a:lnTo>
                        <a:pt x="108" y="472"/>
                      </a:lnTo>
                      <a:lnTo>
                        <a:pt x="105" y="484"/>
                      </a:lnTo>
                      <a:lnTo>
                        <a:pt x="102" y="495"/>
                      </a:lnTo>
                      <a:lnTo>
                        <a:pt x="98" y="506"/>
                      </a:lnTo>
                      <a:lnTo>
                        <a:pt x="95" y="515"/>
                      </a:lnTo>
                      <a:lnTo>
                        <a:pt x="92" y="524"/>
                      </a:lnTo>
                      <a:lnTo>
                        <a:pt x="88" y="533"/>
                      </a:lnTo>
                      <a:lnTo>
                        <a:pt x="81" y="549"/>
                      </a:lnTo>
                      <a:lnTo>
                        <a:pt x="78" y="558"/>
                      </a:lnTo>
                      <a:lnTo>
                        <a:pt x="75" y="566"/>
                      </a:lnTo>
                      <a:lnTo>
                        <a:pt x="72" y="576"/>
                      </a:lnTo>
                      <a:lnTo>
                        <a:pt x="70" y="586"/>
                      </a:lnTo>
                      <a:lnTo>
                        <a:pt x="64" y="607"/>
                      </a:lnTo>
                      <a:lnTo>
                        <a:pt x="57" y="630"/>
                      </a:lnTo>
                      <a:lnTo>
                        <a:pt x="51" y="651"/>
                      </a:lnTo>
                      <a:lnTo>
                        <a:pt x="45" y="673"/>
                      </a:lnTo>
                      <a:lnTo>
                        <a:pt x="39" y="695"/>
                      </a:lnTo>
                      <a:lnTo>
                        <a:pt x="34" y="717"/>
                      </a:lnTo>
                      <a:lnTo>
                        <a:pt x="31" y="739"/>
                      </a:lnTo>
                      <a:lnTo>
                        <a:pt x="30" y="749"/>
                      </a:lnTo>
                      <a:lnTo>
                        <a:pt x="29" y="761"/>
                      </a:lnTo>
                      <a:lnTo>
                        <a:pt x="29" y="783"/>
                      </a:lnTo>
                      <a:lnTo>
                        <a:pt x="30" y="805"/>
                      </a:lnTo>
                      <a:lnTo>
                        <a:pt x="33" y="828"/>
                      </a:lnTo>
                      <a:lnTo>
                        <a:pt x="36" y="851"/>
                      </a:lnTo>
                      <a:lnTo>
                        <a:pt x="40" y="875"/>
                      </a:lnTo>
                      <a:lnTo>
                        <a:pt x="45" y="900"/>
                      </a:lnTo>
                      <a:lnTo>
                        <a:pt x="50" y="925"/>
                      </a:lnTo>
                      <a:lnTo>
                        <a:pt x="55" y="952"/>
                      </a:lnTo>
                      <a:lnTo>
                        <a:pt x="58" y="966"/>
                      </a:lnTo>
                      <a:lnTo>
                        <a:pt x="62" y="980"/>
                      </a:lnTo>
                      <a:lnTo>
                        <a:pt x="65" y="995"/>
                      </a:lnTo>
                      <a:lnTo>
                        <a:pt x="69" y="1010"/>
                      </a:lnTo>
                      <a:lnTo>
                        <a:pt x="78" y="1042"/>
                      </a:lnTo>
                      <a:lnTo>
                        <a:pt x="87" y="1073"/>
                      </a:lnTo>
                      <a:lnTo>
                        <a:pt x="96" y="1105"/>
                      </a:lnTo>
                      <a:lnTo>
                        <a:pt x="105" y="1137"/>
                      </a:lnTo>
                      <a:lnTo>
                        <a:pt x="108" y="1152"/>
                      </a:lnTo>
                      <a:lnTo>
                        <a:pt x="112" y="1167"/>
                      </a:lnTo>
                      <a:lnTo>
                        <a:pt x="114" y="1181"/>
                      </a:lnTo>
                      <a:lnTo>
                        <a:pt x="117" y="1195"/>
                      </a:lnTo>
                      <a:lnTo>
                        <a:pt x="118" y="1208"/>
                      </a:lnTo>
                      <a:lnTo>
                        <a:pt x="120" y="1220"/>
                      </a:lnTo>
                      <a:lnTo>
                        <a:pt x="121" y="1231"/>
                      </a:lnTo>
                      <a:lnTo>
                        <a:pt x="122" y="1241"/>
                      </a:lnTo>
                      <a:lnTo>
                        <a:pt x="123" y="1251"/>
                      </a:lnTo>
                      <a:lnTo>
                        <a:pt x="123" y="1262"/>
                      </a:lnTo>
                      <a:lnTo>
                        <a:pt x="123" y="1281"/>
                      </a:lnTo>
                      <a:lnTo>
                        <a:pt x="122" y="1301"/>
                      </a:lnTo>
                      <a:lnTo>
                        <a:pt x="122" y="1311"/>
                      </a:lnTo>
                      <a:lnTo>
                        <a:pt x="121" y="1322"/>
                      </a:lnTo>
                      <a:lnTo>
                        <a:pt x="120" y="1333"/>
                      </a:lnTo>
                      <a:lnTo>
                        <a:pt x="119" y="1346"/>
                      </a:lnTo>
                      <a:lnTo>
                        <a:pt x="118" y="1359"/>
                      </a:lnTo>
                      <a:lnTo>
                        <a:pt x="117" y="1373"/>
                      </a:lnTo>
                      <a:lnTo>
                        <a:pt x="115" y="1389"/>
                      </a:lnTo>
                      <a:lnTo>
                        <a:pt x="113" y="1406"/>
                      </a:lnTo>
                      <a:lnTo>
                        <a:pt x="111" y="1424"/>
                      </a:lnTo>
                      <a:lnTo>
                        <a:pt x="108" y="1443"/>
                      </a:lnTo>
                      <a:lnTo>
                        <a:pt x="105" y="1463"/>
                      </a:lnTo>
                      <a:lnTo>
                        <a:pt x="101" y="1483"/>
                      </a:lnTo>
                      <a:lnTo>
                        <a:pt x="95" y="1524"/>
                      </a:lnTo>
                      <a:lnTo>
                        <a:pt x="88" y="1565"/>
                      </a:lnTo>
                      <a:lnTo>
                        <a:pt x="85" y="1585"/>
                      </a:lnTo>
                      <a:lnTo>
                        <a:pt x="83" y="1605"/>
                      </a:lnTo>
                      <a:lnTo>
                        <a:pt x="80" y="1625"/>
                      </a:lnTo>
                      <a:lnTo>
                        <a:pt x="79" y="1643"/>
                      </a:lnTo>
                      <a:lnTo>
                        <a:pt x="78" y="1661"/>
                      </a:lnTo>
                      <a:lnTo>
                        <a:pt x="77" y="1677"/>
                      </a:lnTo>
                      <a:lnTo>
                        <a:pt x="78" y="1692"/>
                      </a:lnTo>
                      <a:lnTo>
                        <a:pt x="79" y="1707"/>
                      </a:lnTo>
                      <a:lnTo>
                        <a:pt x="80" y="1720"/>
                      </a:lnTo>
                      <a:lnTo>
                        <a:pt x="82" y="1733"/>
                      </a:lnTo>
                      <a:lnTo>
                        <a:pt x="84" y="1745"/>
                      </a:lnTo>
                      <a:lnTo>
                        <a:pt x="87" y="1757"/>
                      </a:lnTo>
                      <a:lnTo>
                        <a:pt x="93" y="1781"/>
                      </a:lnTo>
                      <a:lnTo>
                        <a:pt x="99" y="1806"/>
                      </a:lnTo>
                      <a:lnTo>
                        <a:pt x="102" y="1819"/>
                      </a:lnTo>
                      <a:lnTo>
                        <a:pt x="106" y="1832"/>
                      </a:lnTo>
                      <a:lnTo>
                        <a:pt x="109" y="1846"/>
                      </a:lnTo>
                      <a:lnTo>
                        <a:pt x="112" y="1861"/>
                      </a:lnTo>
                      <a:lnTo>
                        <a:pt x="114" y="1878"/>
                      </a:lnTo>
                      <a:lnTo>
                        <a:pt x="117" y="1895"/>
                      </a:lnTo>
                      <a:lnTo>
                        <a:pt x="119" y="1913"/>
                      </a:lnTo>
                      <a:lnTo>
                        <a:pt x="121" y="1933"/>
                      </a:lnTo>
                      <a:lnTo>
                        <a:pt x="123" y="1953"/>
                      </a:lnTo>
                      <a:lnTo>
                        <a:pt x="125" y="1974"/>
                      </a:lnTo>
                      <a:lnTo>
                        <a:pt x="126" y="1996"/>
                      </a:lnTo>
                      <a:lnTo>
                        <a:pt x="128" y="2018"/>
                      </a:lnTo>
                      <a:lnTo>
                        <a:pt x="132" y="2063"/>
                      </a:lnTo>
                      <a:lnTo>
                        <a:pt x="135" y="2109"/>
                      </a:lnTo>
                      <a:lnTo>
                        <a:pt x="136" y="2131"/>
                      </a:lnTo>
                      <a:lnTo>
                        <a:pt x="138" y="2154"/>
                      </a:lnTo>
                      <a:lnTo>
                        <a:pt x="139" y="2175"/>
                      </a:lnTo>
                      <a:lnTo>
                        <a:pt x="140" y="2196"/>
                      </a:lnTo>
                      <a:lnTo>
                        <a:pt x="142" y="2216"/>
                      </a:lnTo>
                      <a:lnTo>
                        <a:pt x="143" y="2236"/>
                      </a:lnTo>
                      <a:lnTo>
                        <a:pt x="144" y="2254"/>
                      </a:lnTo>
                      <a:lnTo>
                        <a:pt x="146" y="2272"/>
                      </a:lnTo>
                      <a:lnTo>
                        <a:pt x="147" y="2289"/>
                      </a:lnTo>
                      <a:lnTo>
                        <a:pt x="148" y="2305"/>
                      </a:lnTo>
                      <a:lnTo>
                        <a:pt x="150" y="2337"/>
                      </a:lnTo>
                      <a:lnTo>
                        <a:pt x="152" y="2368"/>
                      </a:lnTo>
                      <a:lnTo>
                        <a:pt x="154" y="2399"/>
                      </a:lnTo>
                      <a:lnTo>
                        <a:pt x="155" y="2431"/>
                      </a:lnTo>
                      <a:lnTo>
                        <a:pt x="156" y="2447"/>
                      </a:lnTo>
                      <a:lnTo>
                        <a:pt x="157" y="2463"/>
                      </a:lnTo>
                      <a:lnTo>
                        <a:pt x="157" y="2481"/>
                      </a:lnTo>
                      <a:lnTo>
                        <a:pt x="158" y="2499"/>
                      </a:lnTo>
                      <a:lnTo>
                        <a:pt x="158" y="2535"/>
                      </a:lnTo>
                      <a:lnTo>
                        <a:pt x="158" y="2572"/>
                      </a:lnTo>
                      <a:lnTo>
                        <a:pt x="158" y="2608"/>
                      </a:lnTo>
                      <a:lnTo>
                        <a:pt x="157" y="2646"/>
                      </a:lnTo>
                      <a:lnTo>
                        <a:pt x="157" y="2666"/>
                      </a:lnTo>
                      <a:lnTo>
                        <a:pt x="157" y="2686"/>
                      </a:lnTo>
                      <a:lnTo>
                        <a:pt x="157" y="2706"/>
                      </a:lnTo>
                      <a:lnTo>
                        <a:pt x="156" y="2727"/>
                      </a:lnTo>
                      <a:lnTo>
                        <a:pt x="156" y="2749"/>
                      </a:lnTo>
                      <a:lnTo>
                        <a:pt x="157" y="2772"/>
                      </a:lnTo>
                      <a:lnTo>
                        <a:pt x="157" y="2795"/>
                      </a:lnTo>
                      <a:lnTo>
                        <a:pt x="158" y="2820"/>
                      </a:lnTo>
                      <a:lnTo>
                        <a:pt x="158" y="2832"/>
                      </a:lnTo>
                      <a:lnTo>
                        <a:pt x="158" y="2846"/>
                      </a:lnTo>
                      <a:lnTo>
                        <a:pt x="159" y="2859"/>
                      </a:lnTo>
                      <a:lnTo>
                        <a:pt x="159" y="2873"/>
                      </a:lnTo>
                      <a:lnTo>
                        <a:pt x="160" y="2903"/>
                      </a:lnTo>
                      <a:lnTo>
                        <a:pt x="161" y="2934"/>
                      </a:lnTo>
                      <a:lnTo>
                        <a:pt x="163" y="2965"/>
                      </a:lnTo>
                      <a:lnTo>
                        <a:pt x="164" y="2998"/>
                      </a:lnTo>
                      <a:lnTo>
                        <a:pt x="167" y="3064"/>
                      </a:lnTo>
                      <a:lnTo>
                        <a:pt x="168" y="3097"/>
                      </a:lnTo>
                      <a:lnTo>
                        <a:pt x="170" y="3129"/>
                      </a:lnTo>
                      <a:lnTo>
                        <a:pt x="172" y="3161"/>
                      </a:lnTo>
                      <a:lnTo>
                        <a:pt x="173" y="3192"/>
                      </a:lnTo>
                      <a:lnTo>
                        <a:pt x="175" y="3222"/>
                      </a:lnTo>
                      <a:lnTo>
                        <a:pt x="176" y="3236"/>
                      </a:lnTo>
                      <a:lnTo>
                        <a:pt x="176" y="3250"/>
                      </a:lnTo>
                      <a:lnTo>
                        <a:pt x="177" y="3263"/>
                      </a:lnTo>
                      <a:lnTo>
                        <a:pt x="178" y="3276"/>
                      </a:lnTo>
                      <a:lnTo>
                        <a:pt x="179" y="3288"/>
                      </a:lnTo>
                      <a:lnTo>
                        <a:pt x="179" y="3300"/>
                      </a:lnTo>
                      <a:lnTo>
                        <a:pt x="181" y="3323"/>
                      </a:lnTo>
                      <a:lnTo>
                        <a:pt x="183" y="3344"/>
                      </a:lnTo>
                      <a:lnTo>
                        <a:pt x="184" y="3364"/>
                      </a:lnTo>
                      <a:lnTo>
                        <a:pt x="186" y="3384"/>
                      </a:lnTo>
                      <a:lnTo>
                        <a:pt x="188" y="3402"/>
                      </a:lnTo>
                      <a:lnTo>
                        <a:pt x="190" y="3420"/>
                      </a:lnTo>
                      <a:lnTo>
                        <a:pt x="191" y="3437"/>
                      </a:lnTo>
                      <a:lnTo>
                        <a:pt x="193" y="3453"/>
                      </a:lnTo>
                      <a:lnTo>
                        <a:pt x="195" y="3468"/>
                      </a:lnTo>
                      <a:lnTo>
                        <a:pt x="196" y="3483"/>
                      </a:lnTo>
                      <a:lnTo>
                        <a:pt x="198" y="3497"/>
                      </a:lnTo>
                      <a:lnTo>
                        <a:pt x="200" y="3510"/>
                      </a:lnTo>
                      <a:lnTo>
                        <a:pt x="201" y="3523"/>
                      </a:lnTo>
                      <a:lnTo>
                        <a:pt x="202" y="3535"/>
                      </a:lnTo>
                      <a:lnTo>
                        <a:pt x="203" y="3547"/>
                      </a:lnTo>
                      <a:lnTo>
                        <a:pt x="204" y="3558"/>
                      </a:lnTo>
                      <a:lnTo>
                        <a:pt x="205" y="3568"/>
                      </a:lnTo>
                      <a:lnTo>
                        <a:pt x="205" y="3578"/>
                      </a:lnTo>
                      <a:lnTo>
                        <a:pt x="206" y="3587"/>
                      </a:lnTo>
                      <a:lnTo>
                        <a:pt x="206" y="3595"/>
                      </a:lnTo>
                      <a:lnTo>
                        <a:pt x="206" y="3602"/>
                      </a:lnTo>
                      <a:lnTo>
                        <a:pt x="206" y="3609"/>
                      </a:lnTo>
                      <a:lnTo>
                        <a:pt x="206" y="3614"/>
                      </a:lnTo>
                      <a:lnTo>
                        <a:pt x="206" y="3620"/>
                      </a:lnTo>
                      <a:lnTo>
                        <a:pt x="206" y="3624"/>
                      </a:lnTo>
                      <a:lnTo>
                        <a:pt x="205" y="3629"/>
                      </a:lnTo>
                      <a:lnTo>
                        <a:pt x="205" y="3636"/>
                      </a:lnTo>
                      <a:lnTo>
                        <a:pt x="204" y="3642"/>
                      </a:lnTo>
                      <a:lnTo>
                        <a:pt x="204" y="3647"/>
                      </a:lnTo>
                      <a:lnTo>
                        <a:pt x="175" y="3646"/>
                      </a:lnTo>
                      <a:lnTo>
                        <a:pt x="175" y="3640"/>
                      </a:lnTo>
                      <a:lnTo>
                        <a:pt x="176" y="3634"/>
                      </a:lnTo>
                      <a:lnTo>
                        <a:pt x="176" y="3627"/>
                      </a:lnTo>
                      <a:lnTo>
                        <a:pt x="177" y="3623"/>
                      </a:lnTo>
                      <a:lnTo>
                        <a:pt x="177" y="3619"/>
                      </a:lnTo>
                      <a:lnTo>
                        <a:pt x="177" y="3614"/>
                      </a:lnTo>
                      <a:lnTo>
                        <a:pt x="177" y="3608"/>
                      </a:lnTo>
                      <a:lnTo>
                        <a:pt x="177" y="3602"/>
                      </a:lnTo>
                      <a:lnTo>
                        <a:pt x="177" y="3595"/>
                      </a:lnTo>
                      <a:lnTo>
                        <a:pt x="177" y="3588"/>
                      </a:lnTo>
                      <a:lnTo>
                        <a:pt x="176" y="3580"/>
                      </a:lnTo>
                      <a:lnTo>
                        <a:pt x="176" y="3570"/>
                      </a:lnTo>
                      <a:lnTo>
                        <a:pt x="175" y="3560"/>
                      </a:lnTo>
                      <a:lnTo>
                        <a:pt x="174" y="3549"/>
                      </a:lnTo>
                      <a:lnTo>
                        <a:pt x="173" y="3538"/>
                      </a:lnTo>
                      <a:lnTo>
                        <a:pt x="172" y="3526"/>
                      </a:lnTo>
                      <a:lnTo>
                        <a:pt x="171" y="3513"/>
                      </a:lnTo>
                      <a:lnTo>
                        <a:pt x="169" y="3500"/>
                      </a:lnTo>
                      <a:lnTo>
                        <a:pt x="168" y="3486"/>
                      </a:lnTo>
                      <a:lnTo>
                        <a:pt x="166" y="3471"/>
                      </a:lnTo>
                      <a:lnTo>
                        <a:pt x="164" y="3456"/>
                      </a:lnTo>
                      <a:lnTo>
                        <a:pt x="162" y="3440"/>
                      </a:lnTo>
                      <a:lnTo>
                        <a:pt x="161" y="3423"/>
                      </a:lnTo>
                      <a:lnTo>
                        <a:pt x="159" y="3405"/>
                      </a:lnTo>
                      <a:lnTo>
                        <a:pt x="157" y="3386"/>
                      </a:lnTo>
                      <a:lnTo>
                        <a:pt x="155" y="3367"/>
                      </a:lnTo>
                      <a:lnTo>
                        <a:pt x="154" y="3346"/>
                      </a:lnTo>
                      <a:lnTo>
                        <a:pt x="152" y="3325"/>
                      </a:lnTo>
                      <a:lnTo>
                        <a:pt x="150" y="3302"/>
                      </a:lnTo>
                      <a:lnTo>
                        <a:pt x="150" y="3290"/>
                      </a:lnTo>
                      <a:lnTo>
                        <a:pt x="149" y="3278"/>
                      </a:lnTo>
                      <a:lnTo>
                        <a:pt x="148" y="3265"/>
                      </a:lnTo>
                      <a:lnTo>
                        <a:pt x="147" y="3251"/>
                      </a:lnTo>
                      <a:lnTo>
                        <a:pt x="147" y="3238"/>
                      </a:lnTo>
                      <a:lnTo>
                        <a:pt x="146" y="3223"/>
                      </a:lnTo>
                      <a:lnTo>
                        <a:pt x="144" y="3193"/>
                      </a:lnTo>
                      <a:lnTo>
                        <a:pt x="142" y="3163"/>
                      </a:lnTo>
                      <a:lnTo>
                        <a:pt x="141" y="3131"/>
                      </a:lnTo>
                      <a:lnTo>
                        <a:pt x="139" y="3098"/>
                      </a:lnTo>
                      <a:lnTo>
                        <a:pt x="138" y="3065"/>
                      </a:lnTo>
                      <a:lnTo>
                        <a:pt x="135" y="2999"/>
                      </a:lnTo>
                      <a:lnTo>
                        <a:pt x="134" y="2966"/>
                      </a:lnTo>
                      <a:lnTo>
                        <a:pt x="132" y="2935"/>
                      </a:lnTo>
                      <a:lnTo>
                        <a:pt x="131" y="2904"/>
                      </a:lnTo>
                      <a:lnTo>
                        <a:pt x="130" y="2874"/>
                      </a:lnTo>
                      <a:lnTo>
                        <a:pt x="130" y="2860"/>
                      </a:lnTo>
                      <a:lnTo>
                        <a:pt x="129" y="2846"/>
                      </a:lnTo>
                      <a:lnTo>
                        <a:pt x="129" y="2833"/>
                      </a:lnTo>
                      <a:lnTo>
                        <a:pt x="128" y="2820"/>
                      </a:lnTo>
                      <a:lnTo>
                        <a:pt x="128" y="2796"/>
                      </a:lnTo>
                      <a:lnTo>
                        <a:pt x="128" y="2772"/>
                      </a:lnTo>
                      <a:lnTo>
                        <a:pt x="127" y="2749"/>
                      </a:lnTo>
                      <a:lnTo>
                        <a:pt x="127" y="2727"/>
                      </a:lnTo>
                      <a:lnTo>
                        <a:pt x="127" y="2706"/>
                      </a:lnTo>
                      <a:lnTo>
                        <a:pt x="128" y="2685"/>
                      </a:lnTo>
                      <a:lnTo>
                        <a:pt x="128" y="2665"/>
                      </a:lnTo>
                      <a:lnTo>
                        <a:pt x="128" y="2646"/>
                      </a:lnTo>
                      <a:lnTo>
                        <a:pt x="129" y="2608"/>
                      </a:lnTo>
                      <a:lnTo>
                        <a:pt x="129" y="2572"/>
                      </a:lnTo>
                      <a:lnTo>
                        <a:pt x="129" y="2536"/>
                      </a:lnTo>
                      <a:lnTo>
                        <a:pt x="128" y="2499"/>
                      </a:lnTo>
                      <a:lnTo>
                        <a:pt x="128" y="2482"/>
                      </a:lnTo>
                      <a:lnTo>
                        <a:pt x="127" y="2465"/>
                      </a:lnTo>
                      <a:lnTo>
                        <a:pt x="127" y="2448"/>
                      </a:lnTo>
                      <a:lnTo>
                        <a:pt x="126" y="2432"/>
                      </a:lnTo>
                      <a:lnTo>
                        <a:pt x="125" y="2401"/>
                      </a:lnTo>
                      <a:lnTo>
                        <a:pt x="123" y="2370"/>
                      </a:lnTo>
                      <a:lnTo>
                        <a:pt x="121" y="2339"/>
                      </a:lnTo>
                      <a:lnTo>
                        <a:pt x="119" y="2307"/>
                      </a:lnTo>
                      <a:lnTo>
                        <a:pt x="118" y="2291"/>
                      </a:lnTo>
                      <a:lnTo>
                        <a:pt x="116" y="2274"/>
                      </a:lnTo>
                      <a:lnTo>
                        <a:pt x="115" y="2256"/>
                      </a:lnTo>
                      <a:lnTo>
                        <a:pt x="114" y="2238"/>
                      </a:lnTo>
                      <a:lnTo>
                        <a:pt x="113" y="2218"/>
                      </a:lnTo>
                      <a:lnTo>
                        <a:pt x="111" y="2198"/>
                      </a:lnTo>
                      <a:lnTo>
                        <a:pt x="110" y="2177"/>
                      </a:lnTo>
                      <a:lnTo>
                        <a:pt x="108" y="2156"/>
                      </a:lnTo>
                      <a:lnTo>
                        <a:pt x="107" y="2133"/>
                      </a:lnTo>
                      <a:lnTo>
                        <a:pt x="106" y="2111"/>
                      </a:lnTo>
                      <a:lnTo>
                        <a:pt x="102" y="2065"/>
                      </a:lnTo>
                      <a:lnTo>
                        <a:pt x="99" y="2020"/>
                      </a:lnTo>
                      <a:lnTo>
                        <a:pt x="97" y="1998"/>
                      </a:lnTo>
                      <a:lnTo>
                        <a:pt x="96" y="1977"/>
                      </a:lnTo>
                      <a:lnTo>
                        <a:pt x="94" y="1956"/>
                      </a:lnTo>
                      <a:lnTo>
                        <a:pt x="92" y="1936"/>
                      </a:lnTo>
                      <a:lnTo>
                        <a:pt x="90" y="1917"/>
                      </a:lnTo>
                      <a:lnTo>
                        <a:pt x="88" y="1899"/>
                      </a:lnTo>
                      <a:lnTo>
                        <a:pt x="86" y="1882"/>
                      </a:lnTo>
                      <a:lnTo>
                        <a:pt x="83" y="1867"/>
                      </a:lnTo>
                      <a:lnTo>
                        <a:pt x="80" y="1853"/>
                      </a:lnTo>
                      <a:lnTo>
                        <a:pt x="77" y="1839"/>
                      </a:lnTo>
                      <a:lnTo>
                        <a:pt x="74" y="1826"/>
                      </a:lnTo>
                      <a:lnTo>
                        <a:pt x="71" y="1813"/>
                      </a:lnTo>
                      <a:lnTo>
                        <a:pt x="64" y="1788"/>
                      </a:lnTo>
                      <a:lnTo>
                        <a:pt x="58" y="1763"/>
                      </a:lnTo>
                      <a:lnTo>
                        <a:pt x="55" y="1750"/>
                      </a:lnTo>
                      <a:lnTo>
                        <a:pt x="53" y="1737"/>
                      </a:lnTo>
                      <a:lnTo>
                        <a:pt x="51" y="1723"/>
                      </a:lnTo>
                      <a:lnTo>
                        <a:pt x="50" y="1709"/>
                      </a:lnTo>
                      <a:lnTo>
                        <a:pt x="49" y="1693"/>
                      </a:lnTo>
                      <a:lnTo>
                        <a:pt x="48" y="1676"/>
                      </a:lnTo>
                      <a:lnTo>
                        <a:pt x="49" y="1659"/>
                      </a:lnTo>
                      <a:lnTo>
                        <a:pt x="50" y="1641"/>
                      </a:lnTo>
                      <a:lnTo>
                        <a:pt x="51" y="1621"/>
                      </a:lnTo>
                      <a:lnTo>
                        <a:pt x="54" y="1602"/>
                      </a:lnTo>
                      <a:lnTo>
                        <a:pt x="56" y="1581"/>
                      </a:lnTo>
                      <a:lnTo>
                        <a:pt x="59" y="1561"/>
                      </a:lnTo>
                      <a:lnTo>
                        <a:pt x="66" y="1519"/>
                      </a:lnTo>
                      <a:lnTo>
                        <a:pt x="73" y="1478"/>
                      </a:lnTo>
                      <a:lnTo>
                        <a:pt x="76" y="1458"/>
                      </a:lnTo>
                      <a:lnTo>
                        <a:pt x="79" y="1439"/>
                      </a:lnTo>
                      <a:lnTo>
                        <a:pt x="82" y="1420"/>
                      </a:lnTo>
                      <a:lnTo>
                        <a:pt x="84" y="1403"/>
                      </a:lnTo>
                      <a:lnTo>
                        <a:pt x="86" y="1386"/>
                      </a:lnTo>
                      <a:lnTo>
                        <a:pt x="88" y="1371"/>
                      </a:lnTo>
                      <a:lnTo>
                        <a:pt x="89" y="1357"/>
                      </a:lnTo>
                      <a:lnTo>
                        <a:pt x="90" y="1343"/>
                      </a:lnTo>
                      <a:lnTo>
                        <a:pt x="91" y="1331"/>
                      </a:lnTo>
                      <a:lnTo>
                        <a:pt x="92" y="1320"/>
                      </a:lnTo>
                      <a:lnTo>
                        <a:pt x="93" y="1309"/>
                      </a:lnTo>
                      <a:lnTo>
                        <a:pt x="93" y="1300"/>
                      </a:lnTo>
                      <a:lnTo>
                        <a:pt x="94" y="1281"/>
                      </a:lnTo>
                      <a:lnTo>
                        <a:pt x="94" y="1263"/>
                      </a:lnTo>
                      <a:lnTo>
                        <a:pt x="93" y="1253"/>
                      </a:lnTo>
                      <a:lnTo>
                        <a:pt x="93" y="1244"/>
                      </a:lnTo>
                      <a:lnTo>
                        <a:pt x="92" y="1234"/>
                      </a:lnTo>
                      <a:lnTo>
                        <a:pt x="91" y="1223"/>
                      </a:lnTo>
                      <a:lnTo>
                        <a:pt x="90" y="1212"/>
                      </a:lnTo>
                      <a:lnTo>
                        <a:pt x="88" y="1200"/>
                      </a:lnTo>
                      <a:lnTo>
                        <a:pt x="86" y="1187"/>
                      </a:lnTo>
                      <a:lnTo>
                        <a:pt x="83" y="1173"/>
                      </a:lnTo>
                      <a:lnTo>
                        <a:pt x="80" y="1159"/>
                      </a:lnTo>
                      <a:lnTo>
                        <a:pt x="76" y="1144"/>
                      </a:lnTo>
                      <a:lnTo>
                        <a:pt x="68" y="1113"/>
                      </a:lnTo>
                      <a:lnTo>
                        <a:pt x="59" y="1081"/>
                      </a:lnTo>
                      <a:lnTo>
                        <a:pt x="50" y="1049"/>
                      </a:lnTo>
                      <a:lnTo>
                        <a:pt x="41" y="1018"/>
                      </a:lnTo>
                      <a:lnTo>
                        <a:pt x="37" y="1002"/>
                      </a:lnTo>
                      <a:lnTo>
                        <a:pt x="33" y="987"/>
                      </a:lnTo>
                      <a:lnTo>
                        <a:pt x="30" y="972"/>
                      </a:lnTo>
                      <a:lnTo>
                        <a:pt x="27" y="958"/>
                      </a:lnTo>
                      <a:lnTo>
                        <a:pt x="21" y="931"/>
                      </a:lnTo>
                      <a:lnTo>
                        <a:pt x="16" y="905"/>
                      </a:lnTo>
                      <a:lnTo>
                        <a:pt x="11" y="880"/>
                      </a:lnTo>
                      <a:lnTo>
                        <a:pt x="7" y="855"/>
                      </a:lnTo>
                      <a:lnTo>
                        <a:pt x="4" y="831"/>
                      </a:lnTo>
                      <a:lnTo>
                        <a:pt x="1" y="807"/>
                      </a:lnTo>
                      <a:lnTo>
                        <a:pt x="0" y="783"/>
                      </a:lnTo>
                      <a:lnTo>
                        <a:pt x="0" y="759"/>
                      </a:lnTo>
                      <a:lnTo>
                        <a:pt x="1" y="747"/>
                      </a:lnTo>
                      <a:lnTo>
                        <a:pt x="2" y="734"/>
                      </a:lnTo>
                      <a:lnTo>
                        <a:pt x="6" y="711"/>
                      </a:lnTo>
                      <a:lnTo>
                        <a:pt x="11" y="688"/>
                      </a:lnTo>
                      <a:lnTo>
                        <a:pt x="17" y="665"/>
                      </a:lnTo>
                      <a:lnTo>
                        <a:pt x="23" y="643"/>
                      </a:lnTo>
                      <a:lnTo>
                        <a:pt x="29" y="621"/>
                      </a:lnTo>
                      <a:lnTo>
                        <a:pt x="36" y="600"/>
                      </a:lnTo>
                      <a:lnTo>
                        <a:pt x="41" y="578"/>
                      </a:lnTo>
                      <a:lnTo>
                        <a:pt x="44" y="567"/>
                      </a:lnTo>
                      <a:lnTo>
                        <a:pt x="48" y="557"/>
                      </a:lnTo>
                      <a:lnTo>
                        <a:pt x="51" y="548"/>
                      </a:lnTo>
                      <a:lnTo>
                        <a:pt x="54" y="538"/>
                      </a:lnTo>
                      <a:lnTo>
                        <a:pt x="61" y="522"/>
                      </a:lnTo>
                      <a:lnTo>
                        <a:pt x="64" y="514"/>
                      </a:lnTo>
                      <a:lnTo>
                        <a:pt x="68" y="505"/>
                      </a:lnTo>
                      <a:lnTo>
                        <a:pt x="71" y="497"/>
                      </a:lnTo>
                      <a:lnTo>
                        <a:pt x="74" y="487"/>
                      </a:lnTo>
                      <a:lnTo>
                        <a:pt x="77" y="477"/>
                      </a:lnTo>
                      <a:lnTo>
                        <a:pt x="79" y="466"/>
                      </a:lnTo>
                      <a:lnTo>
                        <a:pt x="82" y="454"/>
                      </a:lnTo>
                      <a:lnTo>
                        <a:pt x="84" y="441"/>
                      </a:lnTo>
                      <a:lnTo>
                        <a:pt x="86" y="425"/>
                      </a:lnTo>
                      <a:lnTo>
                        <a:pt x="87" y="417"/>
                      </a:lnTo>
                      <a:lnTo>
                        <a:pt x="88" y="409"/>
                      </a:lnTo>
                      <a:lnTo>
                        <a:pt x="88" y="399"/>
                      </a:lnTo>
                      <a:lnTo>
                        <a:pt x="89" y="389"/>
                      </a:lnTo>
                      <a:lnTo>
                        <a:pt x="90" y="378"/>
                      </a:lnTo>
                      <a:lnTo>
                        <a:pt x="90" y="367"/>
                      </a:lnTo>
                      <a:lnTo>
                        <a:pt x="91" y="355"/>
                      </a:lnTo>
                      <a:lnTo>
                        <a:pt x="91" y="342"/>
                      </a:lnTo>
                      <a:lnTo>
                        <a:pt x="91" y="328"/>
                      </a:lnTo>
                      <a:lnTo>
                        <a:pt x="92" y="314"/>
                      </a:lnTo>
                      <a:lnTo>
                        <a:pt x="92" y="285"/>
                      </a:lnTo>
                      <a:lnTo>
                        <a:pt x="92" y="255"/>
                      </a:lnTo>
                      <a:lnTo>
                        <a:pt x="92" y="225"/>
                      </a:lnTo>
                      <a:lnTo>
                        <a:pt x="93" y="194"/>
                      </a:lnTo>
                      <a:lnTo>
                        <a:pt x="92" y="164"/>
                      </a:lnTo>
                      <a:lnTo>
                        <a:pt x="92" y="134"/>
                      </a:lnTo>
                      <a:lnTo>
                        <a:pt x="92" y="119"/>
                      </a:lnTo>
                      <a:lnTo>
                        <a:pt x="92" y="105"/>
                      </a:lnTo>
                      <a:lnTo>
                        <a:pt x="92" y="92"/>
                      </a:lnTo>
                      <a:lnTo>
                        <a:pt x="92" y="79"/>
                      </a:lnTo>
                      <a:lnTo>
                        <a:pt x="92" y="67"/>
                      </a:lnTo>
                      <a:lnTo>
                        <a:pt x="92" y="55"/>
                      </a:lnTo>
                      <a:lnTo>
                        <a:pt x="92" y="44"/>
                      </a:lnTo>
                      <a:lnTo>
                        <a:pt x="92" y="33"/>
                      </a:lnTo>
                      <a:lnTo>
                        <a:pt x="92" y="23"/>
                      </a:lnTo>
                      <a:lnTo>
                        <a:pt x="92" y="15"/>
                      </a:lnTo>
                      <a:lnTo>
                        <a:pt x="92" y="7"/>
                      </a:lnTo>
                      <a:lnTo>
                        <a:pt x="92" y="0"/>
                      </a:lnTo>
                      <a:lnTo>
                        <a:pt x="121" y="0"/>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4" name="Freeform 50"/>
                <p:cNvSpPr>
                  <a:spLocks/>
                </p:cNvSpPr>
                <p:nvPr/>
              </p:nvSpPr>
              <p:spPr bwMode="auto">
                <a:xfrm>
                  <a:off x="3817" y="562"/>
                  <a:ext cx="1172" cy="3640"/>
                </a:xfrm>
                <a:custGeom>
                  <a:avLst/>
                  <a:gdLst>
                    <a:gd name="T0" fmla="*/ 134 w 1172"/>
                    <a:gd name="T1" fmla="*/ 34 h 3640"/>
                    <a:gd name="T2" fmla="*/ 114 w 1172"/>
                    <a:gd name="T3" fmla="*/ 140 h 3640"/>
                    <a:gd name="T4" fmla="*/ 95 w 1172"/>
                    <a:gd name="T5" fmla="*/ 232 h 3640"/>
                    <a:gd name="T6" fmla="*/ 57 w 1172"/>
                    <a:gd name="T7" fmla="*/ 367 h 3640"/>
                    <a:gd name="T8" fmla="*/ 33 w 1172"/>
                    <a:gd name="T9" fmla="*/ 497 h 3640"/>
                    <a:gd name="T10" fmla="*/ 32 w 1172"/>
                    <a:gd name="T11" fmla="*/ 614 h 3640"/>
                    <a:gd name="T12" fmla="*/ 58 w 1172"/>
                    <a:gd name="T13" fmla="*/ 712 h 3640"/>
                    <a:gd name="T14" fmla="*/ 109 w 1172"/>
                    <a:gd name="T15" fmla="*/ 793 h 3640"/>
                    <a:gd name="T16" fmla="*/ 150 w 1172"/>
                    <a:gd name="T17" fmla="*/ 865 h 3640"/>
                    <a:gd name="T18" fmla="*/ 229 w 1172"/>
                    <a:gd name="T19" fmla="*/ 1014 h 3640"/>
                    <a:gd name="T20" fmla="*/ 326 w 1172"/>
                    <a:gd name="T21" fmla="*/ 1154 h 3640"/>
                    <a:gd name="T22" fmla="*/ 427 w 1172"/>
                    <a:gd name="T23" fmla="*/ 1315 h 3640"/>
                    <a:gd name="T24" fmla="*/ 482 w 1172"/>
                    <a:gd name="T25" fmla="*/ 1393 h 3640"/>
                    <a:gd name="T26" fmla="*/ 524 w 1172"/>
                    <a:gd name="T27" fmla="*/ 1459 h 3640"/>
                    <a:gd name="T28" fmla="*/ 587 w 1172"/>
                    <a:gd name="T29" fmla="*/ 1571 h 3640"/>
                    <a:gd name="T30" fmla="*/ 658 w 1172"/>
                    <a:gd name="T31" fmla="*/ 1713 h 3640"/>
                    <a:gd name="T32" fmla="*/ 714 w 1172"/>
                    <a:gd name="T33" fmla="*/ 1880 h 3640"/>
                    <a:gd name="T34" fmla="*/ 788 w 1172"/>
                    <a:gd name="T35" fmla="*/ 2066 h 3640"/>
                    <a:gd name="T36" fmla="*/ 860 w 1172"/>
                    <a:gd name="T37" fmla="*/ 2221 h 3640"/>
                    <a:gd name="T38" fmla="*/ 912 w 1172"/>
                    <a:gd name="T39" fmla="*/ 2434 h 3640"/>
                    <a:gd name="T40" fmla="*/ 927 w 1172"/>
                    <a:gd name="T41" fmla="*/ 2604 h 3640"/>
                    <a:gd name="T42" fmla="*/ 921 w 1172"/>
                    <a:gd name="T43" fmla="*/ 2787 h 3640"/>
                    <a:gd name="T44" fmla="*/ 910 w 1172"/>
                    <a:gd name="T45" fmla="*/ 2961 h 3640"/>
                    <a:gd name="T46" fmla="*/ 911 w 1172"/>
                    <a:gd name="T47" fmla="*/ 3063 h 3640"/>
                    <a:gd name="T48" fmla="*/ 929 w 1172"/>
                    <a:gd name="T49" fmla="*/ 3134 h 3640"/>
                    <a:gd name="T50" fmla="*/ 984 w 1172"/>
                    <a:gd name="T51" fmla="*/ 3254 h 3640"/>
                    <a:gd name="T52" fmla="*/ 1025 w 1172"/>
                    <a:gd name="T53" fmla="*/ 3359 h 3640"/>
                    <a:gd name="T54" fmla="*/ 1063 w 1172"/>
                    <a:gd name="T55" fmla="*/ 3434 h 3640"/>
                    <a:gd name="T56" fmla="*/ 1127 w 1172"/>
                    <a:gd name="T57" fmla="*/ 3548 h 3640"/>
                    <a:gd name="T58" fmla="*/ 1172 w 1172"/>
                    <a:gd name="T59" fmla="*/ 3626 h 3640"/>
                    <a:gd name="T60" fmla="*/ 1111 w 1172"/>
                    <a:gd name="T61" fmla="*/ 3578 h 3640"/>
                    <a:gd name="T62" fmla="*/ 1046 w 1172"/>
                    <a:gd name="T63" fmla="*/ 3464 h 3640"/>
                    <a:gd name="T64" fmla="*/ 1004 w 1172"/>
                    <a:gd name="T65" fmla="*/ 3382 h 3640"/>
                    <a:gd name="T66" fmla="*/ 964 w 1172"/>
                    <a:gd name="T67" fmla="*/ 3284 h 3640"/>
                    <a:gd name="T68" fmla="*/ 912 w 1172"/>
                    <a:gd name="T69" fmla="*/ 3166 h 3640"/>
                    <a:gd name="T70" fmla="*/ 885 w 1172"/>
                    <a:gd name="T71" fmla="*/ 3081 h 3640"/>
                    <a:gd name="T72" fmla="*/ 880 w 1172"/>
                    <a:gd name="T73" fmla="*/ 2979 h 3640"/>
                    <a:gd name="T74" fmla="*/ 891 w 1172"/>
                    <a:gd name="T75" fmla="*/ 2804 h 3640"/>
                    <a:gd name="T76" fmla="*/ 897 w 1172"/>
                    <a:gd name="T77" fmla="*/ 2636 h 3640"/>
                    <a:gd name="T78" fmla="*/ 888 w 1172"/>
                    <a:gd name="T79" fmla="*/ 2474 h 3640"/>
                    <a:gd name="T80" fmla="*/ 843 w 1172"/>
                    <a:gd name="T81" fmla="*/ 2264 h 3640"/>
                    <a:gd name="T82" fmla="*/ 778 w 1172"/>
                    <a:gd name="T83" fmla="*/ 2109 h 3640"/>
                    <a:gd name="T84" fmla="*/ 696 w 1172"/>
                    <a:gd name="T85" fmla="*/ 1921 h 3640"/>
                    <a:gd name="T86" fmla="*/ 638 w 1172"/>
                    <a:gd name="T87" fmla="*/ 1741 h 3640"/>
                    <a:gd name="T88" fmla="*/ 581 w 1172"/>
                    <a:gd name="T89" fmla="*/ 1620 h 3640"/>
                    <a:gd name="T90" fmla="*/ 506 w 1172"/>
                    <a:gd name="T91" fmla="*/ 1487 h 3640"/>
                    <a:gd name="T92" fmla="*/ 464 w 1172"/>
                    <a:gd name="T93" fmla="*/ 1418 h 3640"/>
                    <a:gd name="T94" fmla="*/ 408 w 1172"/>
                    <a:gd name="T95" fmla="*/ 1340 h 3640"/>
                    <a:gd name="T96" fmla="*/ 314 w 1172"/>
                    <a:gd name="T97" fmla="*/ 1189 h 3640"/>
                    <a:gd name="T98" fmla="*/ 218 w 1172"/>
                    <a:gd name="T99" fmla="*/ 1050 h 3640"/>
                    <a:gd name="T100" fmla="*/ 135 w 1172"/>
                    <a:gd name="T101" fmla="*/ 900 h 3640"/>
                    <a:gd name="T102" fmla="*/ 95 w 1172"/>
                    <a:gd name="T103" fmla="*/ 825 h 3640"/>
                    <a:gd name="T104" fmla="*/ 38 w 1172"/>
                    <a:gd name="T105" fmla="*/ 738 h 3640"/>
                    <a:gd name="T106" fmla="*/ 6 w 1172"/>
                    <a:gd name="T107" fmla="*/ 636 h 3640"/>
                    <a:gd name="T108" fmla="*/ 2 w 1172"/>
                    <a:gd name="T109" fmla="*/ 515 h 3640"/>
                    <a:gd name="T110" fmla="*/ 23 w 1172"/>
                    <a:gd name="T111" fmla="*/ 381 h 3640"/>
                    <a:gd name="T112" fmla="*/ 60 w 1172"/>
                    <a:gd name="T113" fmla="*/ 250 h 3640"/>
                    <a:gd name="T114" fmla="*/ 82 w 1172"/>
                    <a:gd name="T115" fmla="*/ 151 h 3640"/>
                    <a:gd name="T116" fmla="*/ 103 w 1172"/>
                    <a:gd name="T117" fmla="*/ 42 h 3640"/>
                    <a:gd name="T118" fmla="*/ 110 w 1172"/>
                    <a:gd name="T119" fmla="*/ 0 h 36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72"/>
                    <a:gd name="T181" fmla="*/ 0 h 3640"/>
                    <a:gd name="T182" fmla="*/ 1172 w 1172"/>
                    <a:gd name="T183" fmla="*/ 3640 h 364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72" h="3640">
                      <a:moveTo>
                        <a:pt x="139" y="5"/>
                      </a:moveTo>
                      <a:lnTo>
                        <a:pt x="138" y="8"/>
                      </a:lnTo>
                      <a:lnTo>
                        <a:pt x="137" y="13"/>
                      </a:lnTo>
                      <a:lnTo>
                        <a:pt x="137" y="17"/>
                      </a:lnTo>
                      <a:lnTo>
                        <a:pt x="136" y="23"/>
                      </a:lnTo>
                      <a:lnTo>
                        <a:pt x="134" y="34"/>
                      </a:lnTo>
                      <a:lnTo>
                        <a:pt x="131" y="47"/>
                      </a:lnTo>
                      <a:lnTo>
                        <a:pt x="129" y="61"/>
                      </a:lnTo>
                      <a:lnTo>
                        <a:pt x="126" y="75"/>
                      </a:lnTo>
                      <a:lnTo>
                        <a:pt x="123" y="91"/>
                      </a:lnTo>
                      <a:lnTo>
                        <a:pt x="120" y="107"/>
                      </a:lnTo>
                      <a:lnTo>
                        <a:pt x="114" y="140"/>
                      </a:lnTo>
                      <a:lnTo>
                        <a:pt x="110" y="157"/>
                      </a:lnTo>
                      <a:lnTo>
                        <a:pt x="107" y="173"/>
                      </a:lnTo>
                      <a:lnTo>
                        <a:pt x="104" y="189"/>
                      </a:lnTo>
                      <a:lnTo>
                        <a:pt x="101" y="204"/>
                      </a:lnTo>
                      <a:lnTo>
                        <a:pt x="98" y="218"/>
                      </a:lnTo>
                      <a:lnTo>
                        <a:pt x="95" y="232"/>
                      </a:lnTo>
                      <a:lnTo>
                        <a:pt x="89" y="256"/>
                      </a:lnTo>
                      <a:lnTo>
                        <a:pt x="82" y="280"/>
                      </a:lnTo>
                      <a:lnTo>
                        <a:pt x="75" y="303"/>
                      </a:lnTo>
                      <a:lnTo>
                        <a:pt x="69" y="325"/>
                      </a:lnTo>
                      <a:lnTo>
                        <a:pt x="62" y="346"/>
                      </a:lnTo>
                      <a:lnTo>
                        <a:pt x="57" y="367"/>
                      </a:lnTo>
                      <a:lnTo>
                        <a:pt x="51" y="388"/>
                      </a:lnTo>
                      <a:lnTo>
                        <a:pt x="47" y="409"/>
                      </a:lnTo>
                      <a:lnTo>
                        <a:pt x="43" y="431"/>
                      </a:lnTo>
                      <a:lnTo>
                        <a:pt x="39" y="453"/>
                      </a:lnTo>
                      <a:lnTo>
                        <a:pt x="36" y="475"/>
                      </a:lnTo>
                      <a:lnTo>
                        <a:pt x="33" y="497"/>
                      </a:lnTo>
                      <a:lnTo>
                        <a:pt x="31" y="518"/>
                      </a:lnTo>
                      <a:lnTo>
                        <a:pt x="30" y="539"/>
                      </a:lnTo>
                      <a:lnTo>
                        <a:pt x="29" y="559"/>
                      </a:lnTo>
                      <a:lnTo>
                        <a:pt x="29" y="578"/>
                      </a:lnTo>
                      <a:lnTo>
                        <a:pt x="31" y="597"/>
                      </a:lnTo>
                      <a:lnTo>
                        <a:pt x="32" y="614"/>
                      </a:lnTo>
                      <a:lnTo>
                        <a:pt x="35" y="632"/>
                      </a:lnTo>
                      <a:lnTo>
                        <a:pt x="38" y="649"/>
                      </a:lnTo>
                      <a:lnTo>
                        <a:pt x="42" y="665"/>
                      </a:lnTo>
                      <a:lnTo>
                        <a:pt x="47" y="681"/>
                      </a:lnTo>
                      <a:lnTo>
                        <a:pt x="52" y="696"/>
                      </a:lnTo>
                      <a:lnTo>
                        <a:pt x="58" y="712"/>
                      </a:lnTo>
                      <a:lnTo>
                        <a:pt x="64" y="726"/>
                      </a:lnTo>
                      <a:lnTo>
                        <a:pt x="72" y="739"/>
                      </a:lnTo>
                      <a:lnTo>
                        <a:pt x="80" y="752"/>
                      </a:lnTo>
                      <a:lnTo>
                        <a:pt x="89" y="765"/>
                      </a:lnTo>
                      <a:lnTo>
                        <a:pt x="98" y="779"/>
                      </a:lnTo>
                      <a:lnTo>
                        <a:pt x="109" y="793"/>
                      </a:lnTo>
                      <a:lnTo>
                        <a:pt x="119" y="809"/>
                      </a:lnTo>
                      <a:lnTo>
                        <a:pt x="124" y="817"/>
                      </a:lnTo>
                      <a:lnTo>
                        <a:pt x="129" y="826"/>
                      </a:lnTo>
                      <a:lnTo>
                        <a:pt x="135" y="835"/>
                      </a:lnTo>
                      <a:lnTo>
                        <a:pt x="140" y="845"/>
                      </a:lnTo>
                      <a:lnTo>
                        <a:pt x="150" y="865"/>
                      </a:lnTo>
                      <a:lnTo>
                        <a:pt x="161" y="886"/>
                      </a:lnTo>
                      <a:lnTo>
                        <a:pt x="172" y="908"/>
                      </a:lnTo>
                      <a:lnTo>
                        <a:pt x="194" y="952"/>
                      </a:lnTo>
                      <a:lnTo>
                        <a:pt x="205" y="973"/>
                      </a:lnTo>
                      <a:lnTo>
                        <a:pt x="217" y="994"/>
                      </a:lnTo>
                      <a:lnTo>
                        <a:pt x="229" y="1014"/>
                      </a:lnTo>
                      <a:lnTo>
                        <a:pt x="243" y="1034"/>
                      </a:lnTo>
                      <a:lnTo>
                        <a:pt x="256" y="1054"/>
                      </a:lnTo>
                      <a:lnTo>
                        <a:pt x="271" y="1074"/>
                      </a:lnTo>
                      <a:lnTo>
                        <a:pt x="299" y="1114"/>
                      </a:lnTo>
                      <a:lnTo>
                        <a:pt x="313" y="1134"/>
                      </a:lnTo>
                      <a:lnTo>
                        <a:pt x="326" y="1154"/>
                      </a:lnTo>
                      <a:lnTo>
                        <a:pt x="338" y="1173"/>
                      </a:lnTo>
                      <a:lnTo>
                        <a:pt x="351" y="1193"/>
                      </a:lnTo>
                      <a:lnTo>
                        <a:pt x="375" y="1232"/>
                      </a:lnTo>
                      <a:lnTo>
                        <a:pt x="398" y="1270"/>
                      </a:lnTo>
                      <a:lnTo>
                        <a:pt x="421" y="1307"/>
                      </a:lnTo>
                      <a:lnTo>
                        <a:pt x="427" y="1315"/>
                      </a:lnTo>
                      <a:lnTo>
                        <a:pt x="432" y="1324"/>
                      </a:lnTo>
                      <a:lnTo>
                        <a:pt x="443" y="1339"/>
                      </a:lnTo>
                      <a:lnTo>
                        <a:pt x="454" y="1354"/>
                      </a:lnTo>
                      <a:lnTo>
                        <a:pt x="465" y="1368"/>
                      </a:lnTo>
                      <a:lnTo>
                        <a:pt x="476" y="1384"/>
                      </a:lnTo>
                      <a:lnTo>
                        <a:pt x="482" y="1393"/>
                      </a:lnTo>
                      <a:lnTo>
                        <a:pt x="488" y="1402"/>
                      </a:lnTo>
                      <a:lnTo>
                        <a:pt x="495" y="1412"/>
                      </a:lnTo>
                      <a:lnTo>
                        <a:pt x="501" y="1422"/>
                      </a:lnTo>
                      <a:lnTo>
                        <a:pt x="508" y="1434"/>
                      </a:lnTo>
                      <a:lnTo>
                        <a:pt x="516" y="1446"/>
                      </a:lnTo>
                      <a:lnTo>
                        <a:pt x="524" y="1459"/>
                      </a:lnTo>
                      <a:lnTo>
                        <a:pt x="532" y="1473"/>
                      </a:lnTo>
                      <a:lnTo>
                        <a:pt x="540" y="1488"/>
                      </a:lnTo>
                      <a:lnTo>
                        <a:pt x="549" y="1503"/>
                      </a:lnTo>
                      <a:lnTo>
                        <a:pt x="559" y="1520"/>
                      </a:lnTo>
                      <a:lnTo>
                        <a:pt x="568" y="1536"/>
                      </a:lnTo>
                      <a:lnTo>
                        <a:pt x="587" y="1571"/>
                      </a:lnTo>
                      <a:lnTo>
                        <a:pt x="606" y="1607"/>
                      </a:lnTo>
                      <a:lnTo>
                        <a:pt x="625" y="1643"/>
                      </a:lnTo>
                      <a:lnTo>
                        <a:pt x="634" y="1661"/>
                      </a:lnTo>
                      <a:lnTo>
                        <a:pt x="643" y="1678"/>
                      </a:lnTo>
                      <a:lnTo>
                        <a:pt x="650" y="1696"/>
                      </a:lnTo>
                      <a:lnTo>
                        <a:pt x="658" y="1713"/>
                      </a:lnTo>
                      <a:lnTo>
                        <a:pt x="665" y="1729"/>
                      </a:lnTo>
                      <a:lnTo>
                        <a:pt x="671" y="1746"/>
                      </a:lnTo>
                      <a:lnTo>
                        <a:pt x="683" y="1780"/>
                      </a:lnTo>
                      <a:lnTo>
                        <a:pt x="694" y="1813"/>
                      </a:lnTo>
                      <a:lnTo>
                        <a:pt x="704" y="1847"/>
                      </a:lnTo>
                      <a:lnTo>
                        <a:pt x="714" y="1880"/>
                      </a:lnTo>
                      <a:lnTo>
                        <a:pt x="724" y="1912"/>
                      </a:lnTo>
                      <a:lnTo>
                        <a:pt x="734" y="1944"/>
                      </a:lnTo>
                      <a:lnTo>
                        <a:pt x="746" y="1976"/>
                      </a:lnTo>
                      <a:lnTo>
                        <a:pt x="759" y="2007"/>
                      </a:lnTo>
                      <a:lnTo>
                        <a:pt x="773" y="2036"/>
                      </a:lnTo>
                      <a:lnTo>
                        <a:pt x="788" y="2066"/>
                      </a:lnTo>
                      <a:lnTo>
                        <a:pt x="804" y="2096"/>
                      </a:lnTo>
                      <a:lnTo>
                        <a:pt x="819" y="2126"/>
                      </a:lnTo>
                      <a:lnTo>
                        <a:pt x="834" y="2156"/>
                      </a:lnTo>
                      <a:lnTo>
                        <a:pt x="847" y="2188"/>
                      </a:lnTo>
                      <a:lnTo>
                        <a:pt x="854" y="2205"/>
                      </a:lnTo>
                      <a:lnTo>
                        <a:pt x="860" y="2221"/>
                      </a:lnTo>
                      <a:lnTo>
                        <a:pt x="870" y="2255"/>
                      </a:lnTo>
                      <a:lnTo>
                        <a:pt x="880" y="2290"/>
                      </a:lnTo>
                      <a:lnTo>
                        <a:pt x="890" y="2326"/>
                      </a:lnTo>
                      <a:lnTo>
                        <a:pt x="898" y="2361"/>
                      </a:lnTo>
                      <a:lnTo>
                        <a:pt x="905" y="2398"/>
                      </a:lnTo>
                      <a:lnTo>
                        <a:pt x="912" y="2434"/>
                      </a:lnTo>
                      <a:lnTo>
                        <a:pt x="917" y="2469"/>
                      </a:lnTo>
                      <a:lnTo>
                        <a:pt x="922" y="2504"/>
                      </a:lnTo>
                      <a:lnTo>
                        <a:pt x="923" y="2521"/>
                      </a:lnTo>
                      <a:lnTo>
                        <a:pt x="925" y="2538"/>
                      </a:lnTo>
                      <a:lnTo>
                        <a:pt x="926" y="2571"/>
                      </a:lnTo>
                      <a:lnTo>
                        <a:pt x="927" y="2604"/>
                      </a:lnTo>
                      <a:lnTo>
                        <a:pt x="926" y="2636"/>
                      </a:lnTo>
                      <a:lnTo>
                        <a:pt x="925" y="2669"/>
                      </a:lnTo>
                      <a:lnTo>
                        <a:pt x="924" y="2701"/>
                      </a:lnTo>
                      <a:lnTo>
                        <a:pt x="922" y="2735"/>
                      </a:lnTo>
                      <a:lnTo>
                        <a:pt x="922" y="2769"/>
                      </a:lnTo>
                      <a:lnTo>
                        <a:pt x="921" y="2787"/>
                      </a:lnTo>
                      <a:lnTo>
                        <a:pt x="920" y="2805"/>
                      </a:lnTo>
                      <a:lnTo>
                        <a:pt x="919" y="2824"/>
                      </a:lnTo>
                      <a:lnTo>
                        <a:pt x="918" y="2844"/>
                      </a:lnTo>
                      <a:lnTo>
                        <a:pt x="915" y="2883"/>
                      </a:lnTo>
                      <a:lnTo>
                        <a:pt x="913" y="2923"/>
                      </a:lnTo>
                      <a:lnTo>
                        <a:pt x="910" y="2961"/>
                      </a:lnTo>
                      <a:lnTo>
                        <a:pt x="909" y="2980"/>
                      </a:lnTo>
                      <a:lnTo>
                        <a:pt x="909" y="2999"/>
                      </a:lnTo>
                      <a:lnTo>
                        <a:pt x="909" y="3016"/>
                      </a:lnTo>
                      <a:lnTo>
                        <a:pt x="909" y="3033"/>
                      </a:lnTo>
                      <a:lnTo>
                        <a:pt x="910" y="3048"/>
                      </a:lnTo>
                      <a:lnTo>
                        <a:pt x="911" y="3063"/>
                      </a:lnTo>
                      <a:lnTo>
                        <a:pt x="913" y="3076"/>
                      </a:lnTo>
                      <a:lnTo>
                        <a:pt x="916" y="3089"/>
                      </a:lnTo>
                      <a:lnTo>
                        <a:pt x="919" y="3101"/>
                      </a:lnTo>
                      <a:lnTo>
                        <a:pt x="922" y="3113"/>
                      </a:lnTo>
                      <a:lnTo>
                        <a:pt x="926" y="3124"/>
                      </a:lnTo>
                      <a:lnTo>
                        <a:pt x="929" y="3134"/>
                      </a:lnTo>
                      <a:lnTo>
                        <a:pt x="938" y="3155"/>
                      </a:lnTo>
                      <a:lnTo>
                        <a:pt x="948" y="3173"/>
                      </a:lnTo>
                      <a:lnTo>
                        <a:pt x="957" y="3193"/>
                      </a:lnTo>
                      <a:lnTo>
                        <a:pt x="967" y="3213"/>
                      </a:lnTo>
                      <a:lnTo>
                        <a:pt x="976" y="3234"/>
                      </a:lnTo>
                      <a:lnTo>
                        <a:pt x="984" y="3254"/>
                      </a:lnTo>
                      <a:lnTo>
                        <a:pt x="991" y="3273"/>
                      </a:lnTo>
                      <a:lnTo>
                        <a:pt x="998" y="3292"/>
                      </a:lnTo>
                      <a:lnTo>
                        <a:pt x="1005" y="3311"/>
                      </a:lnTo>
                      <a:lnTo>
                        <a:pt x="1012" y="3329"/>
                      </a:lnTo>
                      <a:lnTo>
                        <a:pt x="1021" y="3349"/>
                      </a:lnTo>
                      <a:lnTo>
                        <a:pt x="1025" y="3359"/>
                      </a:lnTo>
                      <a:lnTo>
                        <a:pt x="1030" y="3370"/>
                      </a:lnTo>
                      <a:lnTo>
                        <a:pt x="1035" y="3381"/>
                      </a:lnTo>
                      <a:lnTo>
                        <a:pt x="1041" y="3393"/>
                      </a:lnTo>
                      <a:lnTo>
                        <a:pt x="1048" y="3406"/>
                      </a:lnTo>
                      <a:lnTo>
                        <a:pt x="1055" y="3420"/>
                      </a:lnTo>
                      <a:lnTo>
                        <a:pt x="1063" y="3434"/>
                      </a:lnTo>
                      <a:lnTo>
                        <a:pt x="1071" y="3450"/>
                      </a:lnTo>
                      <a:lnTo>
                        <a:pt x="1080" y="3466"/>
                      </a:lnTo>
                      <a:lnTo>
                        <a:pt x="1090" y="3482"/>
                      </a:lnTo>
                      <a:lnTo>
                        <a:pt x="1109" y="3516"/>
                      </a:lnTo>
                      <a:lnTo>
                        <a:pt x="1118" y="3532"/>
                      </a:lnTo>
                      <a:lnTo>
                        <a:pt x="1127" y="3548"/>
                      </a:lnTo>
                      <a:lnTo>
                        <a:pt x="1136" y="3563"/>
                      </a:lnTo>
                      <a:lnTo>
                        <a:pt x="1144" y="3578"/>
                      </a:lnTo>
                      <a:lnTo>
                        <a:pt x="1153" y="3592"/>
                      </a:lnTo>
                      <a:lnTo>
                        <a:pt x="1160" y="3604"/>
                      </a:lnTo>
                      <a:lnTo>
                        <a:pt x="1166" y="3616"/>
                      </a:lnTo>
                      <a:lnTo>
                        <a:pt x="1172" y="3626"/>
                      </a:lnTo>
                      <a:lnTo>
                        <a:pt x="1147" y="3640"/>
                      </a:lnTo>
                      <a:lnTo>
                        <a:pt x="1141" y="3630"/>
                      </a:lnTo>
                      <a:lnTo>
                        <a:pt x="1134" y="3619"/>
                      </a:lnTo>
                      <a:lnTo>
                        <a:pt x="1127" y="3606"/>
                      </a:lnTo>
                      <a:lnTo>
                        <a:pt x="1119" y="3593"/>
                      </a:lnTo>
                      <a:lnTo>
                        <a:pt x="1111" y="3578"/>
                      </a:lnTo>
                      <a:lnTo>
                        <a:pt x="1102" y="3562"/>
                      </a:lnTo>
                      <a:lnTo>
                        <a:pt x="1092" y="3546"/>
                      </a:lnTo>
                      <a:lnTo>
                        <a:pt x="1083" y="3530"/>
                      </a:lnTo>
                      <a:lnTo>
                        <a:pt x="1064" y="3497"/>
                      </a:lnTo>
                      <a:lnTo>
                        <a:pt x="1055" y="3480"/>
                      </a:lnTo>
                      <a:lnTo>
                        <a:pt x="1046" y="3464"/>
                      </a:lnTo>
                      <a:lnTo>
                        <a:pt x="1037" y="3448"/>
                      </a:lnTo>
                      <a:lnTo>
                        <a:pt x="1029" y="3433"/>
                      </a:lnTo>
                      <a:lnTo>
                        <a:pt x="1022" y="3419"/>
                      </a:lnTo>
                      <a:lnTo>
                        <a:pt x="1015" y="3406"/>
                      </a:lnTo>
                      <a:lnTo>
                        <a:pt x="1009" y="3394"/>
                      </a:lnTo>
                      <a:lnTo>
                        <a:pt x="1004" y="3382"/>
                      </a:lnTo>
                      <a:lnTo>
                        <a:pt x="999" y="3371"/>
                      </a:lnTo>
                      <a:lnTo>
                        <a:pt x="994" y="3360"/>
                      </a:lnTo>
                      <a:lnTo>
                        <a:pt x="985" y="3340"/>
                      </a:lnTo>
                      <a:lnTo>
                        <a:pt x="978" y="3321"/>
                      </a:lnTo>
                      <a:lnTo>
                        <a:pt x="971" y="3302"/>
                      </a:lnTo>
                      <a:lnTo>
                        <a:pt x="964" y="3284"/>
                      </a:lnTo>
                      <a:lnTo>
                        <a:pt x="957" y="3265"/>
                      </a:lnTo>
                      <a:lnTo>
                        <a:pt x="949" y="3245"/>
                      </a:lnTo>
                      <a:lnTo>
                        <a:pt x="941" y="3225"/>
                      </a:lnTo>
                      <a:lnTo>
                        <a:pt x="931" y="3206"/>
                      </a:lnTo>
                      <a:lnTo>
                        <a:pt x="922" y="3186"/>
                      </a:lnTo>
                      <a:lnTo>
                        <a:pt x="912" y="3166"/>
                      </a:lnTo>
                      <a:lnTo>
                        <a:pt x="902" y="3144"/>
                      </a:lnTo>
                      <a:lnTo>
                        <a:pt x="898" y="3133"/>
                      </a:lnTo>
                      <a:lnTo>
                        <a:pt x="894" y="3121"/>
                      </a:lnTo>
                      <a:lnTo>
                        <a:pt x="890" y="3108"/>
                      </a:lnTo>
                      <a:lnTo>
                        <a:pt x="887" y="3095"/>
                      </a:lnTo>
                      <a:lnTo>
                        <a:pt x="885" y="3081"/>
                      </a:lnTo>
                      <a:lnTo>
                        <a:pt x="882" y="3066"/>
                      </a:lnTo>
                      <a:lnTo>
                        <a:pt x="881" y="3050"/>
                      </a:lnTo>
                      <a:lnTo>
                        <a:pt x="880" y="3033"/>
                      </a:lnTo>
                      <a:lnTo>
                        <a:pt x="880" y="3016"/>
                      </a:lnTo>
                      <a:lnTo>
                        <a:pt x="880" y="2998"/>
                      </a:lnTo>
                      <a:lnTo>
                        <a:pt x="880" y="2979"/>
                      </a:lnTo>
                      <a:lnTo>
                        <a:pt x="881" y="2960"/>
                      </a:lnTo>
                      <a:lnTo>
                        <a:pt x="883" y="2921"/>
                      </a:lnTo>
                      <a:lnTo>
                        <a:pt x="886" y="2881"/>
                      </a:lnTo>
                      <a:lnTo>
                        <a:pt x="889" y="2842"/>
                      </a:lnTo>
                      <a:lnTo>
                        <a:pt x="890" y="2823"/>
                      </a:lnTo>
                      <a:lnTo>
                        <a:pt x="891" y="2804"/>
                      </a:lnTo>
                      <a:lnTo>
                        <a:pt x="892" y="2786"/>
                      </a:lnTo>
                      <a:lnTo>
                        <a:pt x="892" y="2768"/>
                      </a:lnTo>
                      <a:lnTo>
                        <a:pt x="893" y="2733"/>
                      </a:lnTo>
                      <a:lnTo>
                        <a:pt x="894" y="2700"/>
                      </a:lnTo>
                      <a:lnTo>
                        <a:pt x="896" y="2668"/>
                      </a:lnTo>
                      <a:lnTo>
                        <a:pt x="897" y="2636"/>
                      </a:lnTo>
                      <a:lnTo>
                        <a:pt x="897" y="2604"/>
                      </a:lnTo>
                      <a:lnTo>
                        <a:pt x="897" y="2573"/>
                      </a:lnTo>
                      <a:lnTo>
                        <a:pt x="896" y="2540"/>
                      </a:lnTo>
                      <a:lnTo>
                        <a:pt x="894" y="2524"/>
                      </a:lnTo>
                      <a:lnTo>
                        <a:pt x="893" y="2508"/>
                      </a:lnTo>
                      <a:lnTo>
                        <a:pt x="888" y="2474"/>
                      </a:lnTo>
                      <a:lnTo>
                        <a:pt x="883" y="2439"/>
                      </a:lnTo>
                      <a:lnTo>
                        <a:pt x="877" y="2403"/>
                      </a:lnTo>
                      <a:lnTo>
                        <a:pt x="869" y="2368"/>
                      </a:lnTo>
                      <a:lnTo>
                        <a:pt x="861" y="2333"/>
                      </a:lnTo>
                      <a:lnTo>
                        <a:pt x="852" y="2298"/>
                      </a:lnTo>
                      <a:lnTo>
                        <a:pt x="843" y="2264"/>
                      </a:lnTo>
                      <a:lnTo>
                        <a:pt x="832" y="2231"/>
                      </a:lnTo>
                      <a:lnTo>
                        <a:pt x="827" y="2215"/>
                      </a:lnTo>
                      <a:lnTo>
                        <a:pt x="821" y="2200"/>
                      </a:lnTo>
                      <a:lnTo>
                        <a:pt x="807" y="2169"/>
                      </a:lnTo>
                      <a:lnTo>
                        <a:pt x="793" y="2139"/>
                      </a:lnTo>
                      <a:lnTo>
                        <a:pt x="778" y="2109"/>
                      </a:lnTo>
                      <a:lnTo>
                        <a:pt x="762" y="2079"/>
                      </a:lnTo>
                      <a:lnTo>
                        <a:pt x="747" y="2049"/>
                      </a:lnTo>
                      <a:lnTo>
                        <a:pt x="732" y="2018"/>
                      </a:lnTo>
                      <a:lnTo>
                        <a:pt x="718" y="1986"/>
                      </a:lnTo>
                      <a:lnTo>
                        <a:pt x="706" y="1954"/>
                      </a:lnTo>
                      <a:lnTo>
                        <a:pt x="696" y="1921"/>
                      </a:lnTo>
                      <a:lnTo>
                        <a:pt x="686" y="1888"/>
                      </a:lnTo>
                      <a:lnTo>
                        <a:pt x="676" y="1855"/>
                      </a:lnTo>
                      <a:lnTo>
                        <a:pt x="666" y="1823"/>
                      </a:lnTo>
                      <a:lnTo>
                        <a:pt x="656" y="1790"/>
                      </a:lnTo>
                      <a:lnTo>
                        <a:pt x="644" y="1757"/>
                      </a:lnTo>
                      <a:lnTo>
                        <a:pt x="638" y="1741"/>
                      </a:lnTo>
                      <a:lnTo>
                        <a:pt x="631" y="1725"/>
                      </a:lnTo>
                      <a:lnTo>
                        <a:pt x="624" y="1708"/>
                      </a:lnTo>
                      <a:lnTo>
                        <a:pt x="616" y="1691"/>
                      </a:lnTo>
                      <a:lnTo>
                        <a:pt x="608" y="1674"/>
                      </a:lnTo>
                      <a:lnTo>
                        <a:pt x="599" y="1656"/>
                      </a:lnTo>
                      <a:lnTo>
                        <a:pt x="581" y="1620"/>
                      </a:lnTo>
                      <a:lnTo>
                        <a:pt x="562" y="1585"/>
                      </a:lnTo>
                      <a:lnTo>
                        <a:pt x="543" y="1551"/>
                      </a:lnTo>
                      <a:lnTo>
                        <a:pt x="533" y="1534"/>
                      </a:lnTo>
                      <a:lnTo>
                        <a:pt x="524" y="1518"/>
                      </a:lnTo>
                      <a:lnTo>
                        <a:pt x="515" y="1502"/>
                      </a:lnTo>
                      <a:lnTo>
                        <a:pt x="506" y="1487"/>
                      </a:lnTo>
                      <a:lnTo>
                        <a:pt x="498" y="1474"/>
                      </a:lnTo>
                      <a:lnTo>
                        <a:pt x="491" y="1461"/>
                      </a:lnTo>
                      <a:lnTo>
                        <a:pt x="484" y="1449"/>
                      </a:lnTo>
                      <a:lnTo>
                        <a:pt x="477" y="1438"/>
                      </a:lnTo>
                      <a:lnTo>
                        <a:pt x="471" y="1428"/>
                      </a:lnTo>
                      <a:lnTo>
                        <a:pt x="464" y="1418"/>
                      </a:lnTo>
                      <a:lnTo>
                        <a:pt x="458" y="1409"/>
                      </a:lnTo>
                      <a:lnTo>
                        <a:pt x="452" y="1401"/>
                      </a:lnTo>
                      <a:lnTo>
                        <a:pt x="441" y="1386"/>
                      </a:lnTo>
                      <a:lnTo>
                        <a:pt x="430" y="1371"/>
                      </a:lnTo>
                      <a:lnTo>
                        <a:pt x="419" y="1356"/>
                      </a:lnTo>
                      <a:lnTo>
                        <a:pt x="408" y="1340"/>
                      </a:lnTo>
                      <a:lnTo>
                        <a:pt x="402" y="1331"/>
                      </a:lnTo>
                      <a:lnTo>
                        <a:pt x="396" y="1322"/>
                      </a:lnTo>
                      <a:lnTo>
                        <a:pt x="373" y="1285"/>
                      </a:lnTo>
                      <a:lnTo>
                        <a:pt x="350" y="1247"/>
                      </a:lnTo>
                      <a:lnTo>
                        <a:pt x="326" y="1208"/>
                      </a:lnTo>
                      <a:lnTo>
                        <a:pt x="314" y="1189"/>
                      </a:lnTo>
                      <a:lnTo>
                        <a:pt x="302" y="1170"/>
                      </a:lnTo>
                      <a:lnTo>
                        <a:pt x="289" y="1150"/>
                      </a:lnTo>
                      <a:lnTo>
                        <a:pt x="275" y="1131"/>
                      </a:lnTo>
                      <a:lnTo>
                        <a:pt x="247" y="1091"/>
                      </a:lnTo>
                      <a:lnTo>
                        <a:pt x="232" y="1070"/>
                      </a:lnTo>
                      <a:lnTo>
                        <a:pt x="218" y="1050"/>
                      </a:lnTo>
                      <a:lnTo>
                        <a:pt x="205" y="1029"/>
                      </a:lnTo>
                      <a:lnTo>
                        <a:pt x="192" y="1008"/>
                      </a:lnTo>
                      <a:lnTo>
                        <a:pt x="180" y="987"/>
                      </a:lnTo>
                      <a:lnTo>
                        <a:pt x="168" y="965"/>
                      </a:lnTo>
                      <a:lnTo>
                        <a:pt x="145" y="921"/>
                      </a:lnTo>
                      <a:lnTo>
                        <a:pt x="135" y="900"/>
                      </a:lnTo>
                      <a:lnTo>
                        <a:pt x="124" y="879"/>
                      </a:lnTo>
                      <a:lnTo>
                        <a:pt x="114" y="859"/>
                      </a:lnTo>
                      <a:lnTo>
                        <a:pt x="109" y="850"/>
                      </a:lnTo>
                      <a:lnTo>
                        <a:pt x="104" y="841"/>
                      </a:lnTo>
                      <a:lnTo>
                        <a:pt x="100" y="833"/>
                      </a:lnTo>
                      <a:lnTo>
                        <a:pt x="95" y="825"/>
                      </a:lnTo>
                      <a:lnTo>
                        <a:pt x="85" y="810"/>
                      </a:lnTo>
                      <a:lnTo>
                        <a:pt x="75" y="796"/>
                      </a:lnTo>
                      <a:lnTo>
                        <a:pt x="65" y="782"/>
                      </a:lnTo>
                      <a:lnTo>
                        <a:pt x="55" y="768"/>
                      </a:lnTo>
                      <a:lnTo>
                        <a:pt x="46" y="754"/>
                      </a:lnTo>
                      <a:lnTo>
                        <a:pt x="38" y="738"/>
                      </a:lnTo>
                      <a:lnTo>
                        <a:pt x="30" y="722"/>
                      </a:lnTo>
                      <a:lnTo>
                        <a:pt x="24" y="705"/>
                      </a:lnTo>
                      <a:lnTo>
                        <a:pt x="19" y="689"/>
                      </a:lnTo>
                      <a:lnTo>
                        <a:pt x="14" y="672"/>
                      </a:lnTo>
                      <a:lnTo>
                        <a:pt x="10" y="654"/>
                      </a:lnTo>
                      <a:lnTo>
                        <a:pt x="6" y="636"/>
                      </a:lnTo>
                      <a:lnTo>
                        <a:pt x="3" y="617"/>
                      </a:lnTo>
                      <a:lnTo>
                        <a:pt x="1" y="598"/>
                      </a:lnTo>
                      <a:lnTo>
                        <a:pt x="0" y="579"/>
                      </a:lnTo>
                      <a:lnTo>
                        <a:pt x="0" y="558"/>
                      </a:lnTo>
                      <a:lnTo>
                        <a:pt x="1" y="537"/>
                      </a:lnTo>
                      <a:lnTo>
                        <a:pt x="2" y="515"/>
                      </a:lnTo>
                      <a:lnTo>
                        <a:pt x="4" y="493"/>
                      </a:lnTo>
                      <a:lnTo>
                        <a:pt x="7" y="471"/>
                      </a:lnTo>
                      <a:lnTo>
                        <a:pt x="10" y="448"/>
                      </a:lnTo>
                      <a:lnTo>
                        <a:pt x="14" y="426"/>
                      </a:lnTo>
                      <a:lnTo>
                        <a:pt x="18" y="403"/>
                      </a:lnTo>
                      <a:lnTo>
                        <a:pt x="23" y="381"/>
                      </a:lnTo>
                      <a:lnTo>
                        <a:pt x="29" y="360"/>
                      </a:lnTo>
                      <a:lnTo>
                        <a:pt x="35" y="338"/>
                      </a:lnTo>
                      <a:lnTo>
                        <a:pt x="41" y="316"/>
                      </a:lnTo>
                      <a:lnTo>
                        <a:pt x="47" y="295"/>
                      </a:lnTo>
                      <a:lnTo>
                        <a:pt x="54" y="273"/>
                      </a:lnTo>
                      <a:lnTo>
                        <a:pt x="60" y="250"/>
                      </a:lnTo>
                      <a:lnTo>
                        <a:pt x="66" y="225"/>
                      </a:lnTo>
                      <a:lnTo>
                        <a:pt x="69" y="212"/>
                      </a:lnTo>
                      <a:lnTo>
                        <a:pt x="72" y="198"/>
                      </a:lnTo>
                      <a:lnTo>
                        <a:pt x="75" y="183"/>
                      </a:lnTo>
                      <a:lnTo>
                        <a:pt x="79" y="167"/>
                      </a:lnTo>
                      <a:lnTo>
                        <a:pt x="82" y="151"/>
                      </a:lnTo>
                      <a:lnTo>
                        <a:pt x="85" y="134"/>
                      </a:lnTo>
                      <a:lnTo>
                        <a:pt x="92" y="102"/>
                      </a:lnTo>
                      <a:lnTo>
                        <a:pt x="95" y="85"/>
                      </a:lnTo>
                      <a:lnTo>
                        <a:pt x="98" y="70"/>
                      </a:lnTo>
                      <a:lnTo>
                        <a:pt x="100" y="55"/>
                      </a:lnTo>
                      <a:lnTo>
                        <a:pt x="103" y="42"/>
                      </a:lnTo>
                      <a:lnTo>
                        <a:pt x="105" y="29"/>
                      </a:lnTo>
                      <a:lnTo>
                        <a:pt x="107" y="18"/>
                      </a:lnTo>
                      <a:lnTo>
                        <a:pt x="108" y="13"/>
                      </a:lnTo>
                      <a:lnTo>
                        <a:pt x="108" y="8"/>
                      </a:lnTo>
                      <a:lnTo>
                        <a:pt x="109" y="4"/>
                      </a:lnTo>
                      <a:lnTo>
                        <a:pt x="110" y="0"/>
                      </a:lnTo>
                      <a:lnTo>
                        <a:pt x="139" y="5"/>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5" name="Freeform 51"/>
                <p:cNvSpPr>
                  <a:spLocks/>
                </p:cNvSpPr>
                <p:nvPr/>
              </p:nvSpPr>
              <p:spPr bwMode="auto">
                <a:xfrm>
                  <a:off x="170" y="525"/>
                  <a:ext cx="2466" cy="1682"/>
                </a:xfrm>
                <a:custGeom>
                  <a:avLst/>
                  <a:gdLst>
                    <a:gd name="T0" fmla="*/ 42 w 2466"/>
                    <a:gd name="T1" fmla="*/ 1640 h 1682"/>
                    <a:gd name="T2" fmla="*/ 119 w 2466"/>
                    <a:gd name="T3" fmla="*/ 1615 h 1682"/>
                    <a:gd name="T4" fmla="*/ 263 w 2466"/>
                    <a:gd name="T5" fmla="*/ 1574 h 1682"/>
                    <a:gd name="T6" fmla="*/ 404 w 2466"/>
                    <a:gd name="T7" fmla="*/ 1547 h 1682"/>
                    <a:gd name="T8" fmla="*/ 522 w 2466"/>
                    <a:gd name="T9" fmla="*/ 1519 h 1682"/>
                    <a:gd name="T10" fmla="*/ 605 w 2466"/>
                    <a:gd name="T11" fmla="*/ 1480 h 1682"/>
                    <a:gd name="T12" fmla="*/ 708 w 2466"/>
                    <a:gd name="T13" fmla="*/ 1403 h 1682"/>
                    <a:gd name="T14" fmla="*/ 810 w 2466"/>
                    <a:gd name="T15" fmla="*/ 1312 h 1682"/>
                    <a:gd name="T16" fmla="*/ 911 w 2466"/>
                    <a:gd name="T17" fmla="*/ 1205 h 1682"/>
                    <a:gd name="T18" fmla="*/ 973 w 2466"/>
                    <a:gd name="T19" fmla="*/ 1133 h 1682"/>
                    <a:gd name="T20" fmla="*/ 1030 w 2466"/>
                    <a:gd name="T21" fmla="*/ 1060 h 1682"/>
                    <a:gd name="T22" fmla="*/ 1092 w 2466"/>
                    <a:gd name="T23" fmla="*/ 998 h 1682"/>
                    <a:gd name="T24" fmla="*/ 1140 w 2466"/>
                    <a:gd name="T25" fmla="*/ 964 h 1682"/>
                    <a:gd name="T26" fmla="*/ 1199 w 2466"/>
                    <a:gd name="T27" fmla="*/ 935 h 1682"/>
                    <a:gd name="T28" fmla="*/ 1310 w 2466"/>
                    <a:gd name="T29" fmla="*/ 893 h 1682"/>
                    <a:gd name="T30" fmla="*/ 1387 w 2466"/>
                    <a:gd name="T31" fmla="*/ 870 h 1682"/>
                    <a:gd name="T32" fmla="*/ 1447 w 2466"/>
                    <a:gd name="T33" fmla="*/ 858 h 1682"/>
                    <a:gd name="T34" fmla="*/ 1546 w 2466"/>
                    <a:gd name="T35" fmla="*/ 852 h 1682"/>
                    <a:gd name="T36" fmla="*/ 1634 w 2466"/>
                    <a:gd name="T37" fmla="*/ 838 h 1682"/>
                    <a:gd name="T38" fmla="*/ 1716 w 2466"/>
                    <a:gd name="T39" fmla="*/ 816 h 1682"/>
                    <a:gd name="T40" fmla="*/ 1775 w 2466"/>
                    <a:gd name="T41" fmla="*/ 785 h 1682"/>
                    <a:gd name="T42" fmla="*/ 1839 w 2466"/>
                    <a:gd name="T43" fmla="*/ 739 h 1682"/>
                    <a:gd name="T44" fmla="*/ 1932 w 2466"/>
                    <a:gd name="T45" fmla="*/ 655 h 1682"/>
                    <a:gd name="T46" fmla="*/ 2013 w 2466"/>
                    <a:gd name="T47" fmla="*/ 565 h 1682"/>
                    <a:gd name="T48" fmla="*/ 2124 w 2466"/>
                    <a:gd name="T49" fmla="*/ 419 h 1682"/>
                    <a:gd name="T50" fmla="*/ 2208 w 2466"/>
                    <a:gd name="T51" fmla="*/ 312 h 1682"/>
                    <a:gd name="T52" fmla="*/ 2327 w 2466"/>
                    <a:gd name="T53" fmla="*/ 167 h 1682"/>
                    <a:gd name="T54" fmla="*/ 2386 w 2466"/>
                    <a:gd name="T55" fmla="*/ 93 h 1682"/>
                    <a:gd name="T56" fmla="*/ 2419 w 2466"/>
                    <a:gd name="T57" fmla="*/ 47 h 1682"/>
                    <a:gd name="T58" fmla="*/ 2431 w 2466"/>
                    <a:gd name="T59" fmla="*/ 23 h 1682"/>
                    <a:gd name="T60" fmla="*/ 2466 w 2466"/>
                    <a:gd name="T61" fmla="*/ 12 h 1682"/>
                    <a:gd name="T62" fmla="*/ 2456 w 2466"/>
                    <a:gd name="T63" fmla="*/ 39 h 1682"/>
                    <a:gd name="T64" fmla="*/ 2438 w 2466"/>
                    <a:gd name="T65" fmla="*/ 71 h 1682"/>
                    <a:gd name="T66" fmla="*/ 2399 w 2466"/>
                    <a:gd name="T67" fmla="*/ 124 h 1682"/>
                    <a:gd name="T68" fmla="*/ 2335 w 2466"/>
                    <a:gd name="T69" fmla="*/ 203 h 1682"/>
                    <a:gd name="T70" fmla="*/ 2216 w 2466"/>
                    <a:gd name="T71" fmla="*/ 348 h 1682"/>
                    <a:gd name="T72" fmla="*/ 2119 w 2466"/>
                    <a:gd name="T73" fmla="*/ 474 h 1682"/>
                    <a:gd name="T74" fmla="*/ 2021 w 2466"/>
                    <a:gd name="T75" fmla="*/ 600 h 1682"/>
                    <a:gd name="T76" fmla="*/ 1925 w 2466"/>
                    <a:gd name="T77" fmla="*/ 702 h 1682"/>
                    <a:gd name="T78" fmla="*/ 1844 w 2466"/>
                    <a:gd name="T79" fmla="*/ 772 h 1682"/>
                    <a:gd name="T80" fmla="*/ 1778 w 2466"/>
                    <a:gd name="T81" fmla="*/ 817 h 1682"/>
                    <a:gd name="T82" fmla="*/ 1713 w 2466"/>
                    <a:gd name="T83" fmla="*/ 848 h 1682"/>
                    <a:gd name="T84" fmla="*/ 1616 w 2466"/>
                    <a:gd name="T85" fmla="*/ 870 h 1682"/>
                    <a:gd name="T86" fmla="*/ 1528 w 2466"/>
                    <a:gd name="T87" fmla="*/ 883 h 1682"/>
                    <a:gd name="T88" fmla="*/ 1441 w 2466"/>
                    <a:gd name="T89" fmla="*/ 888 h 1682"/>
                    <a:gd name="T90" fmla="*/ 1381 w 2466"/>
                    <a:gd name="T91" fmla="*/ 902 h 1682"/>
                    <a:gd name="T92" fmla="*/ 1287 w 2466"/>
                    <a:gd name="T93" fmla="*/ 932 h 1682"/>
                    <a:gd name="T94" fmla="*/ 1198 w 2466"/>
                    <a:gd name="T95" fmla="*/ 967 h 1682"/>
                    <a:gd name="T96" fmla="*/ 1146 w 2466"/>
                    <a:gd name="T97" fmla="*/ 994 h 1682"/>
                    <a:gd name="T98" fmla="*/ 1100 w 2466"/>
                    <a:gd name="T99" fmla="*/ 1030 h 1682"/>
                    <a:gd name="T100" fmla="*/ 1041 w 2466"/>
                    <a:gd name="T101" fmla="*/ 1092 h 1682"/>
                    <a:gd name="T102" fmla="*/ 982 w 2466"/>
                    <a:gd name="T103" fmla="*/ 1168 h 1682"/>
                    <a:gd name="T104" fmla="*/ 915 w 2466"/>
                    <a:gd name="T105" fmla="*/ 1246 h 1682"/>
                    <a:gd name="T106" fmla="*/ 805 w 2466"/>
                    <a:gd name="T107" fmla="*/ 1355 h 1682"/>
                    <a:gd name="T108" fmla="*/ 698 w 2466"/>
                    <a:gd name="T109" fmla="*/ 1449 h 1682"/>
                    <a:gd name="T110" fmla="*/ 603 w 2466"/>
                    <a:gd name="T111" fmla="*/ 1515 h 1682"/>
                    <a:gd name="T112" fmla="*/ 512 w 2466"/>
                    <a:gd name="T113" fmla="*/ 1553 h 1682"/>
                    <a:gd name="T114" fmla="*/ 367 w 2466"/>
                    <a:gd name="T115" fmla="*/ 1584 h 1682"/>
                    <a:gd name="T116" fmla="*/ 253 w 2466"/>
                    <a:gd name="T117" fmla="*/ 1606 h 1682"/>
                    <a:gd name="T118" fmla="*/ 111 w 2466"/>
                    <a:gd name="T119" fmla="*/ 1649 h 1682"/>
                    <a:gd name="T120" fmla="*/ 38 w 2466"/>
                    <a:gd name="T121" fmla="*/ 1672 h 16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66"/>
                    <a:gd name="T184" fmla="*/ 0 h 1682"/>
                    <a:gd name="T185" fmla="*/ 2466 w 2466"/>
                    <a:gd name="T186" fmla="*/ 1682 h 168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66" h="1682">
                      <a:moveTo>
                        <a:pt x="0" y="1654"/>
                      </a:moveTo>
                      <a:lnTo>
                        <a:pt x="8" y="1651"/>
                      </a:lnTo>
                      <a:lnTo>
                        <a:pt x="18" y="1648"/>
                      </a:lnTo>
                      <a:lnTo>
                        <a:pt x="29" y="1645"/>
                      </a:lnTo>
                      <a:lnTo>
                        <a:pt x="42" y="1640"/>
                      </a:lnTo>
                      <a:lnTo>
                        <a:pt x="56" y="1636"/>
                      </a:lnTo>
                      <a:lnTo>
                        <a:pt x="71" y="1631"/>
                      </a:lnTo>
                      <a:lnTo>
                        <a:pt x="86" y="1626"/>
                      </a:lnTo>
                      <a:lnTo>
                        <a:pt x="103" y="1621"/>
                      </a:lnTo>
                      <a:lnTo>
                        <a:pt x="119" y="1615"/>
                      </a:lnTo>
                      <a:lnTo>
                        <a:pt x="137" y="1610"/>
                      </a:lnTo>
                      <a:lnTo>
                        <a:pt x="173" y="1599"/>
                      </a:lnTo>
                      <a:lnTo>
                        <a:pt x="209" y="1588"/>
                      </a:lnTo>
                      <a:lnTo>
                        <a:pt x="245" y="1578"/>
                      </a:lnTo>
                      <a:lnTo>
                        <a:pt x="263" y="1574"/>
                      </a:lnTo>
                      <a:lnTo>
                        <a:pt x="282" y="1569"/>
                      </a:lnTo>
                      <a:lnTo>
                        <a:pt x="302" y="1565"/>
                      </a:lnTo>
                      <a:lnTo>
                        <a:pt x="322" y="1562"/>
                      </a:lnTo>
                      <a:lnTo>
                        <a:pt x="362" y="1555"/>
                      </a:lnTo>
                      <a:lnTo>
                        <a:pt x="404" y="1547"/>
                      </a:lnTo>
                      <a:lnTo>
                        <a:pt x="445" y="1540"/>
                      </a:lnTo>
                      <a:lnTo>
                        <a:pt x="465" y="1535"/>
                      </a:lnTo>
                      <a:lnTo>
                        <a:pt x="485" y="1530"/>
                      </a:lnTo>
                      <a:lnTo>
                        <a:pt x="504" y="1525"/>
                      </a:lnTo>
                      <a:lnTo>
                        <a:pt x="522" y="1519"/>
                      </a:lnTo>
                      <a:lnTo>
                        <a:pt x="540" y="1513"/>
                      </a:lnTo>
                      <a:lnTo>
                        <a:pt x="557" y="1506"/>
                      </a:lnTo>
                      <a:lnTo>
                        <a:pt x="573" y="1498"/>
                      </a:lnTo>
                      <a:lnTo>
                        <a:pt x="589" y="1489"/>
                      </a:lnTo>
                      <a:lnTo>
                        <a:pt x="605" y="1480"/>
                      </a:lnTo>
                      <a:lnTo>
                        <a:pt x="620" y="1470"/>
                      </a:lnTo>
                      <a:lnTo>
                        <a:pt x="635" y="1460"/>
                      </a:lnTo>
                      <a:lnTo>
                        <a:pt x="650" y="1449"/>
                      </a:lnTo>
                      <a:lnTo>
                        <a:pt x="679" y="1426"/>
                      </a:lnTo>
                      <a:lnTo>
                        <a:pt x="708" y="1403"/>
                      </a:lnTo>
                      <a:lnTo>
                        <a:pt x="735" y="1379"/>
                      </a:lnTo>
                      <a:lnTo>
                        <a:pt x="761" y="1356"/>
                      </a:lnTo>
                      <a:lnTo>
                        <a:pt x="773" y="1344"/>
                      </a:lnTo>
                      <a:lnTo>
                        <a:pt x="786" y="1333"/>
                      </a:lnTo>
                      <a:lnTo>
                        <a:pt x="810" y="1312"/>
                      </a:lnTo>
                      <a:lnTo>
                        <a:pt x="832" y="1290"/>
                      </a:lnTo>
                      <a:lnTo>
                        <a:pt x="854" y="1269"/>
                      </a:lnTo>
                      <a:lnTo>
                        <a:pt x="874" y="1247"/>
                      </a:lnTo>
                      <a:lnTo>
                        <a:pt x="893" y="1226"/>
                      </a:lnTo>
                      <a:lnTo>
                        <a:pt x="911" y="1205"/>
                      </a:lnTo>
                      <a:lnTo>
                        <a:pt x="929" y="1186"/>
                      </a:lnTo>
                      <a:lnTo>
                        <a:pt x="945" y="1167"/>
                      </a:lnTo>
                      <a:lnTo>
                        <a:pt x="953" y="1158"/>
                      </a:lnTo>
                      <a:lnTo>
                        <a:pt x="960" y="1150"/>
                      </a:lnTo>
                      <a:lnTo>
                        <a:pt x="973" y="1133"/>
                      </a:lnTo>
                      <a:lnTo>
                        <a:pt x="985" y="1118"/>
                      </a:lnTo>
                      <a:lnTo>
                        <a:pt x="996" y="1103"/>
                      </a:lnTo>
                      <a:lnTo>
                        <a:pt x="1007" y="1088"/>
                      </a:lnTo>
                      <a:lnTo>
                        <a:pt x="1018" y="1074"/>
                      </a:lnTo>
                      <a:lnTo>
                        <a:pt x="1030" y="1060"/>
                      </a:lnTo>
                      <a:lnTo>
                        <a:pt x="1043" y="1046"/>
                      </a:lnTo>
                      <a:lnTo>
                        <a:pt x="1056" y="1033"/>
                      </a:lnTo>
                      <a:lnTo>
                        <a:pt x="1068" y="1021"/>
                      </a:lnTo>
                      <a:lnTo>
                        <a:pt x="1080" y="1009"/>
                      </a:lnTo>
                      <a:lnTo>
                        <a:pt x="1092" y="998"/>
                      </a:lnTo>
                      <a:lnTo>
                        <a:pt x="1106" y="986"/>
                      </a:lnTo>
                      <a:lnTo>
                        <a:pt x="1113" y="980"/>
                      </a:lnTo>
                      <a:lnTo>
                        <a:pt x="1122" y="975"/>
                      </a:lnTo>
                      <a:lnTo>
                        <a:pt x="1130" y="969"/>
                      </a:lnTo>
                      <a:lnTo>
                        <a:pt x="1140" y="964"/>
                      </a:lnTo>
                      <a:lnTo>
                        <a:pt x="1150" y="958"/>
                      </a:lnTo>
                      <a:lnTo>
                        <a:pt x="1161" y="952"/>
                      </a:lnTo>
                      <a:lnTo>
                        <a:pt x="1173" y="947"/>
                      </a:lnTo>
                      <a:lnTo>
                        <a:pt x="1185" y="941"/>
                      </a:lnTo>
                      <a:lnTo>
                        <a:pt x="1199" y="935"/>
                      </a:lnTo>
                      <a:lnTo>
                        <a:pt x="1214" y="929"/>
                      </a:lnTo>
                      <a:lnTo>
                        <a:pt x="1229" y="923"/>
                      </a:lnTo>
                      <a:lnTo>
                        <a:pt x="1245" y="917"/>
                      </a:lnTo>
                      <a:lnTo>
                        <a:pt x="1277" y="905"/>
                      </a:lnTo>
                      <a:lnTo>
                        <a:pt x="1310" y="893"/>
                      </a:lnTo>
                      <a:lnTo>
                        <a:pt x="1326" y="888"/>
                      </a:lnTo>
                      <a:lnTo>
                        <a:pt x="1342" y="883"/>
                      </a:lnTo>
                      <a:lnTo>
                        <a:pt x="1358" y="878"/>
                      </a:lnTo>
                      <a:lnTo>
                        <a:pt x="1373" y="874"/>
                      </a:lnTo>
                      <a:lnTo>
                        <a:pt x="1387" y="870"/>
                      </a:lnTo>
                      <a:lnTo>
                        <a:pt x="1400" y="867"/>
                      </a:lnTo>
                      <a:lnTo>
                        <a:pt x="1412" y="864"/>
                      </a:lnTo>
                      <a:lnTo>
                        <a:pt x="1424" y="861"/>
                      </a:lnTo>
                      <a:lnTo>
                        <a:pt x="1436" y="859"/>
                      </a:lnTo>
                      <a:lnTo>
                        <a:pt x="1447" y="858"/>
                      </a:lnTo>
                      <a:lnTo>
                        <a:pt x="1468" y="856"/>
                      </a:lnTo>
                      <a:lnTo>
                        <a:pt x="1488" y="855"/>
                      </a:lnTo>
                      <a:lnTo>
                        <a:pt x="1507" y="855"/>
                      </a:lnTo>
                      <a:lnTo>
                        <a:pt x="1526" y="854"/>
                      </a:lnTo>
                      <a:lnTo>
                        <a:pt x="1546" y="852"/>
                      </a:lnTo>
                      <a:lnTo>
                        <a:pt x="1556" y="851"/>
                      </a:lnTo>
                      <a:lnTo>
                        <a:pt x="1566" y="849"/>
                      </a:lnTo>
                      <a:lnTo>
                        <a:pt x="1588" y="845"/>
                      </a:lnTo>
                      <a:lnTo>
                        <a:pt x="1611" y="841"/>
                      </a:lnTo>
                      <a:lnTo>
                        <a:pt x="1634" y="838"/>
                      </a:lnTo>
                      <a:lnTo>
                        <a:pt x="1657" y="833"/>
                      </a:lnTo>
                      <a:lnTo>
                        <a:pt x="1681" y="828"/>
                      </a:lnTo>
                      <a:lnTo>
                        <a:pt x="1692" y="824"/>
                      </a:lnTo>
                      <a:lnTo>
                        <a:pt x="1704" y="821"/>
                      </a:lnTo>
                      <a:lnTo>
                        <a:pt x="1716" y="816"/>
                      </a:lnTo>
                      <a:lnTo>
                        <a:pt x="1727" y="811"/>
                      </a:lnTo>
                      <a:lnTo>
                        <a:pt x="1739" y="806"/>
                      </a:lnTo>
                      <a:lnTo>
                        <a:pt x="1751" y="799"/>
                      </a:lnTo>
                      <a:lnTo>
                        <a:pt x="1763" y="792"/>
                      </a:lnTo>
                      <a:lnTo>
                        <a:pt x="1775" y="785"/>
                      </a:lnTo>
                      <a:lnTo>
                        <a:pt x="1788" y="777"/>
                      </a:lnTo>
                      <a:lnTo>
                        <a:pt x="1801" y="768"/>
                      </a:lnTo>
                      <a:lnTo>
                        <a:pt x="1813" y="759"/>
                      </a:lnTo>
                      <a:lnTo>
                        <a:pt x="1826" y="749"/>
                      </a:lnTo>
                      <a:lnTo>
                        <a:pt x="1839" y="739"/>
                      </a:lnTo>
                      <a:lnTo>
                        <a:pt x="1852" y="728"/>
                      </a:lnTo>
                      <a:lnTo>
                        <a:pt x="1865" y="717"/>
                      </a:lnTo>
                      <a:lnTo>
                        <a:pt x="1879" y="705"/>
                      </a:lnTo>
                      <a:lnTo>
                        <a:pt x="1905" y="681"/>
                      </a:lnTo>
                      <a:lnTo>
                        <a:pt x="1932" y="655"/>
                      </a:lnTo>
                      <a:lnTo>
                        <a:pt x="1959" y="627"/>
                      </a:lnTo>
                      <a:lnTo>
                        <a:pt x="1972" y="613"/>
                      </a:lnTo>
                      <a:lnTo>
                        <a:pt x="1986" y="597"/>
                      </a:lnTo>
                      <a:lnTo>
                        <a:pt x="1999" y="581"/>
                      </a:lnTo>
                      <a:lnTo>
                        <a:pt x="2013" y="565"/>
                      </a:lnTo>
                      <a:lnTo>
                        <a:pt x="2027" y="547"/>
                      </a:lnTo>
                      <a:lnTo>
                        <a:pt x="2041" y="530"/>
                      </a:lnTo>
                      <a:lnTo>
                        <a:pt x="2068" y="493"/>
                      </a:lnTo>
                      <a:lnTo>
                        <a:pt x="2096" y="456"/>
                      </a:lnTo>
                      <a:lnTo>
                        <a:pt x="2124" y="419"/>
                      </a:lnTo>
                      <a:lnTo>
                        <a:pt x="2152" y="382"/>
                      </a:lnTo>
                      <a:lnTo>
                        <a:pt x="2166" y="364"/>
                      </a:lnTo>
                      <a:lnTo>
                        <a:pt x="2179" y="347"/>
                      </a:lnTo>
                      <a:lnTo>
                        <a:pt x="2193" y="329"/>
                      </a:lnTo>
                      <a:lnTo>
                        <a:pt x="2208" y="312"/>
                      </a:lnTo>
                      <a:lnTo>
                        <a:pt x="2238" y="275"/>
                      </a:lnTo>
                      <a:lnTo>
                        <a:pt x="2268" y="238"/>
                      </a:lnTo>
                      <a:lnTo>
                        <a:pt x="2298" y="202"/>
                      </a:lnTo>
                      <a:lnTo>
                        <a:pt x="2313" y="184"/>
                      </a:lnTo>
                      <a:lnTo>
                        <a:pt x="2327" y="167"/>
                      </a:lnTo>
                      <a:lnTo>
                        <a:pt x="2341" y="150"/>
                      </a:lnTo>
                      <a:lnTo>
                        <a:pt x="2353" y="135"/>
                      </a:lnTo>
                      <a:lnTo>
                        <a:pt x="2365" y="120"/>
                      </a:lnTo>
                      <a:lnTo>
                        <a:pt x="2376" y="106"/>
                      </a:lnTo>
                      <a:lnTo>
                        <a:pt x="2386" y="93"/>
                      </a:lnTo>
                      <a:lnTo>
                        <a:pt x="2395" y="82"/>
                      </a:lnTo>
                      <a:lnTo>
                        <a:pt x="2403" y="71"/>
                      </a:lnTo>
                      <a:lnTo>
                        <a:pt x="2409" y="62"/>
                      </a:lnTo>
                      <a:lnTo>
                        <a:pt x="2414" y="54"/>
                      </a:lnTo>
                      <a:lnTo>
                        <a:pt x="2419" y="47"/>
                      </a:lnTo>
                      <a:lnTo>
                        <a:pt x="2422" y="41"/>
                      </a:lnTo>
                      <a:lnTo>
                        <a:pt x="2425" y="36"/>
                      </a:lnTo>
                      <a:lnTo>
                        <a:pt x="2428" y="31"/>
                      </a:lnTo>
                      <a:lnTo>
                        <a:pt x="2429" y="27"/>
                      </a:lnTo>
                      <a:lnTo>
                        <a:pt x="2431" y="23"/>
                      </a:lnTo>
                      <a:lnTo>
                        <a:pt x="2432" y="20"/>
                      </a:lnTo>
                      <a:lnTo>
                        <a:pt x="2434" y="14"/>
                      </a:lnTo>
                      <a:lnTo>
                        <a:pt x="2437" y="7"/>
                      </a:lnTo>
                      <a:lnTo>
                        <a:pt x="2440" y="0"/>
                      </a:lnTo>
                      <a:lnTo>
                        <a:pt x="2466" y="12"/>
                      </a:lnTo>
                      <a:lnTo>
                        <a:pt x="2464" y="17"/>
                      </a:lnTo>
                      <a:lnTo>
                        <a:pt x="2462" y="23"/>
                      </a:lnTo>
                      <a:lnTo>
                        <a:pt x="2459" y="30"/>
                      </a:lnTo>
                      <a:lnTo>
                        <a:pt x="2458" y="34"/>
                      </a:lnTo>
                      <a:lnTo>
                        <a:pt x="2456" y="39"/>
                      </a:lnTo>
                      <a:lnTo>
                        <a:pt x="2454" y="44"/>
                      </a:lnTo>
                      <a:lnTo>
                        <a:pt x="2451" y="50"/>
                      </a:lnTo>
                      <a:lnTo>
                        <a:pt x="2447" y="56"/>
                      </a:lnTo>
                      <a:lnTo>
                        <a:pt x="2443" y="63"/>
                      </a:lnTo>
                      <a:lnTo>
                        <a:pt x="2438" y="71"/>
                      </a:lnTo>
                      <a:lnTo>
                        <a:pt x="2433" y="79"/>
                      </a:lnTo>
                      <a:lnTo>
                        <a:pt x="2426" y="89"/>
                      </a:lnTo>
                      <a:lnTo>
                        <a:pt x="2418" y="99"/>
                      </a:lnTo>
                      <a:lnTo>
                        <a:pt x="2409" y="111"/>
                      </a:lnTo>
                      <a:lnTo>
                        <a:pt x="2399" y="124"/>
                      </a:lnTo>
                      <a:lnTo>
                        <a:pt x="2388" y="138"/>
                      </a:lnTo>
                      <a:lnTo>
                        <a:pt x="2376" y="153"/>
                      </a:lnTo>
                      <a:lnTo>
                        <a:pt x="2363" y="169"/>
                      </a:lnTo>
                      <a:lnTo>
                        <a:pt x="2350" y="185"/>
                      </a:lnTo>
                      <a:lnTo>
                        <a:pt x="2335" y="203"/>
                      </a:lnTo>
                      <a:lnTo>
                        <a:pt x="2321" y="220"/>
                      </a:lnTo>
                      <a:lnTo>
                        <a:pt x="2291" y="257"/>
                      </a:lnTo>
                      <a:lnTo>
                        <a:pt x="2260" y="293"/>
                      </a:lnTo>
                      <a:lnTo>
                        <a:pt x="2230" y="330"/>
                      </a:lnTo>
                      <a:lnTo>
                        <a:pt x="2216" y="348"/>
                      </a:lnTo>
                      <a:lnTo>
                        <a:pt x="2202" y="365"/>
                      </a:lnTo>
                      <a:lnTo>
                        <a:pt x="2189" y="382"/>
                      </a:lnTo>
                      <a:lnTo>
                        <a:pt x="2175" y="400"/>
                      </a:lnTo>
                      <a:lnTo>
                        <a:pt x="2147" y="436"/>
                      </a:lnTo>
                      <a:lnTo>
                        <a:pt x="2119" y="474"/>
                      </a:lnTo>
                      <a:lnTo>
                        <a:pt x="2091" y="511"/>
                      </a:lnTo>
                      <a:lnTo>
                        <a:pt x="2063" y="548"/>
                      </a:lnTo>
                      <a:lnTo>
                        <a:pt x="2049" y="566"/>
                      </a:lnTo>
                      <a:lnTo>
                        <a:pt x="2035" y="583"/>
                      </a:lnTo>
                      <a:lnTo>
                        <a:pt x="2021" y="600"/>
                      </a:lnTo>
                      <a:lnTo>
                        <a:pt x="2007" y="617"/>
                      </a:lnTo>
                      <a:lnTo>
                        <a:pt x="1994" y="632"/>
                      </a:lnTo>
                      <a:lnTo>
                        <a:pt x="1980" y="647"/>
                      </a:lnTo>
                      <a:lnTo>
                        <a:pt x="1952" y="676"/>
                      </a:lnTo>
                      <a:lnTo>
                        <a:pt x="1925" y="702"/>
                      </a:lnTo>
                      <a:lnTo>
                        <a:pt x="1898" y="727"/>
                      </a:lnTo>
                      <a:lnTo>
                        <a:pt x="1884" y="739"/>
                      </a:lnTo>
                      <a:lnTo>
                        <a:pt x="1871" y="751"/>
                      </a:lnTo>
                      <a:lnTo>
                        <a:pt x="1857" y="762"/>
                      </a:lnTo>
                      <a:lnTo>
                        <a:pt x="1844" y="772"/>
                      </a:lnTo>
                      <a:lnTo>
                        <a:pt x="1830" y="782"/>
                      </a:lnTo>
                      <a:lnTo>
                        <a:pt x="1817" y="792"/>
                      </a:lnTo>
                      <a:lnTo>
                        <a:pt x="1804" y="801"/>
                      </a:lnTo>
                      <a:lnTo>
                        <a:pt x="1791" y="809"/>
                      </a:lnTo>
                      <a:lnTo>
                        <a:pt x="1778" y="817"/>
                      </a:lnTo>
                      <a:lnTo>
                        <a:pt x="1765" y="825"/>
                      </a:lnTo>
                      <a:lnTo>
                        <a:pt x="1752" y="832"/>
                      </a:lnTo>
                      <a:lnTo>
                        <a:pt x="1739" y="838"/>
                      </a:lnTo>
                      <a:lnTo>
                        <a:pt x="1726" y="843"/>
                      </a:lnTo>
                      <a:lnTo>
                        <a:pt x="1713" y="848"/>
                      </a:lnTo>
                      <a:lnTo>
                        <a:pt x="1700" y="852"/>
                      </a:lnTo>
                      <a:lnTo>
                        <a:pt x="1688" y="856"/>
                      </a:lnTo>
                      <a:lnTo>
                        <a:pt x="1663" y="862"/>
                      </a:lnTo>
                      <a:lnTo>
                        <a:pt x="1639" y="866"/>
                      </a:lnTo>
                      <a:lnTo>
                        <a:pt x="1616" y="870"/>
                      </a:lnTo>
                      <a:lnTo>
                        <a:pt x="1593" y="874"/>
                      </a:lnTo>
                      <a:lnTo>
                        <a:pt x="1571" y="878"/>
                      </a:lnTo>
                      <a:lnTo>
                        <a:pt x="1559" y="880"/>
                      </a:lnTo>
                      <a:lnTo>
                        <a:pt x="1548" y="881"/>
                      </a:lnTo>
                      <a:lnTo>
                        <a:pt x="1528" y="883"/>
                      </a:lnTo>
                      <a:lnTo>
                        <a:pt x="1508" y="884"/>
                      </a:lnTo>
                      <a:lnTo>
                        <a:pt x="1489" y="884"/>
                      </a:lnTo>
                      <a:lnTo>
                        <a:pt x="1471" y="885"/>
                      </a:lnTo>
                      <a:lnTo>
                        <a:pt x="1451" y="887"/>
                      </a:lnTo>
                      <a:lnTo>
                        <a:pt x="1441" y="888"/>
                      </a:lnTo>
                      <a:lnTo>
                        <a:pt x="1430" y="890"/>
                      </a:lnTo>
                      <a:lnTo>
                        <a:pt x="1419" y="892"/>
                      </a:lnTo>
                      <a:lnTo>
                        <a:pt x="1407" y="895"/>
                      </a:lnTo>
                      <a:lnTo>
                        <a:pt x="1395" y="898"/>
                      </a:lnTo>
                      <a:lnTo>
                        <a:pt x="1381" y="902"/>
                      </a:lnTo>
                      <a:lnTo>
                        <a:pt x="1366" y="906"/>
                      </a:lnTo>
                      <a:lnTo>
                        <a:pt x="1351" y="911"/>
                      </a:lnTo>
                      <a:lnTo>
                        <a:pt x="1336" y="916"/>
                      </a:lnTo>
                      <a:lnTo>
                        <a:pt x="1320" y="921"/>
                      </a:lnTo>
                      <a:lnTo>
                        <a:pt x="1287" y="932"/>
                      </a:lnTo>
                      <a:lnTo>
                        <a:pt x="1255" y="944"/>
                      </a:lnTo>
                      <a:lnTo>
                        <a:pt x="1240" y="950"/>
                      </a:lnTo>
                      <a:lnTo>
                        <a:pt x="1225" y="956"/>
                      </a:lnTo>
                      <a:lnTo>
                        <a:pt x="1211" y="961"/>
                      </a:lnTo>
                      <a:lnTo>
                        <a:pt x="1198" y="967"/>
                      </a:lnTo>
                      <a:lnTo>
                        <a:pt x="1185" y="973"/>
                      </a:lnTo>
                      <a:lnTo>
                        <a:pt x="1174" y="978"/>
                      </a:lnTo>
                      <a:lnTo>
                        <a:pt x="1164" y="984"/>
                      </a:lnTo>
                      <a:lnTo>
                        <a:pt x="1155" y="989"/>
                      </a:lnTo>
                      <a:lnTo>
                        <a:pt x="1146" y="994"/>
                      </a:lnTo>
                      <a:lnTo>
                        <a:pt x="1138" y="999"/>
                      </a:lnTo>
                      <a:lnTo>
                        <a:pt x="1131" y="1004"/>
                      </a:lnTo>
                      <a:lnTo>
                        <a:pt x="1124" y="1009"/>
                      </a:lnTo>
                      <a:lnTo>
                        <a:pt x="1112" y="1019"/>
                      </a:lnTo>
                      <a:lnTo>
                        <a:pt x="1100" y="1030"/>
                      </a:lnTo>
                      <a:lnTo>
                        <a:pt x="1088" y="1041"/>
                      </a:lnTo>
                      <a:lnTo>
                        <a:pt x="1077" y="1053"/>
                      </a:lnTo>
                      <a:lnTo>
                        <a:pt x="1064" y="1066"/>
                      </a:lnTo>
                      <a:lnTo>
                        <a:pt x="1052" y="1078"/>
                      </a:lnTo>
                      <a:lnTo>
                        <a:pt x="1041" y="1092"/>
                      </a:lnTo>
                      <a:lnTo>
                        <a:pt x="1030" y="1105"/>
                      </a:lnTo>
                      <a:lnTo>
                        <a:pt x="1019" y="1120"/>
                      </a:lnTo>
                      <a:lnTo>
                        <a:pt x="1008" y="1135"/>
                      </a:lnTo>
                      <a:lnTo>
                        <a:pt x="996" y="1152"/>
                      </a:lnTo>
                      <a:lnTo>
                        <a:pt x="982" y="1168"/>
                      </a:lnTo>
                      <a:lnTo>
                        <a:pt x="975" y="1177"/>
                      </a:lnTo>
                      <a:lnTo>
                        <a:pt x="967" y="1186"/>
                      </a:lnTo>
                      <a:lnTo>
                        <a:pt x="950" y="1205"/>
                      </a:lnTo>
                      <a:lnTo>
                        <a:pt x="933" y="1225"/>
                      </a:lnTo>
                      <a:lnTo>
                        <a:pt x="915" y="1246"/>
                      </a:lnTo>
                      <a:lnTo>
                        <a:pt x="895" y="1267"/>
                      </a:lnTo>
                      <a:lnTo>
                        <a:pt x="874" y="1289"/>
                      </a:lnTo>
                      <a:lnTo>
                        <a:pt x="853" y="1311"/>
                      </a:lnTo>
                      <a:lnTo>
                        <a:pt x="829" y="1334"/>
                      </a:lnTo>
                      <a:lnTo>
                        <a:pt x="805" y="1355"/>
                      </a:lnTo>
                      <a:lnTo>
                        <a:pt x="793" y="1366"/>
                      </a:lnTo>
                      <a:lnTo>
                        <a:pt x="780" y="1377"/>
                      </a:lnTo>
                      <a:lnTo>
                        <a:pt x="754" y="1401"/>
                      </a:lnTo>
                      <a:lnTo>
                        <a:pt x="726" y="1425"/>
                      </a:lnTo>
                      <a:lnTo>
                        <a:pt x="698" y="1449"/>
                      </a:lnTo>
                      <a:lnTo>
                        <a:pt x="667" y="1473"/>
                      </a:lnTo>
                      <a:lnTo>
                        <a:pt x="652" y="1484"/>
                      </a:lnTo>
                      <a:lnTo>
                        <a:pt x="636" y="1495"/>
                      </a:lnTo>
                      <a:lnTo>
                        <a:pt x="619" y="1505"/>
                      </a:lnTo>
                      <a:lnTo>
                        <a:pt x="603" y="1515"/>
                      </a:lnTo>
                      <a:lnTo>
                        <a:pt x="586" y="1524"/>
                      </a:lnTo>
                      <a:lnTo>
                        <a:pt x="568" y="1533"/>
                      </a:lnTo>
                      <a:lnTo>
                        <a:pt x="550" y="1540"/>
                      </a:lnTo>
                      <a:lnTo>
                        <a:pt x="531" y="1547"/>
                      </a:lnTo>
                      <a:lnTo>
                        <a:pt x="512" y="1553"/>
                      </a:lnTo>
                      <a:lnTo>
                        <a:pt x="492" y="1559"/>
                      </a:lnTo>
                      <a:lnTo>
                        <a:pt x="471" y="1564"/>
                      </a:lnTo>
                      <a:lnTo>
                        <a:pt x="450" y="1568"/>
                      </a:lnTo>
                      <a:lnTo>
                        <a:pt x="409" y="1576"/>
                      </a:lnTo>
                      <a:lnTo>
                        <a:pt x="367" y="1584"/>
                      </a:lnTo>
                      <a:lnTo>
                        <a:pt x="327" y="1591"/>
                      </a:lnTo>
                      <a:lnTo>
                        <a:pt x="307" y="1594"/>
                      </a:lnTo>
                      <a:lnTo>
                        <a:pt x="288" y="1598"/>
                      </a:lnTo>
                      <a:lnTo>
                        <a:pt x="270" y="1602"/>
                      </a:lnTo>
                      <a:lnTo>
                        <a:pt x="253" y="1606"/>
                      </a:lnTo>
                      <a:lnTo>
                        <a:pt x="218" y="1616"/>
                      </a:lnTo>
                      <a:lnTo>
                        <a:pt x="182" y="1627"/>
                      </a:lnTo>
                      <a:lnTo>
                        <a:pt x="146" y="1638"/>
                      </a:lnTo>
                      <a:lnTo>
                        <a:pt x="129" y="1643"/>
                      </a:lnTo>
                      <a:lnTo>
                        <a:pt x="111" y="1649"/>
                      </a:lnTo>
                      <a:lnTo>
                        <a:pt x="95" y="1654"/>
                      </a:lnTo>
                      <a:lnTo>
                        <a:pt x="80" y="1659"/>
                      </a:lnTo>
                      <a:lnTo>
                        <a:pt x="65" y="1664"/>
                      </a:lnTo>
                      <a:lnTo>
                        <a:pt x="51" y="1668"/>
                      </a:lnTo>
                      <a:lnTo>
                        <a:pt x="38" y="1672"/>
                      </a:lnTo>
                      <a:lnTo>
                        <a:pt x="27" y="1676"/>
                      </a:lnTo>
                      <a:lnTo>
                        <a:pt x="17" y="1679"/>
                      </a:lnTo>
                      <a:lnTo>
                        <a:pt x="8" y="1682"/>
                      </a:lnTo>
                      <a:lnTo>
                        <a:pt x="0" y="1654"/>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6" name="Freeform 52"/>
                <p:cNvSpPr>
                  <a:spLocks/>
                </p:cNvSpPr>
                <p:nvPr/>
              </p:nvSpPr>
              <p:spPr bwMode="auto">
                <a:xfrm>
                  <a:off x="195" y="569"/>
                  <a:ext cx="4732" cy="3232"/>
                </a:xfrm>
                <a:custGeom>
                  <a:avLst/>
                  <a:gdLst>
                    <a:gd name="T0" fmla="*/ 40 w 4732"/>
                    <a:gd name="T1" fmla="*/ 3190 h 3232"/>
                    <a:gd name="T2" fmla="*/ 184 w 4732"/>
                    <a:gd name="T3" fmla="*/ 3140 h 3232"/>
                    <a:gd name="T4" fmla="*/ 363 w 4732"/>
                    <a:gd name="T5" fmla="*/ 3069 h 3232"/>
                    <a:gd name="T6" fmla="*/ 590 w 4732"/>
                    <a:gd name="T7" fmla="*/ 2960 h 3232"/>
                    <a:gd name="T8" fmla="*/ 747 w 4732"/>
                    <a:gd name="T9" fmla="*/ 2894 h 3232"/>
                    <a:gd name="T10" fmla="*/ 965 w 4732"/>
                    <a:gd name="T11" fmla="*/ 2827 h 3232"/>
                    <a:gd name="T12" fmla="*/ 1130 w 4732"/>
                    <a:gd name="T13" fmla="*/ 2781 h 3232"/>
                    <a:gd name="T14" fmla="*/ 1261 w 4732"/>
                    <a:gd name="T15" fmla="*/ 2718 h 3232"/>
                    <a:gd name="T16" fmla="*/ 1345 w 4732"/>
                    <a:gd name="T17" fmla="*/ 2656 h 3232"/>
                    <a:gd name="T18" fmla="*/ 1481 w 4732"/>
                    <a:gd name="T19" fmla="*/ 2536 h 3232"/>
                    <a:gd name="T20" fmla="*/ 1560 w 4732"/>
                    <a:gd name="T21" fmla="*/ 2460 h 3232"/>
                    <a:gd name="T22" fmla="*/ 1652 w 4732"/>
                    <a:gd name="T23" fmla="*/ 2367 h 3232"/>
                    <a:gd name="T24" fmla="*/ 1758 w 4732"/>
                    <a:gd name="T25" fmla="*/ 2256 h 3232"/>
                    <a:gd name="T26" fmla="*/ 1856 w 4732"/>
                    <a:gd name="T27" fmla="*/ 2207 h 3232"/>
                    <a:gd name="T28" fmla="*/ 2047 w 4732"/>
                    <a:gd name="T29" fmla="*/ 2180 h 3232"/>
                    <a:gd name="T30" fmla="*/ 2274 w 4732"/>
                    <a:gd name="T31" fmla="*/ 2148 h 3232"/>
                    <a:gd name="T32" fmla="*/ 2500 w 4732"/>
                    <a:gd name="T33" fmla="*/ 2089 h 3232"/>
                    <a:gd name="T34" fmla="*/ 2662 w 4732"/>
                    <a:gd name="T35" fmla="*/ 2013 h 3232"/>
                    <a:gd name="T36" fmla="*/ 2871 w 4732"/>
                    <a:gd name="T37" fmla="*/ 1862 h 3232"/>
                    <a:gd name="T38" fmla="*/ 3033 w 4732"/>
                    <a:gd name="T39" fmla="*/ 1682 h 3232"/>
                    <a:gd name="T40" fmla="*/ 3170 w 4732"/>
                    <a:gd name="T41" fmla="*/ 1514 h 3232"/>
                    <a:gd name="T42" fmla="*/ 3274 w 4732"/>
                    <a:gd name="T43" fmla="*/ 1388 h 3232"/>
                    <a:gd name="T44" fmla="*/ 3354 w 4732"/>
                    <a:gd name="T45" fmla="*/ 1306 h 3232"/>
                    <a:gd name="T46" fmla="*/ 3462 w 4732"/>
                    <a:gd name="T47" fmla="*/ 1206 h 3232"/>
                    <a:gd name="T48" fmla="*/ 3763 w 4732"/>
                    <a:gd name="T49" fmla="*/ 942 h 3232"/>
                    <a:gd name="T50" fmla="*/ 3934 w 4732"/>
                    <a:gd name="T51" fmla="*/ 786 h 3232"/>
                    <a:gd name="T52" fmla="*/ 4197 w 4732"/>
                    <a:gd name="T53" fmla="*/ 535 h 3232"/>
                    <a:gd name="T54" fmla="*/ 4481 w 4732"/>
                    <a:gd name="T55" fmla="*/ 247 h 3232"/>
                    <a:gd name="T56" fmla="*/ 4642 w 4732"/>
                    <a:gd name="T57" fmla="*/ 74 h 3232"/>
                    <a:gd name="T58" fmla="*/ 4732 w 4732"/>
                    <a:gd name="T59" fmla="*/ 20 h 3232"/>
                    <a:gd name="T60" fmla="*/ 4644 w 4732"/>
                    <a:gd name="T61" fmla="*/ 115 h 3232"/>
                    <a:gd name="T62" fmla="*/ 4477 w 4732"/>
                    <a:gd name="T63" fmla="*/ 294 h 3232"/>
                    <a:gd name="T64" fmla="*/ 4161 w 4732"/>
                    <a:gd name="T65" fmla="*/ 611 h 3232"/>
                    <a:gd name="T66" fmla="*/ 3922 w 4732"/>
                    <a:gd name="T67" fmla="*/ 837 h 3232"/>
                    <a:gd name="T68" fmla="*/ 3744 w 4732"/>
                    <a:gd name="T69" fmla="*/ 997 h 3232"/>
                    <a:gd name="T70" fmla="*/ 3465 w 4732"/>
                    <a:gd name="T71" fmla="*/ 1243 h 3232"/>
                    <a:gd name="T72" fmla="*/ 3361 w 4732"/>
                    <a:gd name="T73" fmla="*/ 1340 h 3232"/>
                    <a:gd name="T74" fmla="*/ 3278 w 4732"/>
                    <a:gd name="T75" fmla="*/ 1428 h 3232"/>
                    <a:gd name="T76" fmla="*/ 3169 w 4732"/>
                    <a:gd name="T77" fmla="*/ 1564 h 3232"/>
                    <a:gd name="T78" fmla="*/ 3026 w 4732"/>
                    <a:gd name="T79" fmla="*/ 1736 h 3232"/>
                    <a:gd name="T80" fmla="*/ 2875 w 4732"/>
                    <a:gd name="T81" fmla="*/ 1898 h 3232"/>
                    <a:gd name="T82" fmla="*/ 2643 w 4732"/>
                    <a:gd name="T83" fmla="*/ 2057 h 3232"/>
                    <a:gd name="T84" fmla="*/ 2476 w 4732"/>
                    <a:gd name="T85" fmla="*/ 2128 h 3232"/>
                    <a:gd name="T86" fmla="*/ 2246 w 4732"/>
                    <a:gd name="T87" fmla="*/ 2182 h 3232"/>
                    <a:gd name="T88" fmla="*/ 2016 w 4732"/>
                    <a:gd name="T89" fmla="*/ 2213 h 3232"/>
                    <a:gd name="T90" fmla="*/ 1849 w 4732"/>
                    <a:gd name="T91" fmla="*/ 2239 h 3232"/>
                    <a:gd name="T92" fmla="*/ 1766 w 4732"/>
                    <a:gd name="T93" fmla="*/ 2287 h 3232"/>
                    <a:gd name="T94" fmla="*/ 1663 w 4732"/>
                    <a:gd name="T95" fmla="*/ 2397 h 3232"/>
                    <a:gd name="T96" fmla="*/ 1564 w 4732"/>
                    <a:gd name="T97" fmla="*/ 2498 h 3232"/>
                    <a:gd name="T98" fmla="*/ 1488 w 4732"/>
                    <a:gd name="T99" fmla="*/ 2569 h 3232"/>
                    <a:gd name="T100" fmla="*/ 1350 w 4732"/>
                    <a:gd name="T101" fmla="*/ 2690 h 3232"/>
                    <a:gd name="T102" fmla="*/ 1266 w 4732"/>
                    <a:gd name="T103" fmla="*/ 2749 h 3232"/>
                    <a:gd name="T104" fmla="*/ 1117 w 4732"/>
                    <a:gd name="T105" fmla="*/ 2817 h 3232"/>
                    <a:gd name="T106" fmla="*/ 946 w 4732"/>
                    <a:gd name="T107" fmla="*/ 2863 h 3232"/>
                    <a:gd name="T108" fmla="*/ 722 w 4732"/>
                    <a:gd name="T109" fmla="*/ 2935 h 3232"/>
                    <a:gd name="T110" fmla="*/ 581 w 4732"/>
                    <a:gd name="T111" fmla="*/ 2997 h 3232"/>
                    <a:gd name="T112" fmla="*/ 353 w 4732"/>
                    <a:gd name="T113" fmla="*/ 3106 h 3232"/>
                    <a:gd name="T114" fmla="*/ 171 w 4732"/>
                    <a:gd name="T115" fmla="*/ 3175 h 3232"/>
                    <a:gd name="T116" fmla="*/ 42 w 4732"/>
                    <a:gd name="T117" fmla="*/ 3220 h 323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2"/>
                    <a:gd name="T178" fmla="*/ 0 h 3232"/>
                    <a:gd name="T179" fmla="*/ 4732 w 4732"/>
                    <a:gd name="T180" fmla="*/ 3232 h 323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2" h="3232">
                      <a:moveTo>
                        <a:pt x="0" y="3204"/>
                      </a:moveTo>
                      <a:lnTo>
                        <a:pt x="6" y="3202"/>
                      </a:lnTo>
                      <a:lnTo>
                        <a:pt x="11" y="3200"/>
                      </a:lnTo>
                      <a:lnTo>
                        <a:pt x="18" y="3198"/>
                      </a:lnTo>
                      <a:lnTo>
                        <a:pt x="25" y="3195"/>
                      </a:lnTo>
                      <a:lnTo>
                        <a:pt x="32" y="3193"/>
                      </a:lnTo>
                      <a:lnTo>
                        <a:pt x="40" y="3190"/>
                      </a:lnTo>
                      <a:lnTo>
                        <a:pt x="57" y="3184"/>
                      </a:lnTo>
                      <a:lnTo>
                        <a:pt x="76" y="3178"/>
                      </a:lnTo>
                      <a:lnTo>
                        <a:pt x="96" y="3171"/>
                      </a:lnTo>
                      <a:lnTo>
                        <a:pt x="117" y="3164"/>
                      </a:lnTo>
                      <a:lnTo>
                        <a:pt x="139" y="3156"/>
                      </a:lnTo>
                      <a:lnTo>
                        <a:pt x="162" y="3148"/>
                      </a:lnTo>
                      <a:lnTo>
                        <a:pt x="184" y="3140"/>
                      </a:lnTo>
                      <a:lnTo>
                        <a:pt x="231" y="3122"/>
                      </a:lnTo>
                      <a:lnTo>
                        <a:pt x="254" y="3114"/>
                      </a:lnTo>
                      <a:lnTo>
                        <a:pt x="277" y="3105"/>
                      </a:lnTo>
                      <a:lnTo>
                        <a:pt x="299" y="3096"/>
                      </a:lnTo>
                      <a:lnTo>
                        <a:pt x="320" y="3087"/>
                      </a:lnTo>
                      <a:lnTo>
                        <a:pt x="342" y="3078"/>
                      </a:lnTo>
                      <a:lnTo>
                        <a:pt x="363" y="3069"/>
                      </a:lnTo>
                      <a:lnTo>
                        <a:pt x="385" y="3059"/>
                      </a:lnTo>
                      <a:lnTo>
                        <a:pt x="408" y="3048"/>
                      </a:lnTo>
                      <a:lnTo>
                        <a:pt x="454" y="3027"/>
                      </a:lnTo>
                      <a:lnTo>
                        <a:pt x="500" y="3004"/>
                      </a:lnTo>
                      <a:lnTo>
                        <a:pt x="545" y="2982"/>
                      </a:lnTo>
                      <a:lnTo>
                        <a:pt x="568" y="2971"/>
                      </a:lnTo>
                      <a:lnTo>
                        <a:pt x="590" y="2960"/>
                      </a:lnTo>
                      <a:lnTo>
                        <a:pt x="612" y="2950"/>
                      </a:lnTo>
                      <a:lnTo>
                        <a:pt x="633" y="2940"/>
                      </a:lnTo>
                      <a:lnTo>
                        <a:pt x="653" y="2931"/>
                      </a:lnTo>
                      <a:lnTo>
                        <a:pt x="673" y="2923"/>
                      </a:lnTo>
                      <a:lnTo>
                        <a:pt x="693" y="2915"/>
                      </a:lnTo>
                      <a:lnTo>
                        <a:pt x="711" y="2908"/>
                      </a:lnTo>
                      <a:lnTo>
                        <a:pt x="747" y="2894"/>
                      </a:lnTo>
                      <a:lnTo>
                        <a:pt x="782" y="2882"/>
                      </a:lnTo>
                      <a:lnTo>
                        <a:pt x="816" y="2872"/>
                      </a:lnTo>
                      <a:lnTo>
                        <a:pt x="848" y="2861"/>
                      </a:lnTo>
                      <a:lnTo>
                        <a:pt x="879" y="2852"/>
                      </a:lnTo>
                      <a:lnTo>
                        <a:pt x="908" y="2844"/>
                      </a:lnTo>
                      <a:lnTo>
                        <a:pt x="937" y="2835"/>
                      </a:lnTo>
                      <a:lnTo>
                        <a:pt x="965" y="2827"/>
                      </a:lnTo>
                      <a:lnTo>
                        <a:pt x="991" y="2820"/>
                      </a:lnTo>
                      <a:lnTo>
                        <a:pt x="1017" y="2813"/>
                      </a:lnTo>
                      <a:lnTo>
                        <a:pt x="1041" y="2808"/>
                      </a:lnTo>
                      <a:lnTo>
                        <a:pt x="1064" y="2802"/>
                      </a:lnTo>
                      <a:lnTo>
                        <a:pt x="1086" y="2796"/>
                      </a:lnTo>
                      <a:lnTo>
                        <a:pt x="1108" y="2789"/>
                      </a:lnTo>
                      <a:lnTo>
                        <a:pt x="1130" y="2781"/>
                      </a:lnTo>
                      <a:lnTo>
                        <a:pt x="1152" y="2773"/>
                      </a:lnTo>
                      <a:lnTo>
                        <a:pt x="1172" y="2764"/>
                      </a:lnTo>
                      <a:lnTo>
                        <a:pt x="1192" y="2755"/>
                      </a:lnTo>
                      <a:lnTo>
                        <a:pt x="1212" y="2746"/>
                      </a:lnTo>
                      <a:lnTo>
                        <a:pt x="1231" y="2736"/>
                      </a:lnTo>
                      <a:lnTo>
                        <a:pt x="1251" y="2724"/>
                      </a:lnTo>
                      <a:lnTo>
                        <a:pt x="1261" y="2718"/>
                      </a:lnTo>
                      <a:lnTo>
                        <a:pt x="1272" y="2711"/>
                      </a:lnTo>
                      <a:lnTo>
                        <a:pt x="1283" y="2703"/>
                      </a:lnTo>
                      <a:lnTo>
                        <a:pt x="1295" y="2695"/>
                      </a:lnTo>
                      <a:lnTo>
                        <a:pt x="1307" y="2687"/>
                      </a:lnTo>
                      <a:lnTo>
                        <a:pt x="1319" y="2677"/>
                      </a:lnTo>
                      <a:lnTo>
                        <a:pt x="1332" y="2667"/>
                      </a:lnTo>
                      <a:lnTo>
                        <a:pt x="1345" y="2656"/>
                      </a:lnTo>
                      <a:lnTo>
                        <a:pt x="1359" y="2645"/>
                      </a:lnTo>
                      <a:lnTo>
                        <a:pt x="1373" y="2633"/>
                      </a:lnTo>
                      <a:lnTo>
                        <a:pt x="1401" y="2609"/>
                      </a:lnTo>
                      <a:lnTo>
                        <a:pt x="1429" y="2584"/>
                      </a:lnTo>
                      <a:lnTo>
                        <a:pt x="1456" y="2559"/>
                      </a:lnTo>
                      <a:lnTo>
                        <a:pt x="1469" y="2547"/>
                      </a:lnTo>
                      <a:lnTo>
                        <a:pt x="1481" y="2536"/>
                      </a:lnTo>
                      <a:lnTo>
                        <a:pt x="1493" y="2525"/>
                      </a:lnTo>
                      <a:lnTo>
                        <a:pt x="1504" y="2514"/>
                      </a:lnTo>
                      <a:lnTo>
                        <a:pt x="1515" y="2505"/>
                      </a:lnTo>
                      <a:lnTo>
                        <a:pt x="1525" y="2495"/>
                      </a:lnTo>
                      <a:lnTo>
                        <a:pt x="1534" y="2486"/>
                      </a:lnTo>
                      <a:lnTo>
                        <a:pt x="1543" y="2477"/>
                      </a:lnTo>
                      <a:lnTo>
                        <a:pt x="1560" y="2460"/>
                      </a:lnTo>
                      <a:lnTo>
                        <a:pt x="1576" y="2444"/>
                      </a:lnTo>
                      <a:lnTo>
                        <a:pt x="1592" y="2427"/>
                      </a:lnTo>
                      <a:lnTo>
                        <a:pt x="1608" y="2411"/>
                      </a:lnTo>
                      <a:lnTo>
                        <a:pt x="1624" y="2394"/>
                      </a:lnTo>
                      <a:lnTo>
                        <a:pt x="1633" y="2385"/>
                      </a:lnTo>
                      <a:lnTo>
                        <a:pt x="1642" y="2376"/>
                      </a:lnTo>
                      <a:lnTo>
                        <a:pt x="1652" y="2367"/>
                      </a:lnTo>
                      <a:lnTo>
                        <a:pt x="1661" y="2358"/>
                      </a:lnTo>
                      <a:lnTo>
                        <a:pt x="1679" y="2338"/>
                      </a:lnTo>
                      <a:lnTo>
                        <a:pt x="1697" y="2317"/>
                      </a:lnTo>
                      <a:lnTo>
                        <a:pt x="1716" y="2296"/>
                      </a:lnTo>
                      <a:lnTo>
                        <a:pt x="1736" y="2275"/>
                      </a:lnTo>
                      <a:lnTo>
                        <a:pt x="1747" y="2265"/>
                      </a:lnTo>
                      <a:lnTo>
                        <a:pt x="1758" y="2256"/>
                      </a:lnTo>
                      <a:lnTo>
                        <a:pt x="1770" y="2247"/>
                      </a:lnTo>
                      <a:lnTo>
                        <a:pt x="1782" y="2238"/>
                      </a:lnTo>
                      <a:lnTo>
                        <a:pt x="1796" y="2230"/>
                      </a:lnTo>
                      <a:lnTo>
                        <a:pt x="1810" y="2223"/>
                      </a:lnTo>
                      <a:lnTo>
                        <a:pt x="1824" y="2217"/>
                      </a:lnTo>
                      <a:lnTo>
                        <a:pt x="1840" y="2212"/>
                      </a:lnTo>
                      <a:lnTo>
                        <a:pt x="1856" y="2207"/>
                      </a:lnTo>
                      <a:lnTo>
                        <a:pt x="1872" y="2203"/>
                      </a:lnTo>
                      <a:lnTo>
                        <a:pt x="1889" y="2200"/>
                      </a:lnTo>
                      <a:lnTo>
                        <a:pt x="1906" y="2197"/>
                      </a:lnTo>
                      <a:lnTo>
                        <a:pt x="1941" y="2192"/>
                      </a:lnTo>
                      <a:lnTo>
                        <a:pt x="1977" y="2188"/>
                      </a:lnTo>
                      <a:lnTo>
                        <a:pt x="2013" y="2184"/>
                      </a:lnTo>
                      <a:lnTo>
                        <a:pt x="2047" y="2180"/>
                      </a:lnTo>
                      <a:lnTo>
                        <a:pt x="2064" y="2178"/>
                      </a:lnTo>
                      <a:lnTo>
                        <a:pt x="2081" y="2175"/>
                      </a:lnTo>
                      <a:lnTo>
                        <a:pt x="2113" y="2170"/>
                      </a:lnTo>
                      <a:lnTo>
                        <a:pt x="2146" y="2166"/>
                      </a:lnTo>
                      <a:lnTo>
                        <a:pt x="2210" y="2158"/>
                      </a:lnTo>
                      <a:lnTo>
                        <a:pt x="2242" y="2153"/>
                      </a:lnTo>
                      <a:lnTo>
                        <a:pt x="2274" y="2148"/>
                      </a:lnTo>
                      <a:lnTo>
                        <a:pt x="2306" y="2142"/>
                      </a:lnTo>
                      <a:lnTo>
                        <a:pt x="2338" y="2135"/>
                      </a:lnTo>
                      <a:lnTo>
                        <a:pt x="2370" y="2127"/>
                      </a:lnTo>
                      <a:lnTo>
                        <a:pt x="2402" y="2118"/>
                      </a:lnTo>
                      <a:lnTo>
                        <a:pt x="2435" y="2109"/>
                      </a:lnTo>
                      <a:lnTo>
                        <a:pt x="2468" y="2100"/>
                      </a:lnTo>
                      <a:lnTo>
                        <a:pt x="2500" y="2089"/>
                      </a:lnTo>
                      <a:lnTo>
                        <a:pt x="2532" y="2077"/>
                      </a:lnTo>
                      <a:lnTo>
                        <a:pt x="2549" y="2070"/>
                      </a:lnTo>
                      <a:lnTo>
                        <a:pt x="2565" y="2063"/>
                      </a:lnTo>
                      <a:lnTo>
                        <a:pt x="2581" y="2056"/>
                      </a:lnTo>
                      <a:lnTo>
                        <a:pt x="2597" y="2048"/>
                      </a:lnTo>
                      <a:lnTo>
                        <a:pt x="2629" y="2032"/>
                      </a:lnTo>
                      <a:lnTo>
                        <a:pt x="2662" y="2013"/>
                      </a:lnTo>
                      <a:lnTo>
                        <a:pt x="2695" y="1994"/>
                      </a:lnTo>
                      <a:lnTo>
                        <a:pt x="2728" y="1973"/>
                      </a:lnTo>
                      <a:lnTo>
                        <a:pt x="2761" y="1951"/>
                      </a:lnTo>
                      <a:lnTo>
                        <a:pt x="2793" y="1927"/>
                      </a:lnTo>
                      <a:lnTo>
                        <a:pt x="2825" y="1902"/>
                      </a:lnTo>
                      <a:lnTo>
                        <a:pt x="2856" y="1875"/>
                      </a:lnTo>
                      <a:lnTo>
                        <a:pt x="2871" y="1862"/>
                      </a:lnTo>
                      <a:lnTo>
                        <a:pt x="2886" y="1847"/>
                      </a:lnTo>
                      <a:lnTo>
                        <a:pt x="2901" y="1832"/>
                      </a:lnTo>
                      <a:lnTo>
                        <a:pt x="2916" y="1817"/>
                      </a:lnTo>
                      <a:lnTo>
                        <a:pt x="2945" y="1785"/>
                      </a:lnTo>
                      <a:lnTo>
                        <a:pt x="2974" y="1752"/>
                      </a:lnTo>
                      <a:lnTo>
                        <a:pt x="3004" y="1717"/>
                      </a:lnTo>
                      <a:lnTo>
                        <a:pt x="3033" y="1682"/>
                      </a:lnTo>
                      <a:lnTo>
                        <a:pt x="3062" y="1647"/>
                      </a:lnTo>
                      <a:lnTo>
                        <a:pt x="3092" y="1612"/>
                      </a:lnTo>
                      <a:lnTo>
                        <a:pt x="3107" y="1594"/>
                      </a:lnTo>
                      <a:lnTo>
                        <a:pt x="3120" y="1578"/>
                      </a:lnTo>
                      <a:lnTo>
                        <a:pt x="3133" y="1562"/>
                      </a:lnTo>
                      <a:lnTo>
                        <a:pt x="3146" y="1546"/>
                      </a:lnTo>
                      <a:lnTo>
                        <a:pt x="3170" y="1514"/>
                      </a:lnTo>
                      <a:lnTo>
                        <a:pt x="3182" y="1498"/>
                      </a:lnTo>
                      <a:lnTo>
                        <a:pt x="3195" y="1481"/>
                      </a:lnTo>
                      <a:lnTo>
                        <a:pt x="3209" y="1464"/>
                      </a:lnTo>
                      <a:lnTo>
                        <a:pt x="3223" y="1446"/>
                      </a:lnTo>
                      <a:lnTo>
                        <a:pt x="3239" y="1428"/>
                      </a:lnTo>
                      <a:lnTo>
                        <a:pt x="3256" y="1408"/>
                      </a:lnTo>
                      <a:lnTo>
                        <a:pt x="3274" y="1388"/>
                      </a:lnTo>
                      <a:lnTo>
                        <a:pt x="3284" y="1377"/>
                      </a:lnTo>
                      <a:lnTo>
                        <a:pt x="3295" y="1366"/>
                      </a:lnTo>
                      <a:lnTo>
                        <a:pt x="3305" y="1355"/>
                      </a:lnTo>
                      <a:lnTo>
                        <a:pt x="3317" y="1343"/>
                      </a:lnTo>
                      <a:lnTo>
                        <a:pt x="3328" y="1331"/>
                      </a:lnTo>
                      <a:lnTo>
                        <a:pt x="3341" y="1319"/>
                      </a:lnTo>
                      <a:lnTo>
                        <a:pt x="3354" y="1306"/>
                      </a:lnTo>
                      <a:lnTo>
                        <a:pt x="3368" y="1293"/>
                      </a:lnTo>
                      <a:lnTo>
                        <a:pt x="3382" y="1280"/>
                      </a:lnTo>
                      <a:lnTo>
                        <a:pt x="3397" y="1266"/>
                      </a:lnTo>
                      <a:lnTo>
                        <a:pt x="3413" y="1251"/>
                      </a:lnTo>
                      <a:lnTo>
                        <a:pt x="3429" y="1237"/>
                      </a:lnTo>
                      <a:lnTo>
                        <a:pt x="3445" y="1222"/>
                      </a:lnTo>
                      <a:lnTo>
                        <a:pt x="3462" y="1206"/>
                      </a:lnTo>
                      <a:lnTo>
                        <a:pt x="3497" y="1175"/>
                      </a:lnTo>
                      <a:lnTo>
                        <a:pt x="3534" y="1143"/>
                      </a:lnTo>
                      <a:lnTo>
                        <a:pt x="3571" y="1110"/>
                      </a:lnTo>
                      <a:lnTo>
                        <a:pt x="3609" y="1076"/>
                      </a:lnTo>
                      <a:lnTo>
                        <a:pt x="3687" y="1009"/>
                      </a:lnTo>
                      <a:lnTo>
                        <a:pt x="3725" y="975"/>
                      </a:lnTo>
                      <a:lnTo>
                        <a:pt x="3763" y="942"/>
                      </a:lnTo>
                      <a:lnTo>
                        <a:pt x="3800" y="909"/>
                      </a:lnTo>
                      <a:lnTo>
                        <a:pt x="3836" y="877"/>
                      </a:lnTo>
                      <a:lnTo>
                        <a:pt x="3853" y="861"/>
                      </a:lnTo>
                      <a:lnTo>
                        <a:pt x="3870" y="846"/>
                      </a:lnTo>
                      <a:lnTo>
                        <a:pt x="3886" y="831"/>
                      </a:lnTo>
                      <a:lnTo>
                        <a:pt x="3902" y="816"/>
                      </a:lnTo>
                      <a:lnTo>
                        <a:pt x="3934" y="786"/>
                      </a:lnTo>
                      <a:lnTo>
                        <a:pt x="3965" y="758"/>
                      </a:lnTo>
                      <a:lnTo>
                        <a:pt x="3995" y="729"/>
                      </a:lnTo>
                      <a:lnTo>
                        <a:pt x="4025" y="700"/>
                      </a:lnTo>
                      <a:lnTo>
                        <a:pt x="4055" y="672"/>
                      </a:lnTo>
                      <a:lnTo>
                        <a:pt x="4084" y="644"/>
                      </a:lnTo>
                      <a:lnTo>
                        <a:pt x="4141" y="590"/>
                      </a:lnTo>
                      <a:lnTo>
                        <a:pt x="4197" y="535"/>
                      </a:lnTo>
                      <a:lnTo>
                        <a:pt x="4251" y="482"/>
                      </a:lnTo>
                      <a:lnTo>
                        <a:pt x="4303" y="430"/>
                      </a:lnTo>
                      <a:lnTo>
                        <a:pt x="4354" y="379"/>
                      </a:lnTo>
                      <a:lnTo>
                        <a:pt x="4379" y="353"/>
                      </a:lnTo>
                      <a:lnTo>
                        <a:pt x="4405" y="327"/>
                      </a:lnTo>
                      <a:lnTo>
                        <a:pt x="4456" y="274"/>
                      </a:lnTo>
                      <a:lnTo>
                        <a:pt x="4481" y="247"/>
                      </a:lnTo>
                      <a:lnTo>
                        <a:pt x="4506" y="220"/>
                      </a:lnTo>
                      <a:lnTo>
                        <a:pt x="4531" y="194"/>
                      </a:lnTo>
                      <a:lnTo>
                        <a:pt x="4555" y="168"/>
                      </a:lnTo>
                      <a:lnTo>
                        <a:pt x="4578" y="143"/>
                      </a:lnTo>
                      <a:lnTo>
                        <a:pt x="4601" y="119"/>
                      </a:lnTo>
                      <a:lnTo>
                        <a:pt x="4622" y="96"/>
                      </a:lnTo>
                      <a:lnTo>
                        <a:pt x="4642" y="74"/>
                      </a:lnTo>
                      <a:lnTo>
                        <a:pt x="4662" y="53"/>
                      </a:lnTo>
                      <a:lnTo>
                        <a:pt x="4680" y="34"/>
                      </a:lnTo>
                      <a:lnTo>
                        <a:pt x="4688" y="25"/>
                      </a:lnTo>
                      <a:lnTo>
                        <a:pt x="4696" y="16"/>
                      </a:lnTo>
                      <a:lnTo>
                        <a:pt x="4704" y="8"/>
                      </a:lnTo>
                      <a:lnTo>
                        <a:pt x="4711" y="0"/>
                      </a:lnTo>
                      <a:lnTo>
                        <a:pt x="4732" y="20"/>
                      </a:lnTo>
                      <a:lnTo>
                        <a:pt x="4725" y="28"/>
                      </a:lnTo>
                      <a:lnTo>
                        <a:pt x="4717" y="36"/>
                      </a:lnTo>
                      <a:lnTo>
                        <a:pt x="4710" y="44"/>
                      </a:lnTo>
                      <a:lnTo>
                        <a:pt x="4701" y="53"/>
                      </a:lnTo>
                      <a:lnTo>
                        <a:pt x="4683" y="73"/>
                      </a:lnTo>
                      <a:lnTo>
                        <a:pt x="4664" y="93"/>
                      </a:lnTo>
                      <a:lnTo>
                        <a:pt x="4644" y="115"/>
                      </a:lnTo>
                      <a:lnTo>
                        <a:pt x="4622" y="139"/>
                      </a:lnTo>
                      <a:lnTo>
                        <a:pt x="4600" y="163"/>
                      </a:lnTo>
                      <a:lnTo>
                        <a:pt x="4576" y="188"/>
                      </a:lnTo>
                      <a:lnTo>
                        <a:pt x="4552" y="214"/>
                      </a:lnTo>
                      <a:lnTo>
                        <a:pt x="4528" y="240"/>
                      </a:lnTo>
                      <a:lnTo>
                        <a:pt x="4502" y="267"/>
                      </a:lnTo>
                      <a:lnTo>
                        <a:pt x="4477" y="294"/>
                      </a:lnTo>
                      <a:lnTo>
                        <a:pt x="4426" y="347"/>
                      </a:lnTo>
                      <a:lnTo>
                        <a:pt x="4400" y="374"/>
                      </a:lnTo>
                      <a:lnTo>
                        <a:pt x="4375" y="400"/>
                      </a:lnTo>
                      <a:lnTo>
                        <a:pt x="4323" y="451"/>
                      </a:lnTo>
                      <a:lnTo>
                        <a:pt x="4271" y="503"/>
                      </a:lnTo>
                      <a:lnTo>
                        <a:pt x="4217" y="556"/>
                      </a:lnTo>
                      <a:lnTo>
                        <a:pt x="4161" y="611"/>
                      </a:lnTo>
                      <a:lnTo>
                        <a:pt x="4104" y="666"/>
                      </a:lnTo>
                      <a:lnTo>
                        <a:pt x="4075" y="693"/>
                      </a:lnTo>
                      <a:lnTo>
                        <a:pt x="4046" y="722"/>
                      </a:lnTo>
                      <a:lnTo>
                        <a:pt x="4015" y="750"/>
                      </a:lnTo>
                      <a:lnTo>
                        <a:pt x="3985" y="779"/>
                      </a:lnTo>
                      <a:lnTo>
                        <a:pt x="3954" y="808"/>
                      </a:lnTo>
                      <a:lnTo>
                        <a:pt x="3922" y="837"/>
                      </a:lnTo>
                      <a:lnTo>
                        <a:pt x="3906" y="852"/>
                      </a:lnTo>
                      <a:lnTo>
                        <a:pt x="3890" y="867"/>
                      </a:lnTo>
                      <a:lnTo>
                        <a:pt x="3872" y="883"/>
                      </a:lnTo>
                      <a:lnTo>
                        <a:pt x="3855" y="899"/>
                      </a:lnTo>
                      <a:lnTo>
                        <a:pt x="3819" y="931"/>
                      </a:lnTo>
                      <a:lnTo>
                        <a:pt x="3782" y="964"/>
                      </a:lnTo>
                      <a:lnTo>
                        <a:pt x="3744" y="997"/>
                      </a:lnTo>
                      <a:lnTo>
                        <a:pt x="3706" y="1031"/>
                      </a:lnTo>
                      <a:lnTo>
                        <a:pt x="3629" y="1098"/>
                      </a:lnTo>
                      <a:lnTo>
                        <a:pt x="3590" y="1131"/>
                      </a:lnTo>
                      <a:lnTo>
                        <a:pt x="3553" y="1164"/>
                      </a:lnTo>
                      <a:lnTo>
                        <a:pt x="3517" y="1196"/>
                      </a:lnTo>
                      <a:lnTo>
                        <a:pt x="3482" y="1228"/>
                      </a:lnTo>
                      <a:lnTo>
                        <a:pt x="3465" y="1243"/>
                      </a:lnTo>
                      <a:lnTo>
                        <a:pt x="3448" y="1258"/>
                      </a:lnTo>
                      <a:lnTo>
                        <a:pt x="3432" y="1273"/>
                      </a:lnTo>
                      <a:lnTo>
                        <a:pt x="3417" y="1287"/>
                      </a:lnTo>
                      <a:lnTo>
                        <a:pt x="3402" y="1301"/>
                      </a:lnTo>
                      <a:lnTo>
                        <a:pt x="3388" y="1314"/>
                      </a:lnTo>
                      <a:lnTo>
                        <a:pt x="3374" y="1327"/>
                      </a:lnTo>
                      <a:lnTo>
                        <a:pt x="3361" y="1340"/>
                      </a:lnTo>
                      <a:lnTo>
                        <a:pt x="3349" y="1352"/>
                      </a:lnTo>
                      <a:lnTo>
                        <a:pt x="3337" y="1364"/>
                      </a:lnTo>
                      <a:lnTo>
                        <a:pt x="3326" y="1375"/>
                      </a:lnTo>
                      <a:lnTo>
                        <a:pt x="3316" y="1386"/>
                      </a:lnTo>
                      <a:lnTo>
                        <a:pt x="3306" y="1397"/>
                      </a:lnTo>
                      <a:lnTo>
                        <a:pt x="3296" y="1408"/>
                      </a:lnTo>
                      <a:lnTo>
                        <a:pt x="3278" y="1428"/>
                      </a:lnTo>
                      <a:lnTo>
                        <a:pt x="3261" y="1447"/>
                      </a:lnTo>
                      <a:lnTo>
                        <a:pt x="3246" y="1465"/>
                      </a:lnTo>
                      <a:lnTo>
                        <a:pt x="3232" y="1483"/>
                      </a:lnTo>
                      <a:lnTo>
                        <a:pt x="3218" y="1499"/>
                      </a:lnTo>
                      <a:lnTo>
                        <a:pt x="3206" y="1516"/>
                      </a:lnTo>
                      <a:lnTo>
                        <a:pt x="3193" y="1532"/>
                      </a:lnTo>
                      <a:lnTo>
                        <a:pt x="3169" y="1564"/>
                      </a:lnTo>
                      <a:lnTo>
                        <a:pt x="3156" y="1580"/>
                      </a:lnTo>
                      <a:lnTo>
                        <a:pt x="3143" y="1597"/>
                      </a:lnTo>
                      <a:lnTo>
                        <a:pt x="3129" y="1613"/>
                      </a:lnTo>
                      <a:lnTo>
                        <a:pt x="3114" y="1631"/>
                      </a:lnTo>
                      <a:lnTo>
                        <a:pt x="3085" y="1666"/>
                      </a:lnTo>
                      <a:lnTo>
                        <a:pt x="3055" y="1701"/>
                      </a:lnTo>
                      <a:lnTo>
                        <a:pt x="3026" y="1736"/>
                      </a:lnTo>
                      <a:lnTo>
                        <a:pt x="2996" y="1771"/>
                      </a:lnTo>
                      <a:lnTo>
                        <a:pt x="2967" y="1805"/>
                      </a:lnTo>
                      <a:lnTo>
                        <a:pt x="2937" y="1837"/>
                      </a:lnTo>
                      <a:lnTo>
                        <a:pt x="2922" y="1853"/>
                      </a:lnTo>
                      <a:lnTo>
                        <a:pt x="2906" y="1868"/>
                      </a:lnTo>
                      <a:lnTo>
                        <a:pt x="2891" y="1883"/>
                      </a:lnTo>
                      <a:lnTo>
                        <a:pt x="2875" y="1898"/>
                      </a:lnTo>
                      <a:lnTo>
                        <a:pt x="2843" y="1925"/>
                      </a:lnTo>
                      <a:lnTo>
                        <a:pt x="2811" y="1951"/>
                      </a:lnTo>
                      <a:lnTo>
                        <a:pt x="2777" y="1975"/>
                      </a:lnTo>
                      <a:lnTo>
                        <a:pt x="2744" y="1997"/>
                      </a:lnTo>
                      <a:lnTo>
                        <a:pt x="2710" y="2019"/>
                      </a:lnTo>
                      <a:lnTo>
                        <a:pt x="2676" y="2039"/>
                      </a:lnTo>
                      <a:lnTo>
                        <a:pt x="2643" y="2057"/>
                      </a:lnTo>
                      <a:lnTo>
                        <a:pt x="2610" y="2074"/>
                      </a:lnTo>
                      <a:lnTo>
                        <a:pt x="2593" y="2083"/>
                      </a:lnTo>
                      <a:lnTo>
                        <a:pt x="2576" y="2090"/>
                      </a:lnTo>
                      <a:lnTo>
                        <a:pt x="2559" y="2097"/>
                      </a:lnTo>
                      <a:lnTo>
                        <a:pt x="2543" y="2104"/>
                      </a:lnTo>
                      <a:lnTo>
                        <a:pt x="2509" y="2116"/>
                      </a:lnTo>
                      <a:lnTo>
                        <a:pt x="2476" y="2128"/>
                      </a:lnTo>
                      <a:lnTo>
                        <a:pt x="2443" y="2137"/>
                      </a:lnTo>
                      <a:lnTo>
                        <a:pt x="2410" y="2146"/>
                      </a:lnTo>
                      <a:lnTo>
                        <a:pt x="2377" y="2155"/>
                      </a:lnTo>
                      <a:lnTo>
                        <a:pt x="2344" y="2163"/>
                      </a:lnTo>
                      <a:lnTo>
                        <a:pt x="2311" y="2171"/>
                      </a:lnTo>
                      <a:lnTo>
                        <a:pt x="2279" y="2177"/>
                      </a:lnTo>
                      <a:lnTo>
                        <a:pt x="2246" y="2182"/>
                      </a:lnTo>
                      <a:lnTo>
                        <a:pt x="2214" y="2186"/>
                      </a:lnTo>
                      <a:lnTo>
                        <a:pt x="2150" y="2195"/>
                      </a:lnTo>
                      <a:lnTo>
                        <a:pt x="2118" y="2199"/>
                      </a:lnTo>
                      <a:lnTo>
                        <a:pt x="2085" y="2204"/>
                      </a:lnTo>
                      <a:lnTo>
                        <a:pt x="2068" y="2207"/>
                      </a:lnTo>
                      <a:lnTo>
                        <a:pt x="2051" y="2209"/>
                      </a:lnTo>
                      <a:lnTo>
                        <a:pt x="2016" y="2213"/>
                      </a:lnTo>
                      <a:lnTo>
                        <a:pt x="1980" y="2217"/>
                      </a:lnTo>
                      <a:lnTo>
                        <a:pt x="1945" y="2221"/>
                      </a:lnTo>
                      <a:lnTo>
                        <a:pt x="1911" y="2225"/>
                      </a:lnTo>
                      <a:lnTo>
                        <a:pt x="1895" y="2228"/>
                      </a:lnTo>
                      <a:lnTo>
                        <a:pt x="1879" y="2232"/>
                      </a:lnTo>
                      <a:lnTo>
                        <a:pt x="1864" y="2235"/>
                      </a:lnTo>
                      <a:lnTo>
                        <a:pt x="1849" y="2239"/>
                      </a:lnTo>
                      <a:lnTo>
                        <a:pt x="1835" y="2244"/>
                      </a:lnTo>
                      <a:lnTo>
                        <a:pt x="1823" y="2249"/>
                      </a:lnTo>
                      <a:lnTo>
                        <a:pt x="1810" y="2256"/>
                      </a:lnTo>
                      <a:lnTo>
                        <a:pt x="1799" y="2262"/>
                      </a:lnTo>
                      <a:lnTo>
                        <a:pt x="1788" y="2270"/>
                      </a:lnTo>
                      <a:lnTo>
                        <a:pt x="1777" y="2278"/>
                      </a:lnTo>
                      <a:lnTo>
                        <a:pt x="1766" y="2287"/>
                      </a:lnTo>
                      <a:lnTo>
                        <a:pt x="1756" y="2296"/>
                      </a:lnTo>
                      <a:lnTo>
                        <a:pt x="1737" y="2315"/>
                      </a:lnTo>
                      <a:lnTo>
                        <a:pt x="1719" y="2336"/>
                      </a:lnTo>
                      <a:lnTo>
                        <a:pt x="1700" y="2357"/>
                      </a:lnTo>
                      <a:lnTo>
                        <a:pt x="1682" y="2378"/>
                      </a:lnTo>
                      <a:lnTo>
                        <a:pt x="1672" y="2388"/>
                      </a:lnTo>
                      <a:lnTo>
                        <a:pt x="1663" y="2397"/>
                      </a:lnTo>
                      <a:lnTo>
                        <a:pt x="1654" y="2406"/>
                      </a:lnTo>
                      <a:lnTo>
                        <a:pt x="1645" y="2414"/>
                      </a:lnTo>
                      <a:lnTo>
                        <a:pt x="1629" y="2431"/>
                      </a:lnTo>
                      <a:lnTo>
                        <a:pt x="1613" y="2448"/>
                      </a:lnTo>
                      <a:lnTo>
                        <a:pt x="1597" y="2464"/>
                      </a:lnTo>
                      <a:lnTo>
                        <a:pt x="1581" y="2481"/>
                      </a:lnTo>
                      <a:lnTo>
                        <a:pt x="1564" y="2498"/>
                      </a:lnTo>
                      <a:lnTo>
                        <a:pt x="1554" y="2507"/>
                      </a:lnTo>
                      <a:lnTo>
                        <a:pt x="1545" y="2516"/>
                      </a:lnTo>
                      <a:lnTo>
                        <a:pt x="1535" y="2526"/>
                      </a:lnTo>
                      <a:lnTo>
                        <a:pt x="1524" y="2536"/>
                      </a:lnTo>
                      <a:lnTo>
                        <a:pt x="1513" y="2546"/>
                      </a:lnTo>
                      <a:lnTo>
                        <a:pt x="1501" y="2557"/>
                      </a:lnTo>
                      <a:lnTo>
                        <a:pt x="1488" y="2569"/>
                      </a:lnTo>
                      <a:lnTo>
                        <a:pt x="1475" y="2581"/>
                      </a:lnTo>
                      <a:lnTo>
                        <a:pt x="1448" y="2605"/>
                      </a:lnTo>
                      <a:lnTo>
                        <a:pt x="1420" y="2631"/>
                      </a:lnTo>
                      <a:lnTo>
                        <a:pt x="1392" y="2655"/>
                      </a:lnTo>
                      <a:lnTo>
                        <a:pt x="1377" y="2667"/>
                      </a:lnTo>
                      <a:lnTo>
                        <a:pt x="1363" y="2679"/>
                      </a:lnTo>
                      <a:lnTo>
                        <a:pt x="1350" y="2690"/>
                      </a:lnTo>
                      <a:lnTo>
                        <a:pt x="1337" y="2701"/>
                      </a:lnTo>
                      <a:lnTo>
                        <a:pt x="1323" y="2710"/>
                      </a:lnTo>
                      <a:lnTo>
                        <a:pt x="1311" y="2719"/>
                      </a:lnTo>
                      <a:lnTo>
                        <a:pt x="1299" y="2728"/>
                      </a:lnTo>
                      <a:lnTo>
                        <a:pt x="1288" y="2735"/>
                      </a:lnTo>
                      <a:lnTo>
                        <a:pt x="1277" y="2742"/>
                      </a:lnTo>
                      <a:lnTo>
                        <a:pt x="1266" y="2749"/>
                      </a:lnTo>
                      <a:lnTo>
                        <a:pt x="1245" y="2761"/>
                      </a:lnTo>
                      <a:lnTo>
                        <a:pt x="1224" y="2772"/>
                      </a:lnTo>
                      <a:lnTo>
                        <a:pt x="1204" y="2782"/>
                      </a:lnTo>
                      <a:lnTo>
                        <a:pt x="1184" y="2791"/>
                      </a:lnTo>
                      <a:lnTo>
                        <a:pt x="1163" y="2800"/>
                      </a:lnTo>
                      <a:lnTo>
                        <a:pt x="1140" y="2809"/>
                      </a:lnTo>
                      <a:lnTo>
                        <a:pt x="1117" y="2817"/>
                      </a:lnTo>
                      <a:lnTo>
                        <a:pt x="1094" y="2824"/>
                      </a:lnTo>
                      <a:lnTo>
                        <a:pt x="1071" y="2830"/>
                      </a:lnTo>
                      <a:lnTo>
                        <a:pt x="1048" y="2836"/>
                      </a:lnTo>
                      <a:lnTo>
                        <a:pt x="1023" y="2842"/>
                      </a:lnTo>
                      <a:lnTo>
                        <a:pt x="999" y="2848"/>
                      </a:lnTo>
                      <a:lnTo>
                        <a:pt x="973" y="2855"/>
                      </a:lnTo>
                      <a:lnTo>
                        <a:pt x="946" y="2863"/>
                      </a:lnTo>
                      <a:lnTo>
                        <a:pt x="916" y="2871"/>
                      </a:lnTo>
                      <a:lnTo>
                        <a:pt x="887" y="2880"/>
                      </a:lnTo>
                      <a:lnTo>
                        <a:pt x="856" y="2889"/>
                      </a:lnTo>
                      <a:lnTo>
                        <a:pt x="825" y="2899"/>
                      </a:lnTo>
                      <a:lnTo>
                        <a:pt x="792" y="2910"/>
                      </a:lnTo>
                      <a:lnTo>
                        <a:pt x="758" y="2922"/>
                      </a:lnTo>
                      <a:lnTo>
                        <a:pt x="722" y="2935"/>
                      </a:lnTo>
                      <a:lnTo>
                        <a:pt x="703" y="2942"/>
                      </a:lnTo>
                      <a:lnTo>
                        <a:pt x="685" y="2950"/>
                      </a:lnTo>
                      <a:lnTo>
                        <a:pt x="665" y="2958"/>
                      </a:lnTo>
                      <a:lnTo>
                        <a:pt x="645" y="2967"/>
                      </a:lnTo>
                      <a:lnTo>
                        <a:pt x="624" y="2976"/>
                      </a:lnTo>
                      <a:lnTo>
                        <a:pt x="602" y="2987"/>
                      </a:lnTo>
                      <a:lnTo>
                        <a:pt x="581" y="2997"/>
                      </a:lnTo>
                      <a:lnTo>
                        <a:pt x="558" y="3008"/>
                      </a:lnTo>
                      <a:lnTo>
                        <a:pt x="513" y="3030"/>
                      </a:lnTo>
                      <a:lnTo>
                        <a:pt x="466" y="3053"/>
                      </a:lnTo>
                      <a:lnTo>
                        <a:pt x="420" y="3075"/>
                      </a:lnTo>
                      <a:lnTo>
                        <a:pt x="398" y="3085"/>
                      </a:lnTo>
                      <a:lnTo>
                        <a:pt x="375" y="3096"/>
                      </a:lnTo>
                      <a:lnTo>
                        <a:pt x="353" y="3106"/>
                      </a:lnTo>
                      <a:lnTo>
                        <a:pt x="332" y="3115"/>
                      </a:lnTo>
                      <a:lnTo>
                        <a:pt x="310" y="3123"/>
                      </a:lnTo>
                      <a:lnTo>
                        <a:pt x="288" y="3132"/>
                      </a:lnTo>
                      <a:lnTo>
                        <a:pt x="264" y="3141"/>
                      </a:lnTo>
                      <a:lnTo>
                        <a:pt x="241" y="3150"/>
                      </a:lnTo>
                      <a:lnTo>
                        <a:pt x="194" y="3167"/>
                      </a:lnTo>
                      <a:lnTo>
                        <a:pt x="171" y="3175"/>
                      </a:lnTo>
                      <a:lnTo>
                        <a:pt x="148" y="3183"/>
                      </a:lnTo>
                      <a:lnTo>
                        <a:pt x="127" y="3191"/>
                      </a:lnTo>
                      <a:lnTo>
                        <a:pt x="105" y="3198"/>
                      </a:lnTo>
                      <a:lnTo>
                        <a:pt x="85" y="3205"/>
                      </a:lnTo>
                      <a:lnTo>
                        <a:pt x="67" y="3212"/>
                      </a:lnTo>
                      <a:lnTo>
                        <a:pt x="50" y="3218"/>
                      </a:lnTo>
                      <a:lnTo>
                        <a:pt x="42" y="3220"/>
                      </a:lnTo>
                      <a:lnTo>
                        <a:pt x="35" y="3223"/>
                      </a:lnTo>
                      <a:lnTo>
                        <a:pt x="28" y="3225"/>
                      </a:lnTo>
                      <a:lnTo>
                        <a:pt x="22" y="3227"/>
                      </a:lnTo>
                      <a:lnTo>
                        <a:pt x="15" y="3229"/>
                      </a:lnTo>
                      <a:lnTo>
                        <a:pt x="10" y="3232"/>
                      </a:lnTo>
                      <a:lnTo>
                        <a:pt x="0" y="3204"/>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7" name="Freeform 53"/>
                <p:cNvSpPr>
                  <a:spLocks/>
                </p:cNvSpPr>
                <p:nvPr/>
              </p:nvSpPr>
              <p:spPr bwMode="auto">
                <a:xfrm>
                  <a:off x="1288" y="509"/>
                  <a:ext cx="2094" cy="3696"/>
                </a:xfrm>
                <a:custGeom>
                  <a:avLst/>
                  <a:gdLst>
                    <a:gd name="T0" fmla="*/ 99 w 2094"/>
                    <a:gd name="T1" fmla="*/ 3572 h 3696"/>
                    <a:gd name="T2" fmla="*/ 100 w 2094"/>
                    <a:gd name="T3" fmla="*/ 3476 h 3696"/>
                    <a:gd name="T4" fmla="*/ 105 w 2094"/>
                    <a:gd name="T5" fmla="*/ 3320 h 3696"/>
                    <a:gd name="T6" fmla="*/ 87 w 2094"/>
                    <a:gd name="T7" fmla="*/ 3225 h 3696"/>
                    <a:gd name="T8" fmla="*/ 31 w 2094"/>
                    <a:gd name="T9" fmla="*/ 3132 h 3696"/>
                    <a:gd name="T10" fmla="*/ 1 w 2094"/>
                    <a:gd name="T11" fmla="*/ 3023 h 3696"/>
                    <a:gd name="T12" fmla="*/ 11 w 2094"/>
                    <a:gd name="T13" fmla="*/ 2906 h 3696"/>
                    <a:gd name="T14" fmla="*/ 63 w 2094"/>
                    <a:gd name="T15" fmla="*/ 2744 h 3696"/>
                    <a:gd name="T16" fmla="*/ 117 w 2094"/>
                    <a:gd name="T17" fmla="*/ 2584 h 3696"/>
                    <a:gd name="T18" fmla="*/ 152 w 2094"/>
                    <a:gd name="T19" fmla="*/ 2464 h 3696"/>
                    <a:gd name="T20" fmla="*/ 193 w 2094"/>
                    <a:gd name="T21" fmla="*/ 2366 h 3696"/>
                    <a:gd name="T22" fmla="*/ 242 w 2094"/>
                    <a:gd name="T23" fmla="*/ 2258 h 3696"/>
                    <a:gd name="T24" fmla="*/ 368 w 2094"/>
                    <a:gd name="T25" fmla="*/ 2000 h 3696"/>
                    <a:gd name="T26" fmla="*/ 428 w 2094"/>
                    <a:gd name="T27" fmla="*/ 1890 h 3696"/>
                    <a:gd name="T28" fmla="*/ 476 w 2094"/>
                    <a:gd name="T29" fmla="*/ 1814 h 3696"/>
                    <a:gd name="T30" fmla="*/ 520 w 2094"/>
                    <a:gd name="T31" fmla="*/ 1763 h 3696"/>
                    <a:gd name="T32" fmla="*/ 591 w 2094"/>
                    <a:gd name="T33" fmla="*/ 1708 h 3696"/>
                    <a:gd name="T34" fmla="*/ 711 w 2094"/>
                    <a:gd name="T35" fmla="*/ 1591 h 3696"/>
                    <a:gd name="T36" fmla="*/ 828 w 2094"/>
                    <a:gd name="T37" fmla="*/ 1474 h 3696"/>
                    <a:gd name="T38" fmla="*/ 988 w 2094"/>
                    <a:gd name="T39" fmla="*/ 1314 h 3696"/>
                    <a:gd name="T40" fmla="*/ 1217 w 2094"/>
                    <a:gd name="T41" fmla="*/ 1084 h 3696"/>
                    <a:gd name="T42" fmla="*/ 1481 w 2094"/>
                    <a:gd name="T43" fmla="*/ 830 h 3696"/>
                    <a:gd name="T44" fmla="*/ 1667 w 2094"/>
                    <a:gd name="T45" fmla="*/ 655 h 3696"/>
                    <a:gd name="T46" fmla="*/ 1788 w 2094"/>
                    <a:gd name="T47" fmla="*/ 530 h 3696"/>
                    <a:gd name="T48" fmla="*/ 1875 w 2094"/>
                    <a:gd name="T49" fmla="*/ 424 h 3696"/>
                    <a:gd name="T50" fmla="*/ 1942 w 2094"/>
                    <a:gd name="T51" fmla="*/ 314 h 3696"/>
                    <a:gd name="T52" fmla="*/ 2026 w 2094"/>
                    <a:gd name="T53" fmla="*/ 118 h 3696"/>
                    <a:gd name="T54" fmla="*/ 2066 w 2094"/>
                    <a:gd name="T55" fmla="*/ 15 h 3696"/>
                    <a:gd name="T56" fmla="*/ 2081 w 2094"/>
                    <a:gd name="T57" fmla="*/ 41 h 3696"/>
                    <a:gd name="T58" fmla="*/ 2029 w 2094"/>
                    <a:gd name="T59" fmla="*/ 177 h 3696"/>
                    <a:gd name="T60" fmla="*/ 1946 w 2094"/>
                    <a:gd name="T61" fmla="*/ 358 h 3696"/>
                    <a:gd name="T62" fmla="*/ 1871 w 2094"/>
                    <a:gd name="T63" fmla="*/ 470 h 3696"/>
                    <a:gd name="T64" fmla="*/ 1775 w 2094"/>
                    <a:gd name="T65" fmla="*/ 579 h 3696"/>
                    <a:gd name="T66" fmla="*/ 1642 w 2094"/>
                    <a:gd name="T67" fmla="*/ 714 h 3696"/>
                    <a:gd name="T68" fmla="*/ 1395 w 2094"/>
                    <a:gd name="T69" fmla="*/ 943 h 3696"/>
                    <a:gd name="T70" fmla="*/ 1176 w 2094"/>
                    <a:gd name="T71" fmla="*/ 1159 h 3696"/>
                    <a:gd name="T72" fmla="*/ 953 w 2094"/>
                    <a:gd name="T73" fmla="*/ 1383 h 3696"/>
                    <a:gd name="T74" fmla="*/ 809 w 2094"/>
                    <a:gd name="T75" fmla="*/ 1528 h 3696"/>
                    <a:gd name="T76" fmla="*/ 671 w 2094"/>
                    <a:gd name="T77" fmla="*/ 1665 h 3696"/>
                    <a:gd name="T78" fmla="*/ 584 w 2094"/>
                    <a:gd name="T79" fmla="*/ 1743 h 3696"/>
                    <a:gd name="T80" fmla="*/ 523 w 2094"/>
                    <a:gd name="T81" fmla="*/ 1795 h 3696"/>
                    <a:gd name="T82" fmla="*/ 484 w 2094"/>
                    <a:gd name="T83" fmla="*/ 1845 h 3696"/>
                    <a:gd name="T84" fmla="*/ 433 w 2094"/>
                    <a:gd name="T85" fmla="*/ 1930 h 3696"/>
                    <a:gd name="T86" fmla="*/ 353 w 2094"/>
                    <a:gd name="T87" fmla="*/ 2084 h 3696"/>
                    <a:gd name="T88" fmla="*/ 249 w 2094"/>
                    <a:gd name="T89" fmla="*/ 2302 h 3696"/>
                    <a:gd name="T90" fmla="*/ 204 w 2094"/>
                    <a:gd name="T91" fmla="*/ 2401 h 3696"/>
                    <a:gd name="T92" fmla="*/ 164 w 2094"/>
                    <a:gd name="T93" fmla="*/ 2505 h 3696"/>
                    <a:gd name="T94" fmla="*/ 132 w 2094"/>
                    <a:gd name="T95" fmla="*/ 2619 h 3696"/>
                    <a:gd name="T96" fmla="*/ 61 w 2094"/>
                    <a:gd name="T97" fmla="*/ 2820 h 3696"/>
                    <a:gd name="T98" fmla="*/ 30 w 2094"/>
                    <a:gd name="T99" fmla="*/ 2936 h 3696"/>
                    <a:gd name="T100" fmla="*/ 30 w 2094"/>
                    <a:gd name="T101" fmla="*/ 3060 h 3696"/>
                    <a:gd name="T102" fmla="*/ 64 w 2094"/>
                    <a:gd name="T103" fmla="*/ 3139 h 3696"/>
                    <a:gd name="T104" fmla="*/ 119 w 2094"/>
                    <a:gd name="T105" fmla="*/ 3242 h 3696"/>
                    <a:gd name="T106" fmla="*/ 129 w 2094"/>
                    <a:gd name="T107" fmla="*/ 3355 h 3696"/>
                    <a:gd name="T108" fmla="*/ 123 w 2094"/>
                    <a:gd name="T109" fmla="*/ 3507 h 3696"/>
                    <a:gd name="T110" fmla="*/ 123 w 2094"/>
                    <a:gd name="T111" fmla="*/ 3617 h 36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094"/>
                    <a:gd name="T169" fmla="*/ 0 h 3696"/>
                    <a:gd name="T170" fmla="*/ 2094 w 2094"/>
                    <a:gd name="T171" fmla="*/ 3696 h 36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094" h="3696">
                      <a:moveTo>
                        <a:pt x="99" y="3696"/>
                      </a:moveTo>
                      <a:lnTo>
                        <a:pt x="99" y="3677"/>
                      </a:lnTo>
                      <a:lnTo>
                        <a:pt x="99" y="3657"/>
                      </a:lnTo>
                      <a:lnTo>
                        <a:pt x="99" y="3637"/>
                      </a:lnTo>
                      <a:lnTo>
                        <a:pt x="99" y="3617"/>
                      </a:lnTo>
                      <a:lnTo>
                        <a:pt x="99" y="3595"/>
                      </a:lnTo>
                      <a:lnTo>
                        <a:pt x="99" y="3572"/>
                      </a:lnTo>
                      <a:lnTo>
                        <a:pt x="99" y="3560"/>
                      </a:lnTo>
                      <a:lnTo>
                        <a:pt x="99" y="3547"/>
                      </a:lnTo>
                      <a:lnTo>
                        <a:pt x="99" y="3534"/>
                      </a:lnTo>
                      <a:lnTo>
                        <a:pt x="99" y="3521"/>
                      </a:lnTo>
                      <a:lnTo>
                        <a:pt x="99" y="3507"/>
                      </a:lnTo>
                      <a:lnTo>
                        <a:pt x="99" y="3492"/>
                      </a:lnTo>
                      <a:lnTo>
                        <a:pt x="100" y="3476"/>
                      </a:lnTo>
                      <a:lnTo>
                        <a:pt x="101" y="3459"/>
                      </a:lnTo>
                      <a:lnTo>
                        <a:pt x="101" y="3442"/>
                      </a:lnTo>
                      <a:lnTo>
                        <a:pt x="102" y="3424"/>
                      </a:lnTo>
                      <a:lnTo>
                        <a:pt x="104" y="3389"/>
                      </a:lnTo>
                      <a:lnTo>
                        <a:pt x="105" y="3354"/>
                      </a:lnTo>
                      <a:lnTo>
                        <a:pt x="105" y="3337"/>
                      </a:lnTo>
                      <a:lnTo>
                        <a:pt x="105" y="3320"/>
                      </a:lnTo>
                      <a:lnTo>
                        <a:pt x="104" y="3304"/>
                      </a:lnTo>
                      <a:lnTo>
                        <a:pt x="103" y="3289"/>
                      </a:lnTo>
                      <a:lnTo>
                        <a:pt x="101" y="3274"/>
                      </a:lnTo>
                      <a:lnTo>
                        <a:pt x="99" y="3261"/>
                      </a:lnTo>
                      <a:lnTo>
                        <a:pt x="96" y="3248"/>
                      </a:lnTo>
                      <a:lnTo>
                        <a:pt x="92" y="3236"/>
                      </a:lnTo>
                      <a:lnTo>
                        <a:pt x="87" y="3225"/>
                      </a:lnTo>
                      <a:lnTo>
                        <a:pt x="82" y="3214"/>
                      </a:lnTo>
                      <a:lnTo>
                        <a:pt x="76" y="3203"/>
                      </a:lnTo>
                      <a:lnTo>
                        <a:pt x="70" y="3193"/>
                      </a:lnTo>
                      <a:lnTo>
                        <a:pt x="57" y="3172"/>
                      </a:lnTo>
                      <a:lnTo>
                        <a:pt x="43" y="3152"/>
                      </a:lnTo>
                      <a:lnTo>
                        <a:pt x="37" y="3142"/>
                      </a:lnTo>
                      <a:lnTo>
                        <a:pt x="31" y="3132"/>
                      </a:lnTo>
                      <a:lnTo>
                        <a:pt x="25" y="3121"/>
                      </a:lnTo>
                      <a:lnTo>
                        <a:pt x="20" y="3110"/>
                      </a:lnTo>
                      <a:lnTo>
                        <a:pt x="15" y="3099"/>
                      </a:lnTo>
                      <a:lnTo>
                        <a:pt x="12" y="3087"/>
                      </a:lnTo>
                      <a:lnTo>
                        <a:pt x="7" y="3065"/>
                      </a:lnTo>
                      <a:lnTo>
                        <a:pt x="3" y="3044"/>
                      </a:lnTo>
                      <a:lnTo>
                        <a:pt x="1" y="3023"/>
                      </a:lnTo>
                      <a:lnTo>
                        <a:pt x="0" y="3002"/>
                      </a:lnTo>
                      <a:lnTo>
                        <a:pt x="1" y="2980"/>
                      </a:lnTo>
                      <a:lnTo>
                        <a:pt x="3" y="2957"/>
                      </a:lnTo>
                      <a:lnTo>
                        <a:pt x="5" y="2945"/>
                      </a:lnTo>
                      <a:lnTo>
                        <a:pt x="6" y="2933"/>
                      </a:lnTo>
                      <a:lnTo>
                        <a:pt x="9" y="2920"/>
                      </a:lnTo>
                      <a:lnTo>
                        <a:pt x="11" y="2906"/>
                      </a:lnTo>
                      <a:lnTo>
                        <a:pt x="14" y="2892"/>
                      </a:lnTo>
                      <a:lnTo>
                        <a:pt x="18" y="2877"/>
                      </a:lnTo>
                      <a:lnTo>
                        <a:pt x="22" y="2862"/>
                      </a:lnTo>
                      <a:lnTo>
                        <a:pt x="27" y="2846"/>
                      </a:lnTo>
                      <a:lnTo>
                        <a:pt x="38" y="2813"/>
                      </a:lnTo>
                      <a:lnTo>
                        <a:pt x="50" y="2779"/>
                      </a:lnTo>
                      <a:lnTo>
                        <a:pt x="63" y="2744"/>
                      </a:lnTo>
                      <a:lnTo>
                        <a:pt x="75" y="2710"/>
                      </a:lnTo>
                      <a:lnTo>
                        <a:pt x="88" y="2676"/>
                      </a:lnTo>
                      <a:lnTo>
                        <a:pt x="99" y="2642"/>
                      </a:lnTo>
                      <a:lnTo>
                        <a:pt x="104" y="2627"/>
                      </a:lnTo>
                      <a:lnTo>
                        <a:pt x="109" y="2612"/>
                      </a:lnTo>
                      <a:lnTo>
                        <a:pt x="113" y="2598"/>
                      </a:lnTo>
                      <a:lnTo>
                        <a:pt x="117" y="2584"/>
                      </a:lnTo>
                      <a:lnTo>
                        <a:pt x="124" y="2556"/>
                      </a:lnTo>
                      <a:lnTo>
                        <a:pt x="128" y="2542"/>
                      </a:lnTo>
                      <a:lnTo>
                        <a:pt x="132" y="2528"/>
                      </a:lnTo>
                      <a:lnTo>
                        <a:pt x="136" y="2513"/>
                      </a:lnTo>
                      <a:lnTo>
                        <a:pt x="141" y="2498"/>
                      </a:lnTo>
                      <a:lnTo>
                        <a:pt x="146" y="2481"/>
                      </a:lnTo>
                      <a:lnTo>
                        <a:pt x="152" y="2464"/>
                      </a:lnTo>
                      <a:lnTo>
                        <a:pt x="159" y="2445"/>
                      </a:lnTo>
                      <a:lnTo>
                        <a:pt x="167" y="2425"/>
                      </a:lnTo>
                      <a:lnTo>
                        <a:pt x="172" y="2414"/>
                      </a:lnTo>
                      <a:lnTo>
                        <a:pt x="177" y="2403"/>
                      </a:lnTo>
                      <a:lnTo>
                        <a:pt x="182" y="2391"/>
                      </a:lnTo>
                      <a:lnTo>
                        <a:pt x="187" y="2379"/>
                      </a:lnTo>
                      <a:lnTo>
                        <a:pt x="193" y="2366"/>
                      </a:lnTo>
                      <a:lnTo>
                        <a:pt x="199" y="2353"/>
                      </a:lnTo>
                      <a:lnTo>
                        <a:pt x="205" y="2338"/>
                      </a:lnTo>
                      <a:lnTo>
                        <a:pt x="212" y="2323"/>
                      </a:lnTo>
                      <a:lnTo>
                        <a:pt x="219" y="2308"/>
                      </a:lnTo>
                      <a:lnTo>
                        <a:pt x="227" y="2291"/>
                      </a:lnTo>
                      <a:lnTo>
                        <a:pt x="234" y="2275"/>
                      </a:lnTo>
                      <a:lnTo>
                        <a:pt x="242" y="2258"/>
                      </a:lnTo>
                      <a:lnTo>
                        <a:pt x="259" y="2222"/>
                      </a:lnTo>
                      <a:lnTo>
                        <a:pt x="277" y="2186"/>
                      </a:lnTo>
                      <a:lnTo>
                        <a:pt x="294" y="2148"/>
                      </a:lnTo>
                      <a:lnTo>
                        <a:pt x="313" y="2111"/>
                      </a:lnTo>
                      <a:lnTo>
                        <a:pt x="332" y="2073"/>
                      </a:lnTo>
                      <a:lnTo>
                        <a:pt x="350" y="2036"/>
                      </a:lnTo>
                      <a:lnTo>
                        <a:pt x="368" y="2000"/>
                      </a:lnTo>
                      <a:lnTo>
                        <a:pt x="377" y="1983"/>
                      </a:lnTo>
                      <a:lnTo>
                        <a:pt x="386" y="1966"/>
                      </a:lnTo>
                      <a:lnTo>
                        <a:pt x="395" y="1950"/>
                      </a:lnTo>
                      <a:lnTo>
                        <a:pt x="404" y="1934"/>
                      </a:lnTo>
                      <a:lnTo>
                        <a:pt x="412" y="1918"/>
                      </a:lnTo>
                      <a:lnTo>
                        <a:pt x="420" y="1904"/>
                      </a:lnTo>
                      <a:lnTo>
                        <a:pt x="428" y="1890"/>
                      </a:lnTo>
                      <a:lnTo>
                        <a:pt x="436" y="1877"/>
                      </a:lnTo>
                      <a:lnTo>
                        <a:pt x="443" y="1864"/>
                      </a:lnTo>
                      <a:lnTo>
                        <a:pt x="450" y="1853"/>
                      </a:lnTo>
                      <a:lnTo>
                        <a:pt x="457" y="1842"/>
                      </a:lnTo>
                      <a:lnTo>
                        <a:pt x="464" y="1832"/>
                      </a:lnTo>
                      <a:lnTo>
                        <a:pt x="470" y="1823"/>
                      </a:lnTo>
                      <a:lnTo>
                        <a:pt x="476" y="1814"/>
                      </a:lnTo>
                      <a:lnTo>
                        <a:pt x="482" y="1806"/>
                      </a:lnTo>
                      <a:lnTo>
                        <a:pt x="488" y="1798"/>
                      </a:lnTo>
                      <a:lnTo>
                        <a:pt x="494" y="1791"/>
                      </a:lnTo>
                      <a:lnTo>
                        <a:pt x="499" y="1785"/>
                      </a:lnTo>
                      <a:lnTo>
                        <a:pt x="505" y="1779"/>
                      </a:lnTo>
                      <a:lnTo>
                        <a:pt x="510" y="1773"/>
                      </a:lnTo>
                      <a:lnTo>
                        <a:pt x="520" y="1763"/>
                      </a:lnTo>
                      <a:lnTo>
                        <a:pt x="530" y="1754"/>
                      </a:lnTo>
                      <a:lnTo>
                        <a:pt x="540" y="1746"/>
                      </a:lnTo>
                      <a:lnTo>
                        <a:pt x="550" y="1738"/>
                      </a:lnTo>
                      <a:lnTo>
                        <a:pt x="560" y="1731"/>
                      </a:lnTo>
                      <a:lnTo>
                        <a:pt x="570" y="1724"/>
                      </a:lnTo>
                      <a:lnTo>
                        <a:pt x="580" y="1716"/>
                      </a:lnTo>
                      <a:lnTo>
                        <a:pt x="591" y="1708"/>
                      </a:lnTo>
                      <a:lnTo>
                        <a:pt x="602" y="1698"/>
                      </a:lnTo>
                      <a:lnTo>
                        <a:pt x="614" y="1688"/>
                      </a:lnTo>
                      <a:lnTo>
                        <a:pt x="620" y="1682"/>
                      </a:lnTo>
                      <a:lnTo>
                        <a:pt x="627" y="1675"/>
                      </a:lnTo>
                      <a:lnTo>
                        <a:pt x="654" y="1648"/>
                      </a:lnTo>
                      <a:lnTo>
                        <a:pt x="682" y="1620"/>
                      </a:lnTo>
                      <a:lnTo>
                        <a:pt x="711" y="1591"/>
                      </a:lnTo>
                      <a:lnTo>
                        <a:pt x="726" y="1576"/>
                      </a:lnTo>
                      <a:lnTo>
                        <a:pt x="742" y="1561"/>
                      </a:lnTo>
                      <a:lnTo>
                        <a:pt x="758" y="1545"/>
                      </a:lnTo>
                      <a:lnTo>
                        <a:pt x="774" y="1528"/>
                      </a:lnTo>
                      <a:lnTo>
                        <a:pt x="791" y="1511"/>
                      </a:lnTo>
                      <a:lnTo>
                        <a:pt x="809" y="1493"/>
                      </a:lnTo>
                      <a:lnTo>
                        <a:pt x="828" y="1474"/>
                      </a:lnTo>
                      <a:lnTo>
                        <a:pt x="848" y="1455"/>
                      </a:lnTo>
                      <a:lnTo>
                        <a:pt x="868" y="1434"/>
                      </a:lnTo>
                      <a:lnTo>
                        <a:pt x="889" y="1413"/>
                      </a:lnTo>
                      <a:lnTo>
                        <a:pt x="912" y="1390"/>
                      </a:lnTo>
                      <a:lnTo>
                        <a:pt x="936" y="1366"/>
                      </a:lnTo>
                      <a:lnTo>
                        <a:pt x="961" y="1341"/>
                      </a:lnTo>
                      <a:lnTo>
                        <a:pt x="988" y="1314"/>
                      </a:lnTo>
                      <a:lnTo>
                        <a:pt x="1015" y="1287"/>
                      </a:lnTo>
                      <a:lnTo>
                        <a:pt x="1043" y="1258"/>
                      </a:lnTo>
                      <a:lnTo>
                        <a:pt x="1072" y="1230"/>
                      </a:lnTo>
                      <a:lnTo>
                        <a:pt x="1101" y="1200"/>
                      </a:lnTo>
                      <a:lnTo>
                        <a:pt x="1159" y="1142"/>
                      </a:lnTo>
                      <a:lnTo>
                        <a:pt x="1188" y="1113"/>
                      </a:lnTo>
                      <a:lnTo>
                        <a:pt x="1217" y="1084"/>
                      </a:lnTo>
                      <a:lnTo>
                        <a:pt x="1246" y="1055"/>
                      </a:lnTo>
                      <a:lnTo>
                        <a:pt x="1274" y="1028"/>
                      </a:lnTo>
                      <a:lnTo>
                        <a:pt x="1301" y="1001"/>
                      </a:lnTo>
                      <a:lnTo>
                        <a:pt x="1327" y="975"/>
                      </a:lnTo>
                      <a:lnTo>
                        <a:pt x="1378" y="926"/>
                      </a:lnTo>
                      <a:lnTo>
                        <a:pt x="1430" y="877"/>
                      </a:lnTo>
                      <a:lnTo>
                        <a:pt x="1481" y="830"/>
                      </a:lnTo>
                      <a:lnTo>
                        <a:pt x="1531" y="784"/>
                      </a:lnTo>
                      <a:lnTo>
                        <a:pt x="1555" y="762"/>
                      </a:lnTo>
                      <a:lnTo>
                        <a:pt x="1579" y="739"/>
                      </a:lnTo>
                      <a:lnTo>
                        <a:pt x="1602" y="718"/>
                      </a:lnTo>
                      <a:lnTo>
                        <a:pt x="1625" y="696"/>
                      </a:lnTo>
                      <a:lnTo>
                        <a:pt x="1647" y="676"/>
                      </a:lnTo>
                      <a:lnTo>
                        <a:pt x="1667" y="655"/>
                      </a:lnTo>
                      <a:lnTo>
                        <a:pt x="1688" y="635"/>
                      </a:lnTo>
                      <a:lnTo>
                        <a:pt x="1707" y="616"/>
                      </a:lnTo>
                      <a:lnTo>
                        <a:pt x="1724" y="597"/>
                      </a:lnTo>
                      <a:lnTo>
                        <a:pt x="1742" y="579"/>
                      </a:lnTo>
                      <a:lnTo>
                        <a:pt x="1758" y="562"/>
                      </a:lnTo>
                      <a:lnTo>
                        <a:pt x="1773" y="546"/>
                      </a:lnTo>
                      <a:lnTo>
                        <a:pt x="1788" y="530"/>
                      </a:lnTo>
                      <a:lnTo>
                        <a:pt x="1802" y="514"/>
                      </a:lnTo>
                      <a:lnTo>
                        <a:pt x="1815" y="500"/>
                      </a:lnTo>
                      <a:lnTo>
                        <a:pt x="1828" y="485"/>
                      </a:lnTo>
                      <a:lnTo>
                        <a:pt x="1840" y="470"/>
                      </a:lnTo>
                      <a:lnTo>
                        <a:pt x="1852" y="455"/>
                      </a:lnTo>
                      <a:lnTo>
                        <a:pt x="1863" y="440"/>
                      </a:lnTo>
                      <a:lnTo>
                        <a:pt x="1875" y="424"/>
                      </a:lnTo>
                      <a:lnTo>
                        <a:pt x="1886" y="408"/>
                      </a:lnTo>
                      <a:lnTo>
                        <a:pt x="1897" y="391"/>
                      </a:lnTo>
                      <a:lnTo>
                        <a:pt x="1908" y="374"/>
                      </a:lnTo>
                      <a:lnTo>
                        <a:pt x="1920" y="355"/>
                      </a:lnTo>
                      <a:lnTo>
                        <a:pt x="1925" y="346"/>
                      </a:lnTo>
                      <a:lnTo>
                        <a:pt x="1931" y="336"/>
                      </a:lnTo>
                      <a:lnTo>
                        <a:pt x="1942" y="314"/>
                      </a:lnTo>
                      <a:lnTo>
                        <a:pt x="1953" y="291"/>
                      </a:lnTo>
                      <a:lnTo>
                        <a:pt x="1964" y="268"/>
                      </a:lnTo>
                      <a:lnTo>
                        <a:pt x="1975" y="243"/>
                      </a:lnTo>
                      <a:lnTo>
                        <a:pt x="1986" y="218"/>
                      </a:lnTo>
                      <a:lnTo>
                        <a:pt x="2006" y="168"/>
                      </a:lnTo>
                      <a:lnTo>
                        <a:pt x="2016" y="143"/>
                      </a:lnTo>
                      <a:lnTo>
                        <a:pt x="2026" y="118"/>
                      </a:lnTo>
                      <a:lnTo>
                        <a:pt x="2035" y="95"/>
                      </a:lnTo>
                      <a:lnTo>
                        <a:pt x="2043" y="73"/>
                      </a:lnTo>
                      <a:lnTo>
                        <a:pt x="2051" y="52"/>
                      </a:lnTo>
                      <a:lnTo>
                        <a:pt x="2055" y="42"/>
                      </a:lnTo>
                      <a:lnTo>
                        <a:pt x="2059" y="32"/>
                      </a:lnTo>
                      <a:lnTo>
                        <a:pt x="2062" y="23"/>
                      </a:lnTo>
                      <a:lnTo>
                        <a:pt x="2066" y="15"/>
                      </a:lnTo>
                      <a:lnTo>
                        <a:pt x="2069" y="7"/>
                      </a:lnTo>
                      <a:lnTo>
                        <a:pt x="2072" y="0"/>
                      </a:lnTo>
                      <a:lnTo>
                        <a:pt x="2094" y="9"/>
                      </a:lnTo>
                      <a:lnTo>
                        <a:pt x="2091" y="16"/>
                      </a:lnTo>
                      <a:lnTo>
                        <a:pt x="2088" y="24"/>
                      </a:lnTo>
                      <a:lnTo>
                        <a:pt x="2085" y="32"/>
                      </a:lnTo>
                      <a:lnTo>
                        <a:pt x="2081" y="41"/>
                      </a:lnTo>
                      <a:lnTo>
                        <a:pt x="2078" y="51"/>
                      </a:lnTo>
                      <a:lnTo>
                        <a:pt x="2074" y="60"/>
                      </a:lnTo>
                      <a:lnTo>
                        <a:pt x="2066" y="81"/>
                      </a:lnTo>
                      <a:lnTo>
                        <a:pt x="2057" y="104"/>
                      </a:lnTo>
                      <a:lnTo>
                        <a:pt x="2048" y="127"/>
                      </a:lnTo>
                      <a:lnTo>
                        <a:pt x="2039" y="152"/>
                      </a:lnTo>
                      <a:lnTo>
                        <a:pt x="2029" y="177"/>
                      </a:lnTo>
                      <a:lnTo>
                        <a:pt x="2008" y="228"/>
                      </a:lnTo>
                      <a:lnTo>
                        <a:pt x="1997" y="253"/>
                      </a:lnTo>
                      <a:lnTo>
                        <a:pt x="1986" y="278"/>
                      </a:lnTo>
                      <a:lnTo>
                        <a:pt x="1975" y="302"/>
                      </a:lnTo>
                      <a:lnTo>
                        <a:pt x="1964" y="325"/>
                      </a:lnTo>
                      <a:lnTo>
                        <a:pt x="1952" y="347"/>
                      </a:lnTo>
                      <a:lnTo>
                        <a:pt x="1946" y="358"/>
                      </a:lnTo>
                      <a:lnTo>
                        <a:pt x="1940" y="368"/>
                      </a:lnTo>
                      <a:lnTo>
                        <a:pt x="1929" y="387"/>
                      </a:lnTo>
                      <a:lnTo>
                        <a:pt x="1917" y="405"/>
                      </a:lnTo>
                      <a:lnTo>
                        <a:pt x="1906" y="422"/>
                      </a:lnTo>
                      <a:lnTo>
                        <a:pt x="1894" y="439"/>
                      </a:lnTo>
                      <a:lnTo>
                        <a:pt x="1883" y="455"/>
                      </a:lnTo>
                      <a:lnTo>
                        <a:pt x="1871" y="470"/>
                      </a:lnTo>
                      <a:lnTo>
                        <a:pt x="1859" y="485"/>
                      </a:lnTo>
                      <a:lnTo>
                        <a:pt x="1846" y="501"/>
                      </a:lnTo>
                      <a:lnTo>
                        <a:pt x="1833" y="516"/>
                      </a:lnTo>
                      <a:lnTo>
                        <a:pt x="1820" y="531"/>
                      </a:lnTo>
                      <a:lnTo>
                        <a:pt x="1806" y="546"/>
                      </a:lnTo>
                      <a:lnTo>
                        <a:pt x="1791" y="562"/>
                      </a:lnTo>
                      <a:lnTo>
                        <a:pt x="1775" y="579"/>
                      </a:lnTo>
                      <a:lnTo>
                        <a:pt x="1759" y="596"/>
                      </a:lnTo>
                      <a:lnTo>
                        <a:pt x="1742" y="614"/>
                      </a:lnTo>
                      <a:lnTo>
                        <a:pt x="1724" y="633"/>
                      </a:lnTo>
                      <a:lnTo>
                        <a:pt x="1705" y="652"/>
                      </a:lnTo>
                      <a:lnTo>
                        <a:pt x="1685" y="673"/>
                      </a:lnTo>
                      <a:lnTo>
                        <a:pt x="1663" y="693"/>
                      </a:lnTo>
                      <a:lnTo>
                        <a:pt x="1642" y="714"/>
                      </a:lnTo>
                      <a:lnTo>
                        <a:pt x="1619" y="736"/>
                      </a:lnTo>
                      <a:lnTo>
                        <a:pt x="1596" y="757"/>
                      </a:lnTo>
                      <a:lnTo>
                        <a:pt x="1572" y="779"/>
                      </a:lnTo>
                      <a:lnTo>
                        <a:pt x="1547" y="802"/>
                      </a:lnTo>
                      <a:lnTo>
                        <a:pt x="1497" y="848"/>
                      </a:lnTo>
                      <a:lnTo>
                        <a:pt x="1446" y="895"/>
                      </a:lnTo>
                      <a:lnTo>
                        <a:pt x="1395" y="943"/>
                      </a:lnTo>
                      <a:lnTo>
                        <a:pt x="1344" y="993"/>
                      </a:lnTo>
                      <a:lnTo>
                        <a:pt x="1318" y="1018"/>
                      </a:lnTo>
                      <a:lnTo>
                        <a:pt x="1291" y="1045"/>
                      </a:lnTo>
                      <a:lnTo>
                        <a:pt x="1263" y="1073"/>
                      </a:lnTo>
                      <a:lnTo>
                        <a:pt x="1235" y="1101"/>
                      </a:lnTo>
                      <a:lnTo>
                        <a:pt x="1205" y="1130"/>
                      </a:lnTo>
                      <a:lnTo>
                        <a:pt x="1176" y="1159"/>
                      </a:lnTo>
                      <a:lnTo>
                        <a:pt x="1118" y="1218"/>
                      </a:lnTo>
                      <a:lnTo>
                        <a:pt x="1089" y="1247"/>
                      </a:lnTo>
                      <a:lnTo>
                        <a:pt x="1060" y="1276"/>
                      </a:lnTo>
                      <a:lnTo>
                        <a:pt x="1032" y="1304"/>
                      </a:lnTo>
                      <a:lnTo>
                        <a:pt x="1005" y="1331"/>
                      </a:lnTo>
                      <a:lnTo>
                        <a:pt x="979" y="1358"/>
                      </a:lnTo>
                      <a:lnTo>
                        <a:pt x="953" y="1383"/>
                      </a:lnTo>
                      <a:lnTo>
                        <a:pt x="929" y="1407"/>
                      </a:lnTo>
                      <a:lnTo>
                        <a:pt x="906" y="1430"/>
                      </a:lnTo>
                      <a:lnTo>
                        <a:pt x="885" y="1452"/>
                      </a:lnTo>
                      <a:lnTo>
                        <a:pt x="865" y="1472"/>
                      </a:lnTo>
                      <a:lnTo>
                        <a:pt x="845" y="1491"/>
                      </a:lnTo>
                      <a:lnTo>
                        <a:pt x="826" y="1510"/>
                      </a:lnTo>
                      <a:lnTo>
                        <a:pt x="809" y="1528"/>
                      </a:lnTo>
                      <a:lnTo>
                        <a:pt x="791" y="1545"/>
                      </a:lnTo>
                      <a:lnTo>
                        <a:pt x="775" y="1562"/>
                      </a:lnTo>
                      <a:lnTo>
                        <a:pt x="759" y="1578"/>
                      </a:lnTo>
                      <a:lnTo>
                        <a:pt x="743" y="1593"/>
                      </a:lnTo>
                      <a:lnTo>
                        <a:pt x="728" y="1608"/>
                      </a:lnTo>
                      <a:lnTo>
                        <a:pt x="699" y="1637"/>
                      </a:lnTo>
                      <a:lnTo>
                        <a:pt x="671" y="1665"/>
                      </a:lnTo>
                      <a:lnTo>
                        <a:pt x="644" y="1693"/>
                      </a:lnTo>
                      <a:lnTo>
                        <a:pt x="637" y="1699"/>
                      </a:lnTo>
                      <a:lnTo>
                        <a:pt x="630" y="1706"/>
                      </a:lnTo>
                      <a:lnTo>
                        <a:pt x="618" y="1717"/>
                      </a:lnTo>
                      <a:lnTo>
                        <a:pt x="606" y="1727"/>
                      </a:lnTo>
                      <a:lnTo>
                        <a:pt x="595" y="1735"/>
                      </a:lnTo>
                      <a:lnTo>
                        <a:pt x="584" y="1743"/>
                      </a:lnTo>
                      <a:lnTo>
                        <a:pt x="575" y="1750"/>
                      </a:lnTo>
                      <a:lnTo>
                        <a:pt x="565" y="1757"/>
                      </a:lnTo>
                      <a:lnTo>
                        <a:pt x="556" y="1765"/>
                      </a:lnTo>
                      <a:lnTo>
                        <a:pt x="547" y="1772"/>
                      </a:lnTo>
                      <a:lnTo>
                        <a:pt x="537" y="1780"/>
                      </a:lnTo>
                      <a:lnTo>
                        <a:pt x="528" y="1790"/>
                      </a:lnTo>
                      <a:lnTo>
                        <a:pt x="523" y="1795"/>
                      </a:lnTo>
                      <a:lnTo>
                        <a:pt x="518" y="1801"/>
                      </a:lnTo>
                      <a:lnTo>
                        <a:pt x="512" y="1807"/>
                      </a:lnTo>
                      <a:lnTo>
                        <a:pt x="507" y="1813"/>
                      </a:lnTo>
                      <a:lnTo>
                        <a:pt x="502" y="1820"/>
                      </a:lnTo>
                      <a:lnTo>
                        <a:pt x="496" y="1828"/>
                      </a:lnTo>
                      <a:lnTo>
                        <a:pt x="490" y="1836"/>
                      </a:lnTo>
                      <a:lnTo>
                        <a:pt x="484" y="1845"/>
                      </a:lnTo>
                      <a:lnTo>
                        <a:pt x="477" y="1855"/>
                      </a:lnTo>
                      <a:lnTo>
                        <a:pt x="471" y="1865"/>
                      </a:lnTo>
                      <a:lnTo>
                        <a:pt x="464" y="1877"/>
                      </a:lnTo>
                      <a:lnTo>
                        <a:pt x="457" y="1889"/>
                      </a:lnTo>
                      <a:lnTo>
                        <a:pt x="449" y="1902"/>
                      </a:lnTo>
                      <a:lnTo>
                        <a:pt x="441" y="1915"/>
                      </a:lnTo>
                      <a:lnTo>
                        <a:pt x="433" y="1930"/>
                      </a:lnTo>
                      <a:lnTo>
                        <a:pt x="425" y="1945"/>
                      </a:lnTo>
                      <a:lnTo>
                        <a:pt x="416" y="1961"/>
                      </a:lnTo>
                      <a:lnTo>
                        <a:pt x="408" y="1977"/>
                      </a:lnTo>
                      <a:lnTo>
                        <a:pt x="399" y="1994"/>
                      </a:lnTo>
                      <a:lnTo>
                        <a:pt x="390" y="2011"/>
                      </a:lnTo>
                      <a:lnTo>
                        <a:pt x="372" y="2047"/>
                      </a:lnTo>
                      <a:lnTo>
                        <a:pt x="353" y="2084"/>
                      </a:lnTo>
                      <a:lnTo>
                        <a:pt x="335" y="2121"/>
                      </a:lnTo>
                      <a:lnTo>
                        <a:pt x="316" y="2159"/>
                      </a:lnTo>
                      <a:lnTo>
                        <a:pt x="299" y="2196"/>
                      </a:lnTo>
                      <a:lnTo>
                        <a:pt x="281" y="2233"/>
                      </a:lnTo>
                      <a:lnTo>
                        <a:pt x="264" y="2268"/>
                      </a:lnTo>
                      <a:lnTo>
                        <a:pt x="257" y="2285"/>
                      </a:lnTo>
                      <a:lnTo>
                        <a:pt x="249" y="2302"/>
                      </a:lnTo>
                      <a:lnTo>
                        <a:pt x="241" y="2318"/>
                      </a:lnTo>
                      <a:lnTo>
                        <a:pt x="234" y="2333"/>
                      </a:lnTo>
                      <a:lnTo>
                        <a:pt x="227" y="2348"/>
                      </a:lnTo>
                      <a:lnTo>
                        <a:pt x="221" y="2362"/>
                      </a:lnTo>
                      <a:lnTo>
                        <a:pt x="215" y="2376"/>
                      </a:lnTo>
                      <a:lnTo>
                        <a:pt x="209" y="2389"/>
                      </a:lnTo>
                      <a:lnTo>
                        <a:pt x="204" y="2401"/>
                      </a:lnTo>
                      <a:lnTo>
                        <a:pt x="199" y="2412"/>
                      </a:lnTo>
                      <a:lnTo>
                        <a:pt x="194" y="2423"/>
                      </a:lnTo>
                      <a:lnTo>
                        <a:pt x="190" y="2434"/>
                      </a:lnTo>
                      <a:lnTo>
                        <a:pt x="182" y="2454"/>
                      </a:lnTo>
                      <a:lnTo>
                        <a:pt x="175" y="2472"/>
                      </a:lnTo>
                      <a:lnTo>
                        <a:pt x="169" y="2489"/>
                      </a:lnTo>
                      <a:lnTo>
                        <a:pt x="164" y="2505"/>
                      </a:lnTo>
                      <a:lnTo>
                        <a:pt x="159" y="2520"/>
                      </a:lnTo>
                      <a:lnTo>
                        <a:pt x="155" y="2535"/>
                      </a:lnTo>
                      <a:lnTo>
                        <a:pt x="151" y="2549"/>
                      </a:lnTo>
                      <a:lnTo>
                        <a:pt x="148" y="2563"/>
                      </a:lnTo>
                      <a:lnTo>
                        <a:pt x="140" y="2590"/>
                      </a:lnTo>
                      <a:lnTo>
                        <a:pt x="136" y="2604"/>
                      </a:lnTo>
                      <a:lnTo>
                        <a:pt x="132" y="2619"/>
                      </a:lnTo>
                      <a:lnTo>
                        <a:pt x="127" y="2634"/>
                      </a:lnTo>
                      <a:lnTo>
                        <a:pt x="122" y="2650"/>
                      </a:lnTo>
                      <a:lnTo>
                        <a:pt x="110" y="2684"/>
                      </a:lnTo>
                      <a:lnTo>
                        <a:pt x="98" y="2718"/>
                      </a:lnTo>
                      <a:lnTo>
                        <a:pt x="85" y="2753"/>
                      </a:lnTo>
                      <a:lnTo>
                        <a:pt x="73" y="2787"/>
                      </a:lnTo>
                      <a:lnTo>
                        <a:pt x="61" y="2820"/>
                      </a:lnTo>
                      <a:lnTo>
                        <a:pt x="51" y="2853"/>
                      </a:lnTo>
                      <a:lnTo>
                        <a:pt x="46" y="2868"/>
                      </a:lnTo>
                      <a:lnTo>
                        <a:pt x="42" y="2883"/>
                      </a:lnTo>
                      <a:lnTo>
                        <a:pt x="38" y="2897"/>
                      </a:lnTo>
                      <a:lnTo>
                        <a:pt x="35" y="2911"/>
                      </a:lnTo>
                      <a:lnTo>
                        <a:pt x="33" y="2924"/>
                      </a:lnTo>
                      <a:lnTo>
                        <a:pt x="30" y="2936"/>
                      </a:lnTo>
                      <a:lnTo>
                        <a:pt x="29" y="2948"/>
                      </a:lnTo>
                      <a:lnTo>
                        <a:pt x="27" y="2960"/>
                      </a:lnTo>
                      <a:lnTo>
                        <a:pt x="25" y="2981"/>
                      </a:lnTo>
                      <a:lnTo>
                        <a:pt x="24" y="3001"/>
                      </a:lnTo>
                      <a:lnTo>
                        <a:pt x="25" y="3021"/>
                      </a:lnTo>
                      <a:lnTo>
                        <a:pt x="27" y="3040"/>
                      </a:lnTo>
                      <a:lnTo>
                        <a:pt x="30" y="3060"/>
                      </a:lnTo>
                      <a:lnTo>
                        <a:pt x="35" y="3080"/>
                      </a:lnTo>
                      <a:lnTo>
                        <a:pt x="38" y="3090"/>
                      </a:lnTo>
                      <a:lnTo>
                        <a:pt x="42" y="3100"/>
                      </a:lnTo>
                      <a:lnTo>
                        <a:pt x="46" y="3109"/>
                      </a:lnTo>
                      <a:lnTo>
                        <a:pt x="51" y="3119"/>
                      </a:lnTo>
                      <a:lnTo>
                        <a:pt x="57" y="3129"/>
                      </a:lnTo>
                      <a:lnTo>
                        <a:pt x="64" y="3139"/>
                      </a:lnTo>
                      <a:lnTo>
                        <a:pt x="77" y="3159"/>
                      </a:lnTo>
                      <a:lnTo>
                        <a:pt x="91" y="3180"/>
                      </a:lnTo>
                      <a:lnTo>
                        <a:pt x="98" y="3192"/>
                      </a:lnTo>
                      <a:lnTo>
                        <a:pt x="104" y="3204"/>
                      </a:lnTo>
                      <a:lnTo>
                        <a:pt x="110" y="3216"/>
                      </a:lnTo>
                      <a:lnTo>
                        <a:pt x="115" y="3229"/>
                      </a:lnTo>
                      <a:lnTo>
                        <a:pt x="119" y="3242"/>
                      </a:lnTo>
                      <a:lnTo>
                        <a:pt x="123" y="3257"/>
                      </a:lnTo>
                      <a:lnTo>
                        <a:pt x="125" y="3271"/>
                      </a:lnTo>
                      <a:lnTo>
                        <a:pt x="127" y="3287"/>
                      </a:lnTo>
                      <a:lnTo>
                        <a:pt x="128" y="3303"/>
                      </a:lnTo>
                      <a:lnTo>
                        <a:pt x="129" y="3320"/>
                      </a:lnTo>
                      <a:lnTo>
                        <a:pt x="129" y="3337"/>
                      </a:lnTo>
                      <a:lnTo>
                        <a:pt x="129" y="3355"/>
                      </a:lnTo>
                      <a:lnTo>
                        <a:pt x="128" y="3390"/>
                      </a:lnTo>
                      <a:lnTo>
                        <a:pt x="127" y="3426"/>
                      </a:lnTo>
                      <a:lnTo>
                        <a:pt x="126" y="3443"/>
                      </a:lnTo>
                      <a:lnTo>
                        <a:pt x="125" y="3460"/>
                      </a:lnTo>
                      <a:lnTo>
                        <a:pt x="124" y="3477"/>
                      </a:lnTo>
                      <a:lnTo>
                        <a:pt x="123" y="3492"/>
                      </a:lnTo>
                      <a:lnTo>
                        <a:pt x="123" y="3507"/>
                      </a:lnTo>
                      <a:lnTo>
                        <a:pt x="123" y="3521"/>
                      </a:lnTo>
                      <a:lnTo>
                        <a:pt x="123" y="3534"/>
                      </a:lnTo>
                      <a:lnTo>
                        <a:pt x="123" y="3547"/>
                      </a:lnTo>
                      <a:lnTo>
                        <a:pt x="123" y="3560"/>
                      </a:lnTo>
                      <a:lnTo>
                        <a:pt x="123" y="3572"/>
                      </a:lnTo>
                      <a:lnTo>
                        <a:pt x="123" y="3595"/>
                      </a:lnTo>
                      <a:lnTo>
                        <a:pt x="123" y="3617"/>
                      </a:lnTo>
                      <a:lnTo>
                        <a:pt x="123" y="3637"/>
                      </a:lnTo>
                      <a:lnTo>
                        <a:pt x="123" y="3657"/>
                      </a:lnTo>
                      <a:lnTo>
                        <a:pt x="123" y="3677"/>
                      </a:lnTo>
                      <a:lnTo>
                        <a:pt x="123" y="3696"/>
                      </a:lnTo>
                      <a:lnTo>
                        <a:pt x="99" y="3696"/>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8" name="Freeform 54"/>
                <p:cNvSpPr>
                  <a:spLocks/>
                </p:cNvSpPr>
                <p:nvPr/>
              </p:nvSpPr>
              <p:spPr bwMode="auto">
                <a:xfrm>
                  <a:off x="163" y="1576"/>
                  <a:ext cx="374" cy="2635"/>
                </a:xfrm>
                <a:custGeom>
                  <a:avLst/>
                  <a:gdLst>
                    <a:gd name="T0" fmla="*/ 334 w 374"/>
                    <a:gd name="T1" fmla="*/ 2609 h 2635"/>
                    <a:gd name="T2" fmla="*/ 303 w 374"/>
                    <a:gd name="T3" fmla="*/ 2559 h 2635"/>
                    <a:gd name="T4" fmla="*/ 277 w 374"/>
                    <a:gd name="T5" fmla="*/ 2495 h 2635"/>
                    <a:gd name="T6" fmla="*/ 275 w 374"/>
                    <a:gd name="T7" fmla="*/ 2422 h 2635"/>
                    <a:gd name="T8" fmla="*/ 302 w 374"/>
                    <a:gd name="T9" fmla="*/ 2304 h 2635"/>
                    <a:gd name="T10" fmla="*/ 324 w 374"/>
                    <a:gd name="T11" fmla="*/ 2201 h 2635"/>
                    <a:gd name="T12" fmla="*/ 347 w 374"/>
                    <a:gd name="T13" fmla="*/ 2030 h 2635"/>
                    <a:gd name="T14" fmla="*/ 349 w 374"/>
                    <a:gd name="T15" fmla="*/ 1930 h 2635"/>
                    <a:gd name="T16" fmla="*/ 326 w 374"/>
                    <a:gd name="T17" fmla="*/ 1800 h 2635"/>
                    <a:gd name="T18" fmla="*/ 288 w 374"/>
                    <a:gd name="T19" fmla="*/ 1683 h 2635"/>
                    <a:gd name="T20" fmla="*/ 261 w 374"/>
                    <a:gd name="T21" fmla="*/ 1628 h 2635"/>
                    <a:gd name="T22" fmla="*/ 215 w 374"/>
                    <a:gd name="T23" fmla="*/ 1559 h 2635"/>
                    <a:gd name="T24" fmla="*/ 180 w 374"/>
                    <a:gd name="T25" fmla="*/ 1496 h 2635"/>
                    <a:gd name="T26" fmla="*/ 139 w 374"/>
                    <a:gd name="T27" fmla="*/ 1439 h 2635"/>
                    <a:gd name="T28" fmla="*/ 105 w 374"/>
                    <a:gd name="T29" fmla="*/ 1383 h 2635"/>
                    <a:gd name="T30" fmla="*/ 86 w 374"/>
                    <a:gd name="T31" fmla="*/ 1333 h 2635"/>
                    <a:gd name="T32" fmla="*/ 73 w 374"/>
                    <a:gd name="T33" fmla="*/ 1267 h 2635"/>
                    <a:gd name="T34" fmla="*/ 65 w 374"/>
                    <a:gd name="T35" fmla="*/ 1178 h 2635"/>
                    <a:gd name="T36" fmla="*/ 64 w 374"/>
                    <a:gd name="T37" fmla="*/ 1058 h 2635"/>
                    <a:gd name="T38" fmla="*/ 68 w 374"/>
                    <a:gd name="T39" fmla="*/ 890 h 2635"/>
                    <a:gd name="T40" fmla="*/ 76 w 374"/>
                    <a:gd name="T41" fmla="*/ 688 h 2635"/>
                    <a:gd name="T42" fmla="*/ 82 w 374"/>
                    <a:gd name="T43" fmla="*/ 559 h 2635"/>
                    <a:gd name="T44" fmla="*/ 86 w 374"/>
                    <a:gd name="T45" fmla="*/ 458 h 2635"/>
                    <a:gd name="T46" fmla="*/ 88 w 374"/>
                    <a:gd name="T47" fmla="*/ 391 h 2635"/>
                    <a:gd name="T48" fmla="*/ 90 w 374"/>
                    <a:gd name="T49" fmla="*/ 350 h 2635"/>
                    <a:gd name="T50" fmla="*/ 92 w 374"/>
                    <a:gd name="T51" fmla="*/ 326 h 2635"/>
                    <a:gd name="T52" fmla="*/ 93 w 374"/>
                    <a:gd name="T53" fmla="*/ 304 h 2635"/>
                    <a:gd name="T54" fmla="*/ 89 w 374"/>
                    <a:gd name="T55" fmla="*/ 282 h 2635"/>
                    <a:gd name="T56" fmla="*/ 76 w 374"/>
                    <a:gd name="T57" fmla="*/ 227 h 2635"/>
                    <a:gd name="T58" fmla="*/ 27 w 374"/>
                    <a:gd name="T59" fmla="*/ 80 h 2635"/>
                    <a:gd name="T60" fmla="*/ 49 w 374"/>
                    <a:gd name="T61" fmla="*/ 71 h 2635"/>
                    <a:gd name="T62" fmla="*/ 100 w 374"/>
                    <a:gd name="T63" fmla="*/ 221 h 2635"/>
                    <a:gd name="T64" fmla="*/ 113 w 374"/>
                    <a:gd name="T65" fmla="*/ 277 h 2635"/>
                    <a:gd name="T66" fmla="*/ 117 w 374"/>
                    <a:gd name="T67" fmla="*/ 301 h 2635"/>
                    <a:gd name="T68" fmla="*/ 116 w 374"/>
                    <a:gd name="T69" fmla="*/ 329 h 2635"/>
                    <a:gd name="T70" fmla="*/ 114 w 374"/>
                    <a:gd name="T71" fmla="*/ 352 h 2635"/>
                    <a:gd name="T72" fmla="*/ 112 w 374"/>
                    <a:gd name="T73" fmla="*/ 392 h 2635"/>
                    <a:gd name="T74" fmla="*/ 110 w 374"/>
                    <a:gd name="T75" fmla="*/ 458 h 2635"/>
                    <a:gd name="T76" fmla="*/ 107 w 374"/>
                    <a:gd name="T77" fmla="*/ 560 h 2635"/>
                    <a:gd name="T78" fmla="*/ 101 w 374"/>
                    <a:gd name="T79" fmla="*/ 689 h 2635"/>
                    <a:gd name="T80" fmla="*/ 92 w 374"/>
                    <a:gd name="T81" fmla="*/ 891 h 2635"/>
                    <a:gd name="T82" fmla="*/ 88 w 374"/>
                    <a:gd name="T83" fmla="*/ 1058 h 2635"/>
                    <a:gd name="T84" fmla="*/ 90 w 374"/>
                    <a:gd name="T85" fmla="*/ 1177 h 2635"/>
                    <a:gd name="T86" fmla="*/ 97 w 374"/>
                    <a:gd name="T87" fmla="*/ 1263 h 2635"/>
                    <a:gd name="T88" fmla="*/ 109 w 374"/>
                    <a:gd name="T89" fmla="*/ 1326 h 2635"/>
                    <a:gd name="T90" fmla="*/ 126 w 374"/>
                    <a:gd name="T91" fmla="*/ 1372 h 2635"/>
                    <a:gd name="T92" fmla="*/ 159 w 374"/>
                    <a:gd name="T93" fmla="*/ 1425 h 2635"/>
                    <a:gd name="T94" fmla="*/ 201 w 374"/>
                    <a:gd name="T95" fmla="*/ 1484 h 2635"/>
                    <a:gd name="T96" fmla="*/ 235 w 374"/>
                    <a:gd name="T97" fmla="*/ 1546 h 2635"/>
                    <a:gd name="T98" fmla="*/ 282 w 374"/>
                    <a:gd name="T99" fmla="*/ 1615 h 2635"/>
                    <a:gd name="T100" fmla="*/ 311 w 374"/>
                    <a:gd name="T101" fmla="*/ 1674 h 2635"/>
                    <a:gd name="T102" fmla="*/ 350 w 374"/>
                    <a:gd name="T103" fmla="*/ 1795 h 2635"/>
                    <a:gd name="T104" fmla="*/ 373 w 374"/>
                    <a:gd name="T105" fmla="*/ 1929 h 2635"/>
                    <a:gd name="T106" fmla="*/ 371 w 374"/>
                    <a:gd name="T107" fmla="*/ 2032 h 2635"/>
                    <a:gd name="T108" fmla="*/ 348 w 374"/>
                    <a:gd name="T109" fmla="*/ 2205 h 2635"/>
                    <a:gd name="T110" fmla="*/ 325 w 374"/>
                    <a:gd name="T111" fmla="*/ 2310 h 2635"/>
                    <a:gd name="T112" fmla="*/ 299 w 374"/>
                    <a:gd name="T113" fmla="*/ 2424 h 2635"/>
                    <a:gd name="T114" fmla="*/ 301 w 374"/>
                    <a:gd name="T115" fmla="*/ 2489 h 2635"/>
                    <a:gd name="T116" fmla="*/ 324 w 374"/>
                    <a:gd name="T117" fmla="*/ 2547 h 2635"/>
                    <a:gd name="T118" fmla="*/ 354 w 374"/>
                    <a:gd name="T119" fmla="*/ 2595 h 2635"/>
                    <a:gd name="T120" fmla="*/ 350 w 374"/>
                    <a:gd name="T121" fmla="*/ 2635 h 26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4"/>
                    <a:gd name="T184" fmla="*/ 0 h 2635"/>
                    <a:gd name="T185" fmla="*/ 374 w 374"/>
                    <a:gd name="T186" fmla="*/ 2635 h 26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4" h="2635">
                      <a:moveTo>
                        <a:pt x="350" y="2635"/>
                      </a:moveTo>
                      <a:lnTo>
                        <a:pt x="347" y="2629"/>
                      </a:lnTo>
                      <a:lnTo>
                        <a:pt x="344" y="2623"/>
                      </a:lnTo>
                      <a:lnTo>
                        <a:pt x="339" y="2617"/>
                      </a:lnTo>
                      <a:lnTo>
                        <a:pt x="334" y="2609"/>
                      </a:lnTo>
                      <a:lnTo>
                        <a:pt x="328" y="2600"/>
                      </a:lnTo>
                      <a:lnTo>
                        <a:pt x="322" y="2591"/>
                      </a:lnTo>
                      <a:lnTo>
                        <a:pt x="316" y="2581"/>
                      </a:lnTo>
                      <a:lnTo>
                        <a:pt x="309" y="2570"/>
                      </a:lnTo>
                      <a:lnTo>
                        <a:pt x="303" y="2559"/>
                      </a:lnTo>
                      <a:lnTo>
                        <a:pt x="297" y="2547"/>
                      </a:lnTo>
                      <a:lnTo>
                        <a:pt x="291" y="2535"/>
                      </a:lnTo>
                      <a:lnTo>
                        <a:pt x="286" y="2522"/>
                      </a:lnTo>
                      <a:lnTo>
                        <a:pt x="281" y="2509"/>
                      </a:lnTo>
                      <a:lnTo>
                        <a:pt x="277" y="2495"/>
                      </a:lnTo>
                      <a:lnTo>
                        <a:pt x="275" y="2481"/>
                      </a:lnTo>
                      <a:lnTo>
                        <a:pt x="273" y="2467"/>
                      </a:lnTo>
                      <a:lnTo>
                        <a:pt x="273" y="2452"/>
                      </a:lnTo>
                      <a:lnTo>
                        <a:pt x="274" y="2437"/>
                      </a:lnTo>
                      <a:lnTo>
                        <a:pt x="275" y="2422"/>
                      </a:lnTo>
                      <a:lnTo>
                        <a:pt x="278" y="2406"/>
                      </a:lnTo>
                      <a:lnTo>
                        <a:pt x="281" y="2389"/>
                      </a:lnTo>
                      <a:lnTo>
                        <a:pt x="284" y="2372"/>
                      </a:lnTo>
                      <a:lnTo>
                        <a:pt x="293" y="2339"/>
                      </a:lnTo>
                      <a:lnTo>
                        <a:pt x="302" y="2304"/>
                      </a:lnTo>
                      <a:lnTo>
                        <a:pt x="310" y="2269"/>
                      </a:lnTo>
                      <a:lnTo>
                        <a:pt x="315" y="2252"/>
                      </a:lnTo>
                      <a:lnTo>
                        <a:pt x="318" y="2235"/>
                      </a:lnTo>
                      <a:lnTo>
                        <a:pt x="322" y="2218"/>
                      </a:lnTo>
                      <a:lnTo>
                        <a:pt x="324" y="2201"/>
                      </a:lnTo>
                      <a:lnTo>
                        <a:pt x="329" y="2168"/>
                      </a:lnTo>
                      <a:lnTo>
                        <a:pt x="334" y="2133"/>
                      </a:lnTo>
                      <a:lnTo>
                        <a:pt x="339" y="2099"/>
                      </a:lnTo>
                      <a:lnTo>
                        <a:pt x="344" y="2064"/>
                      </a:lnTo>
                      <a:lnTo>
                        <a:pt x="347" y="2030"/>
                      </a:lnTo>
                      <a:lnTo>
                        <a:pt x="349" y="1995"/>
                      </a:lnTo>
                      <a:lnTo>
                        <a:pt x="350" y="1979"/>
                      </a:lnTo>
                      <a:lnTo>
                        <a:pt x="350" y="1962"/>
                      </a:lnTo>
                      <a:lnTo>
                        <a:pt x="350" y="1946"/>
                      </a:lnTo>
                      <a:lnTo>
                        <a:pt x="349" y="1930"/>
                      </a:lnTo>
                      <a:lnTo>
                        <a:pt x="347" y="1914"/>
                      </a:lnTo>
                      <a:lnTo>
                        <a:pt x="345" y="1898"/>
                      </a:lnTo>
                      <a:lnTo>
                        <a:pt x="341" y="1865"/>
                      </a:lnTo>
                      <a:lnTo>
                        <a:pt x="334" y="1832"/>
                      </a:lnTo>
                      <a:lnTo>
                        <a:pt x="326" y="1800"/>
                      </a:lnTo>
                      <a:lnTo>
                        <a:pt x="318" y="1769"/>
                      </a:lnTo>
                      <a:lnTo>
                        <a:pt x="308" y="1739"/>
                      </a:lnTo>
                      <a:lnTo>
                        <a:pt x="298" y="1710"/>
                      </a:lnTo>
                      <a:lnTo>
                        <a:pt x="293" y="1696"/>
                      </a:lnTo>
                      <a:lnTo>
                        <a:pt x="288" y="1683"/>
                      </a:lnTo>
                      <a:lnTo>
                        <a:pt x="283" y="1670"/>
                      </a:lnTo>
                      <a:lnTo>
                        <a:pt x="278" y="1659"/>
                      </a:lnTo>
                      <a:lnTo>
                        <a:pt x="272" y="1648"/>
                      </a:lnTo>
                      <a:lnTo>
                        <a:pt x="267" y="1638"/>
                      </a:lnTo>
                      <a:lnTo>
                        <a:pt x="261" y="1628"/>
                      </a:lnTo>
                      <a:lnTo>
                        <a:pt x="255" y="1618"/>
                      </a:lnTo>
                      <a:lnTo>
                        <a:pt x="242" y="1599"/>
                      </a:lnTo>
                      <a:lnTo>
                        <a:pt x="229" y="1580"/>
                      </a:lnTo>
                      <a:lnTo>
                        <a:pt x="222" y="1570"/>
                      </a:lnTo>
                      <a:lnTo>
                        <a:pt x="215" y="1559"/>
                      </a:lnTo>
                      <a:lnTo>
                        <a:pt x="208" y="1548"/>
                      </a:lnTo>
                      <a:lnTo>
                        <a:pt x="201" y="1536"/>
                      </a:lnTo>
                      <a:lnTo>
                        <a:pt x="194" y="1523"/>
                      </a:lnTo>
                      <a:lnTo>
                        <a:pt x="187" y="1509"/>
                      </a:lnTo>
                      <a:lnTo>
                        <a:pt x="180" y="1496"/>
                      </a:lnTo>
                      <a:lnTo>
                        <a:pt x="173" y="1484"/>
                      </a:lnTo>
                      <a:lnTo>
                        <a:pt x="165" y="1473"/>
                      </a:lnTo>
                      <a:lnTo>
                        <a:pt x="157" y="1462"/>
                      </a:lnTo>
                      <a:lnTo>
                        <a:pt x="148" y="1451"/>
                      </a:lnTo>
                      <a:lnTo>
                        <a:pt x="139" y="1439"/>
                      </a:lnTo>
                      <a:lnTo>
                        <a:pt x="131" y="1427"/>
                      </a:lnTo>
                      <a:lnTo>
                        <a:pt x="122" y="1414"/>
                      </a:lnTo>
                      <a:lnTo>
                        <a:pt x="113" y="1399"/>
                      </a:lnTo>
                      <a:lnTo>
                        <a:pt x="109" y="1391"/>
                      </a:lnTo>
                      <a:lnTo>
                        <a:pt x="105" y="1383"/>
                      </a:lnTo>
                      <a:lnTo>
                        <a:pt x="101" y="1374"/>
                      </a:lnTo>
                      <a:lnTo>
                        <a:pt x="97" y="1364"/>
                      </a:lnTo>
                      <a:lnTo>
                        <a:pt x="93" y="1354"/>
                      </a:lnTo>
                      <a:lnTo>
                        <a:pt x="90" y="1344"/>
                      </a:lnTo>
                      <a:lnTo>
                        <a:pt x="86" y="1333"/>
                      </a:lnTo>
                      <a:lnTo>
                        <a:pt x="83" y="1321"/>
                      </a:lnTo>
                      <a:lnTo>
                        <a:pt x="80" y="1309"/>
                      </a:lnTo>
                      <a:lnTo>
                        <a:pt x="77" y="1296"/>
                      </a:lnTo>
                      <a:lnTo>
                        <a:pt x="75" y="1282"/>
                      </a:lnTo>
                      <a:lnTo>
                        <a:pt x="73" y="1267"/>
                      </a:lnTo>
                      <a:lnTo>
                        <a:pt x="71" y="1251"/>
                      </a:lnTo>
                      <a:lnTo>
                        <a:pt x="69" y="1235"/>
                      </a:lnTo>
                      <a:lnTo>
                        <a:pt x="67" y="1217"/>
                      </a:lnTo>
                      <a:lnTo>
                        <a:pt x="66" y="1198"/>
                      </a:lnTo>
                      <a:lnTo>
                        <a:pt x="65" y="1178"/>
                      </a:lnTo>
                      <a:lnTo>
                        <a:pt x="65" y="1156"/>
                      </a:lnTo>
                      <a:lnTo>
                        <a:pt x="64" y="1133"/>
                      </a:lnTo>
                      <a:lnTo>
                        <a:pt x="64" y="1109"/>
                      </a:lnTo>
                      <a:lnTo>
                        <a:pt x="64" y="1084"/>
                      </a:lnTo>
                      <a:lnTo>
                        <a:pt x="64" y="1058"/>
                      </a:lnTo>
                      <a:lnTo>
                        <a:pt x="65" y="1031"/>
                      </a:lnTo>
                      <a:lnTo>
                        <a:pt x="65" y="1004"/>
                      </a:lnTo>
                      <a:lnTo>
                        <a:pt x="66" y="976"/>
                      </a:lnTo>
                      <a:lnTo>
                        <a:pt x="66" y="948"/>
                      </a:lnTo>
                      <a:lnTo>
                        <a:pt x="68" y="890"/>
                      </a:lnTo>
                      <a:lnTo>
                        <a:pt x="70" y="831"/>
                      </a:lnTo>
                      <a:lnTo>
                        <a:pt x="73" y="773"/>
                      </a:lnTo>
                      <a:lnTo>
                        <a:pt x="74" y="745"/>
                      </a:lnTo>
                      <a:lnTo>
                        <a:pt x="75" y="716"/>
                      </a:lnTo>
                      <a:lnTo>
                        <a:pt x="76" y="688"/>
                      </a:lnTo>
                      <a:lnTo>
                        <a:pt x="78" y="661"/>
                      </a:lnTo>
                      <a:lnTo>
                        <a:pt x="79" y="634"/>
                      </a:lnTo>
                      <a:lnTo>
                        <a:pt x="80" y="608"/>
                      </a:lnTo>
                      <a:lnTo>
                        <a:pt x="81" y="583"/>
                      </a:lnTo>
                      <a:lnTo>
                        <a:pt x="82" y="559"/>
                      </a:lnTo>
                      <a:lnTo>
                        <a:pt x="83" y="536"/>
                      </a:lnTo>
                      <a:lnTo>
                        <a:pt x="84" y="515"/>
                      </a:lnTo>
                      <a:lnTo>
                        <a:pt x="85" y="494"/>
                      </a:lnTo>
                      <a:lnTo>
                        <a:pt x="86" y="475"/>
                      </a:lnTo>
                      <a:lnTo>
                        <a:pt x="86" y="458"/>
                      </a:lnTo>
                      <a:lnTo>
                        <a:pt x="86" y="442"/>
                      </a:lnTo>
                      <a:lnTo>
                        <a:pt x="87" y="427"/>
                      </a:lnTo>
                      <a:lnTo>
                        <a:pt x="87" y="414"/>
                      </a:lnTo>
                      <a:lnTo>
                        <a:pt x="87" y="402"/>
                      </a:lnTo>
                      <a:lnTo>
                        <a:pt x="88" y="391"/>
                      </a:lnTo>
                      <a:lnTo>
                        <a:pt x="88" y="381"/>
                      </a:lnTo>
                      <a:lnTo>
                        <a:pt x="89" y="372"/>
                      </a:lnTo>
                      <a:lnTo>
                        <a:pt x="89" y="364"/>
                      </a:lnTo>
                      <a:lnTo>
                        <a:pt x="90" y="356"/>
                      </a:lnTo>
                      <a:lnTo>
                        <a:pt x="90" y="350"/>
                      </a:lnTo>
                      <a:lnTo>
                        <a:pt x="91" y="344"/>
                      </a:lnTo>
                      <a:lnTo>
                        <a:pt x="91" y="339"/>
                      </a:lnTo>
                      <a:lnTo>
                        <a:pt x="92" y="334"/>
                      </a:lnTo>
                      <a:lnTo>
                        <a:pt x="92" y="330"/>
                      </a:lnTo>
                      <a:lnTo>
                        <a:pt x="92" y="326"/>
                      </a:lnTo>
                      <a:lnTo>
                        <a:pt x="93" y="320"/>
                      </a:lnTo>
                      <a:lnTo>
                        <a:pt x="93" y="316"/>
                      </a:lnTo>
                      <a:lnTo>
                        <a:pt x="94" y="312"/>
                      </a:lnTo>
                      <a:lnTo>
                        <a:pt x="93" y="308"/>
                      </a:lnTo>
                      <a:lnTo>
                        <a:pt x="93" y="304"/>
                      </a:lnTo>
                      <a:lnTo>
                        <a:pt x="92" y="298"/>
                      </a:lnTo>
                      <a:lnTo>
                        <a:pt x="92" y="295"/>
                      </a:lnTo>
                      <a:lnTo>
                        <a:pt x="91" y="291"/>
                      </a:lnTo>
                      <a:lnTo>
                        <a:pt x="90" y="287"/>
                      </a:lnTo>
                      <a:lnTo>
                        <a:pt x="89" y="282"/>
                      </a:lnTo>
                      <a:lnTo>
                        <a:pt x="88" y="276"/>
                      </a:lnTo>
                      <a:lnTo>
                        <a:pt x="87" y="269"/>
                      </a:lnTo>
                      <a:lnTo>
                        <a:pt x="84" y="256"/>
                      </a:lnTo>
                      <a:lnTo>
                        <a:pt x="80" y="242"/>
                      </a:lnTo>
                      <a:lnTo>
                        <a:pt x="76" y="227"/>
                      </a:lnTo>
                      <a:lnTo>
                        <a:pt x="72" y="212"/>
                      </a:lnTo>
                      <a:lnTo>
                        <a:pt x="62" y="181"/>
                      </a:lnTo>
                      <a:lnTo>
                        <a:pt x="51" y="148"/>
                      </a:lnTo>
                      <a:lnTo>
                        <a:pt x="39" y="114"/>
                      </a:lnTo>
                      <a:lnTo>
                        <a:pt x="27" y="80"/>
                      </a:lnTo>
                      <a:lnTo>
                        <a:pt x="13" y="44"/>
                      </a:lnTo>
                      <a:lnTo>
                        <a:pt x="0" y="9"/>
                      </a:lnTo>
                      <a:lnTo>
                        <a:pt x="22" y="0"/>
                      </a:lnTo>
                      <a:lnTo>
                        <a:pt x="36" y="36"/>
                      </a:lnTo>
                      <a:lnTo>
                        <a:pt x="49" y="71"/>
                      </a:lnTo>
                      <a:lnTo>
                        <a:pt x="62" y="106"/>
                      </a:lnTo>
                      <a:lnTo>
                        <a:pt x="74" y="140"/>
                      </a:lnTo>
                      <a:lnTo>
                        <a:pt x="86" y="173"/>
                      </a:lnTo>
                      <a:lnTo>
                        <a:pt x="95" y="205"/>
                      </a:lnTo>
                      <a:lnTo>
                        <a:pt x="100" y="221"/>
                      </a:lnTo>
                      <a:lnTo>
                        <a:pt x="104" y="236"/>
                      </a:lnTo>
                      <a:lnTo>
                        <a:pt x="107" y="251"/>
                      </a:lnTo>
                      <a:lnTo>
                        <a:pt x="110" y="265"/>
                      </a:lnTo>
                      <a:lnTo>
                        <a:pt x="112" y="271"/>
                      </a:lnTo>
                      <a:lnTo>
                        <a:pt x="113" y="277"/>
                      </a:lnTo>
                      <a:lnTo>
                        <a:pt x="114" y="282"/>
                      </a:lnTo>
                      <a:lnTo>
                        <a:pt x="115" y="287"/>
                      </a:lnTo>
                      <a:lnTo>
                        <a:pt x="115" y="291"/>
                      </a:lnTo>
                      <a:lnTo>
                        <a:pt x="116" y="295"/>
                      </a:lnTo>
                      <a:lnTo>
                        <a:pt x="117" y="301"/>
                      </a:lnTo>
                      <a:lnTo>
                        <a:pt x="118" y="307"/>
                      </a:lnTo>
                      <a:lnTo>
                        <a:pt x="118" y="312"/>
                      </a:lnTo>
                      <a:lnTo>
                        <a:pt x="118" y="318"/>
                      </a:lnTo>
                      <a:lnTo>
                        <a:pt x="117" y="323"/>
                      </a:lnTo>
                      <a:lnTo>
                        <a:pt x="116" y="329"/>
                      </a:lnTo>
                      <a:lnTo>
                        <a:pt x="116" y="333"/>
                      </a:lnTo>
                      <a:lnTo>
                        <a:pt x="116" y="336"/>
                      </a:lnTo>
                      <a:lnTo>
                        <a:pt x="115" y="341"/>
                      </a:lnTo>
                      <a:lnTo>
                        <a:pt x="115" y="346"/>
                      </a:lnTo>
                      <a:lnTo>
                        <a:pt x="114" y="352"/>
                      </a:lnTo>
                      <a:lnTo>
                        <a:pt x="114" y="358"/>
                      </a:lnTo>
                      <a:lnTo>
                        <a:pt x="113" y="365"/>
                      </a:lnTo>
                      <a:lnTo>
                        <a:pt x="113" y="373"/>
                      </a:lnTo>
                      <a:lnTo>
                        <a:pt x="113" y="382"/>
                      </a:lnTo>
                      <a:lnTo>
                        <a:pt x="112" y="392"/>
                      </a:lnTo>
                      <a:lnTo>
                        <a:pt x="112" y="403"/>
                      </a:lnTo>
                      <a:lnTo>
                        <a:pt x="111" y="415"/>
                      </a:lnTo>
                      <a:lnTo>
                        <a:pt x="111" y="428"/>
                      </a:lnTo>
                      <a:lnTo>
                        <a:pt x="111" y="442"/>
                      </a:lnTo>
                      <a:lnTo>
                        <a:pt x="110" y="458"/>
                      </a:lnTo>
                      <a:lnTo>
                        <a:pt x="110" y="476"/>
                      </a:lnTo>
                      <a:lnTo>
                        <a:pt x="109" y="495"/>
                      </a:lnTo>
                      <a:lnTo>
                        <a:pt x="108" y="515"/>
                      </a:lnTo>
                      <a:lnTo>
                        <a:pt x="108" y="537"/>
                      </a:lnTo>
                      <a:lnTo>
                        <a:pt x="107" y="560"/>
                      </a:lnTo>
                      <a:lnTo>
                        <a:pt x="106" y="584"/>
                      </a:lnTo>
                      <a:lnTo>
                        <a:pt x="104" y="609"/>
                      </a:lnTo>
                      <a:lnTo>
                        <a:pt x="103" y="635"/>
                      </a:lnTo>
                      <a:lnTo>
                        <a:pt x="102" y="662"/>
                      </a:lnTo>
                      <a:lnTo>
                        <a:pt x="101" y="689"/>
                      </a:lnTo>
                      <a:lnTo>
                        <a:pt x="100" y="717"/>
                      </a:lnTo>
                      <a:lnTo>
                        <a:pt x="98" y="746"/>
                      </a:lnTo>
                      <a:lnTo>
                        <a:pt x="97" y="774"/>
                      </a:lnTo>
                      <a:lnTo>
                        <a:pt x="95" y="832"/>
                      </a:lnTo>
                      <a:lnTo>
                        <a:pt x="92" y="891"/>
                      </a:lnTo>
                      <a:lnTo>
                        <a:pt x="91" y="948"/>
                      </a:lnTo>
                      <a:lnTo>
                        <a:pt x="90" y="976"/>
                      </a:lnTo>
                      <a:lnTo>
                        <a:pt x="89" y="1004"/>
                      </a:lnTo>
                      <a:lnTo>
                        <a:pt x="89" y="1032"/>
                      </a:lnTo>
                      <a:lnTo>
                        <a:pt x="88" y="1058"/>
                      </a:lnTo>
                      <a:lnTo>
                        <a:pt x="88" y="1084"/>
                      </a:lnTo>
                      <a:lnTo>
                        <a:pt x="88" y="1109"/>
                      </a:lnTo>
                      <a:lnTo>
                        <a:pt x="89" y="1132"/>
                      </a:lnTo>
                      <a:lnTo>
                        <a:pt x="89" y="1155"/>
                      </a:lnTo>
                      <a:lnTo>
                        <a:pt x="90" y="1177"/>
                      </a:lnTo>
                      <a:lnTo>
                        <a:pt x="91" y="1197"/>
                      </a:lnTo>
                      <a:lnTo>
                        <a:pt x="92" y="1215"/>
                      </a:lnTo>
                      <a:lnTo>
                        <a:pt x="93" y="1232"/>
                      </a:lnTo>
                      <a:lnTo>
                        <a:pt x="95" y="1248"/>
                      </a:lnTo>
                      <a:lnTo>
                        <a:pt x="97" y="1263"/>
                      </a:lnTo>
                      <a:lnTo>
                        <a:pt x="99" y="1277"/>
                      </a:lnTo>
                      <a:lnTo>
                        <a:pt x="101" y="1291"/>
                      </a:lnTo>
                      <a:lnTo>
                        <a:pt x="104" y="1303"/>
                      </a:lnTo>
                      <a:lnTo>
                        <a:pt x="107" y="1315"/>
                      </a:lnTo>
                      <a:lnTo>
                        <a:pt x="109" y="1326"/>
                      </a:lnTo>
                      <a:lnTo>
                        <a:pt x="113" y="1336"/>
                      </a:lnTo>
                      <a:lnTo>
                        <a:pt x="116" y="1346"/>
                      </a:lnTo>
                      <a:lnTo>
                        <a:pt x="119" y="1355"/>
                      </a:lnTo>
                      <a:lnTo>
                        <a:pt x="123" y="1364"/>
                      </a:lnTo>
                      <a:lnTo>
                        <a:pt x="126" y="1372"/>
                      </a:lnTo>
                      <a:lnTo>
                        <a:pt x="130" y="1379"/>
                      </a:lnTo>
                      <a:lnTo>
                        <a:pt x="134" y="1387"/>
                      </a:lnTo>
                      <a:lnTo>
                        <a:pt x="142" y="1400"/>
                      </a:lnTo>
                      <a:lnTo>
                        <a:pt x="150" y="1413"/>
                      </a:lnTo>
                      <a:lnTo>
                        <a:pt x="159" y="1425"/>
                      </a:lnTo>
                      <a:lnTo>
                        <a:pt x="167" y="1436"/>
                      </a:lnTo>
                      <a:lnTo>
                        <a:pt x="176" y="1448"/>
                      </a:lnTo>
                      <a:lnTo>
                        <a:pt x="185" y="1459"/>
                      </a:lnTo>
                      <a:lnTo>
                        <a:pt x="193" y="1471"/>
                      </a:lnTo>
                      <a:lnTo>
                        <a:pt x="201" y="1484"/>
                      </a:lnTo>
                      <a:lnTo>
                        <a:pt x="208" y="1498"/>
                      </a:lnTo>
                      <a:lnTo>
                        <a:pt x="215" y="1511"/>
                      </a:lnTo>
                      <a:lnTo>
                        <a:pt x="222" y="1523"/>
                      </a:lnTo>
                      <a:lnTo>
                        <a:pt x="229" y="1535"/>
                      </a:lnTo>
                      <a:lnTo>
                        <a:pt x="235" y="1546"/>
                      </a:lnTo>
                      <a:lnTo>
                        <a:pt x="242" y="1556"/>
                      </a:lnTo>
                      <a:lnTo>
                        <a:pt x="249" y="1566"/>
                      </a:lnTo>
                      <a:lnTo>
                        <a:pt x="262" y="1585"/>
                      </a:lnTo>
                      <a:lnTo>
                        <a:pt x="275" y="1605"/>
                      </a:lnTo>
                      <a:lnTo>
                        <a:pt x="282" y="1615"/>
                      </a:lnTo>
                      <a:lnTo>
                        <a:pt x="288" y="1626"/>
                      </a:lnTo>
                      <a:lnTo>
                        <a:pt x="294" y="1637"/>
                      </a:lnTo>
                      <a:lnTo>
                        <a:pt x="300" y="1648"/>
                      </a:lnTo>
                      <a:lnTo>
                        <a:pt x="306" y="1661"/>
                      </a:lnTo>
                      <a:lnTo>
                        <a:pt x="311" y="1674"/>
                      </a:lnTo>
                      <a:lnTo>
                        <a:pt x="316" y="1688"/>
                      </a:lnTo>
                      <a:lnTo>
                        <a:pt x="321" y="1702"/>
                      </a:lnTo>
                      <a:lnTo>
                        <a:pt x="331" y="1732"/>
                      </a:lnTo>
                      <a:lnTo>
                        <a:pt x="341" y="1763"/>
                      </a:lnTo>
                      <a:lnTo>
                        <a:pt x="350" y="1795"/>
                      </a:lnTo>
                      <a:lnTo>
                        <a:pt x="358" y="1828"/>
                      </a:lnTo>
                      <a:lnTo>
                        <a:pt x="365" y="1861"/>
                      </a:lnTo>
                      <a:lnTo>
                        <a:pt x="370" y="1895"/>
                      </a:lnTo>
                      <a:lnTo>
                        <a:pt x="372" y="1912"/>
                      </a:lnTo>
                      <a:lnTo>
                        <a:pt x="373" y="1929"/>
                      </a:lnTo>
                      <a:lnTo>
                        <a:pt x="374" y="1945"/>
                      </a:lnTo>
                      <a:lnTo>
                        <a:pt x="374" y="1963"/>
                      </a:lnTo>
                      <a:lnTo>
                        <a:pt x="374" y="1980"/>
                      </a:lnTo>
                      <a:lnTo>
                        <a:pt x="374" y="1997"/>
                      </a:lnTo>
                      <a:lnTo>
                        <a:pt x="371" y="2032"/>
                      </a:lnTo>
                      <a:lnTo>
                        <a:pt x="368" y="2067"/>
                      </a:lnTo>
                      <a:lnTo>
                        <a:pt x="363" y="2102"/>
                      </a:lnTo>
                      <a:lnTo>
                        <a:pt x="358" y="2137"/>
                      </a:lnTo>
                      <a:lnTo>
                        <a:pt x="353" y="2171"/>
                      </a:lnTo>
                      <a:lnTo>
                        <a:pt x="348" y="2205"/>
                      </a:lnTo>
                      <a:lnTo>
                        <a:pt x="345" y="2222"/>
                      </a:lnTo>
                      <a:lnTo>
                        <a:pt x="342" y="2240"/>
                      </a:lnTo>
                      <a:lnTo>
                        <a:pt x="338" y="2257"/>
                      </a:lnTo>
                      <a:lnTo>
                        <a:pt x="334" y="2275"/>
                      </a:lnTo>
                      <a:lnTo>
                        <a:pt x="325" y="2310"/>
                      </a:lnTo>
                      <a:lnTo>
                        <a:pt x="316" y="2344"/>
                      </a:lnTo>
                      <a:lnTo>
                        <a:pt x="308" y="2378"/>
                      </a:lnTo>
                      <a:lnTo>
                        <a:pt x="305" y="2394"/>
                      </a:lnTo>
                      <a:lnTo>
                        <a:pt x="302" y="2409"/>
                      </a:lnTo>
                      <a:lnTo>
                        <a:pt x="299" y="2424"/>
                      </a:lnTo>
                      <a:lnTo>
                        <a:pt x="298" y="2438"/>
                      </a:lnTo>
                      <a:lnTo>
                        <a:pt x="297" y="2452"/>
                      </a:lnTo>
                      <a:lnTo>
                        <a:pt x="297" y="2464"/>
                      </a:lnTo>
                      <a:lnTo>
                        <a:pt x="298" y="2477"/>
                      </a:lnTo>
                      <a:lnTo>
                        <a:pt x="301" y="2489"/>
                      </a:lnTo>
                      <a:lnTo>
                        <a:pt x="304" y="2501"/>
                      </a:lnTo>
                      <a:lnTo>
                        <a:pt x="308" y="2513"/>
                      </a:lnTo>
                      <a:lnTo>
                        <a:pt x="313" y="2524"/>
                      </a:lnTo>
                      <a:lnTo>
                        <a:pt x="318" y="2536"/>
                      </a:lnTo>
                      <a:lnTo>
                        <a:pt x="324" y="2547"/>
                      </a:lnTo>
                      <a:lnTo>
                        <a:pt x="330" y="2558"/>
                      </a:lnTo>
                      <a:lnTo>
                        <a:pt x="336" y="2568"/>
                      </a:lnTo>
                      <a:lnTo>
                        <a:pt x="343" y="2577"/>
                      </a:lnTo>
                      <a:lnTo>
                        <a:pt x="349" y="2587"/>
                      </a:lnTo>
                      <a:lnTo>
                        <a:pt x="354" y="2595"/>
                      </a:lnTo>
                      <a:lnTo>
                        <a:pt x="360" y="2603"/>
                      </a:lnTo>
                      <a:lnTo>
                        <a:pt x="365" y="2611"/>
                      </a:lnTo>
                      <a:lnTo>
                        <a:pt x="369" y="2618"/>
                      </a:lnTo>
                      <a:lnTo>
                        <a:pt x="372" y="2623"/>
                      </a:lnTo>
                      <a:lnTo>
                        <a:pt x="350" y="2635"/>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9" name="Freeform 55"/>
                <p:cNvSpPr>
                  <a:spLocks/>
                </p:cNvSpPr>
                <p:nvPr/>
              </p:nvSpPr>
              <p:spPr bwMode="auto">
                <a:xfrm>
                  <a:off x="487" y="535"/>
                  <a:ext cx="1624" cy="3681"/>
                </a:xfrm>
                <a:custGeom>
                  <a:avLst/>
                  <a:gdLst>
                    <a:gd name="T0" fmla="*/ 0 w 11138"/>
                    <a:gd name="T1" fmla="*/ 76 h 25248"/>
                    <a:gd name="T2" fmla="*/ 0 w 11138"/>
                    <a:gd name="T3" fmla="*/ 74 h 25248"/>
                    <a:gd name="T4" fmla="*/ 2 w 11138"/>
                    <a:gd name="T5" fmla="*/ 71 h 25248"/>
                    <a:gd name="T6" fmla="*/ 5 w 11138"/>
                    <a:gd name="T7" fmla="*/ 69 h 25248"/>
                    <a:gd name="T8" fmla="*/ 8 w 11138"/>
                    <a:gd name="T9" fmla="*/ 69 h 25248"/>
                    <a:gd name="T10" fmla="*/ 15 w 11138"/>
                    <a:gd name="T11" fmla="*/ 69 h 25248"/>
                    <a:gd name="T12" fmla="*/ 18 w 11138"/>
                    <a:gd name="T13" fmla="*/ 69 h 25248"/>
                    <a:gd name="T14" fmla="*/ 21 w 11138"/>
                    <a:gd name="T15" fmla="*/ 67 h 25248"/>
                    <a:gd name="T16" fmla="*/ 23 w 11138"/>
                    <a:gd name="T17" fmla="*/ 65 h 25248"/>
                    <a:gd name="T18" fmla="*/ 27 w 11138"/>
                    <a:gd name="T19" fmla="*/ 60 h 25248"/>
                    <a:gd name="T20" fmla="*/ 32 w 11138"/>
                    <a:gd name="T21" fmla="*/ 54 h 25248"/>
                    <a:gd name="T22" fmla="*/ 33 w 11138"/>
                    <a:gd name="T23" fmla="*/ 51 h 25248"/>
                    <a:gd name="T24" fmla="*/ 34 w 11138"/>
                    <a:gd name="T25" fmla="*/ 47 h 25248"/>
                    <a:gd name="T26" fmla="*/ 33 w 11138"/>
                    <a:gd name="T27" fmla="*/ 42 h 25248"/>
                    <a:gd name="T28" fmla="*/ 32 w 11138"/>
                    <a:gd name="T29" fmla="*/ 38 h 25248"/>
                    <a:gd name="T30" fmla="*/ 33 w 11138"/>
                    <a:gd name="T31" fmla="*/ 35 h 25248"/>
                    <a:gd name="T32" fmla="*/ 33 w 11138"/>
                    <a:gd name="T33" fmla="*/ 34 h 25248"/>
                    <a:gd name="T34" fmla="*/ 32 w 11138"/>
                    <a:gd name="T35" fmla="*/ 33 h 25248"/>
                    <a:gd name="T36" fmla="*/ 30 w 11138"/>
                    <a:gd name="T37" fmla="*/ 32 h 25248"/>
                    <a:gd name="T38" fmla="*/ 26 w 11138"/>
                    <a:gd name="T39" fmla="*/ 29 h 25248"/>
                    <a:gd name="T40" fmla="*/ 24 w 11138"/>
                    <a:gd name="T41" fmla="*/ 27 h 25248"/>
                    <a:gd name="T42" fmla="*/ 24 w 11138"/>
                    <a:gd name="T43" fmla="*/ 24 h 25248"/>
                    <a:gd name="T44" fmla="*/ 23 w 11138"/>
                    <a:gd name="T45" fmla="*/ 22 h 25248"/>
                    <a:gd name="T46" fmla="*/ 22 w 11138"/>
                    <a:gd name="T47" fmla="*/ 20 h 25248"/>
                    <a:gd name="T48" fmla="*/ 21 w 11138"/>
                    <a:gd name="T49" fmla="*/ 16 h 25248"/>
                    <a:gd name="T50" fmla="*/ 21 w 11138"/>
                    <a:gd name="T51" fmla="*/ 11 h 25248"/>
                    <a:gd name="T52" fmla="*/ 21 w 11138"/>
                    <a:gd name="T53" fmla="*/ 10 h 25248"/>
                    <a:gd name="T54" fmla="*/ 22 w 11138"/>
                    <a:gd name="T55" fmla="*/ 7 h 25248"/>
                    <a:gd name="T56" fmla="*/ 23 w 11138"/>
                    <a:gd name="T57" fmla="*/ 3 h 25248"/>
                    <a:gd name="T58" fmla="*/ 24 w 11138"/>
                    <a:gd name="T59" fmla="*/ 0 h 25248"/>
                    <a:gd name="T60" fmla="*/ 24 w 11138"/>
                    <a:gd name="T61" fmla="*/ 2 h 25248"/>
                    <a:gd name="T62" fmla="*/ 23 w 11138"/>
                    <a:gd name="T63" fmla="*/ 6 h 25248"/>
                    <a:gd name="T64" fmla="*/ 21 w 11138"/>
                    <a:gd name="T65" fmla="*/ 10 h 25248"/>
                    <a:gd name="T66" fmla="*/ 21 w 11138"/>
                    <a:gd name="T67" fmla="*/ 11 h 25248"/>
                    <a:gd name="T68" fmla="*/ 22 w 11138"/>
                    <a:gd name="T69" fmla="*/ 15 h 25248"/>
                    <a:gd name="T70" fmla="*/ 22 w 11138"/>
                    <a:gd name="T71" fmla="*/ 19 h 25248"/>
                    <a:gd name="T72" fmla="*/ 23 w 11138"/>
                    <a:gd name="T73" fmla="*/ 21 h 25248"/>
                    <a:gd name="T74" fmla="*/ 24 w 11138"/>
                    <a:gd name="T75" fmla="*/ 23 h 25248"/>
                    <a:gd name="T76" fmla="*/ 24 w 11138"/>
                    <a:gd name="T77" fmla="*/ 26 h 25248"/>
                    <a:gd name="T78" fmla="*/ 25 w 11138"/>
                    <a:gd name="T79" fmla="*/ 28 h 25248"/>
                    <a:gd name="T80" fmla="*/ 29 w 11138"/>
                    <a:gd name="T81" fmla="*/ 30 h 25248"/>
                    <a:gd name="T82" fmla="*/ 32 w 11138"/>
                    <a:gd name="T83" fmla="*/ 32 h 25248"/>
                    <a:gd name="T84" fmla="*/ 34 w 11138"/>
                    <a:gd name="T85" fmla="*/ 33 h 25248"/>
                    <a:gd name="T86" fmla="*/ 34 w 11138"/>
                    <a:gd name="T87" fmla="*/ 35 h 25248"/>
                    <a:gd name="T88" fmla="*/ 33 w 11138"/>
                    <a:gd name="T89" fmla="*/ 37 h 25248"/>
                    <a:gd name="T90" fmla="*/ 33 w 11138"/>
                    <a:gd name="T91" fmla="*/ 41 h 25248"/>
                    <a:gd name="T92" fmla="*/ 35 w 11138"/>
                    <a:gd name="T93" fmla="*/ 46 h 25248"/>
                    <a:gd name="T94" fmla="*/ 34 w 11138"/>
                    <a:gd name="T95" fmla="*/ 50 h 25248"/>
                    <a:gd name="T96" fmla="*/ 33 w 11138"/>
                    <a:gd name="T97" fmla="*/ 53 h 25248"/>
                    <a:gd name="T98" fmla="*/ 30 w 11138"/>
                    <a:gd name="T99" fmla="*/ 58 h 25248"/>
                    <a:gd name="T100" fmla="*/ 25 w 11138"/>
                    <a:gd name="T101" fmla="*/ 64 h 25248"/>
                    <a:gd name="T102" fmla="*/ 22 w 11138"/>
                    <a:gd name="T103" fmla="*/ 67 h 25248"/>
                    <a:gd name="T104" fmla="*/ 19 w 11138"/>
                    <a:gd name="T105" fmla="*/ 69 h 25248"/>
                    <a:gd name="T106" fmla="*/ 16 w 11138"/>
                    <a:gd name="T107" fmla="*/ 70 h 25248"/>
                    <a:gd name="T108" fmla="*/ 9 w 11138"/>
                    <a:gd name="T109" fmla="*/ 70 h 25248"/>
                    <a:gd name="T110" fmla="*/ 6 w 11138"/>
                    <a:gd name="T111" fmla="*/ 70 h 25248"/>
                    <a:gd name="T112" fmla="*/ 3 w 11138"/>
                    <a:gd name="T113" fmla="*/ 71 h 25248"/>
                    <a:gd name="T114" fmla="*/ 1 w 11138"/>
                    <a:gd name="T115" fmla="*/ 73 h 25248"/>
                    <a:gd name="T116" fmla="*/ 1 w 11138"/>
                    <a:gd name="T117" fmla="*/ 75 h 25248"/>
                    <a:gd name="T118" fmla="*/ 2 w 11138"/>
                    <a:gd name="T119" fmla="*/ 78 h 252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138"/>
                    <a:gd name="T181" fmla="*/ 0 h 25248"/>
                    <a:gd name="T182" fmla="*/ 11138 w 11138"/>
                    <a:gd name="T183" fmla="*/ 25248 h 2524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138" h="25248">
                      <a:moveTo>
                        <a:pt x="613" y="25248"/>
                      </a:moveTo>
                      <a:lnTo>
                        <a:pt x="589" y="25209"/>
                      </a:lnTo>
                      <a:lnTo>
                        <a:pt x="560" y="25168"/>
                      </a:lnTo>
                      <a:lnTo>
                        <a:pt x="522" y="25116"/>
                      </a:lnTo>
                      <a:lnTo>
                        <a:pt x="478" y="25058"/>
                      </a:lnTo>
                      <a:lnTo>
                        <a:pt x="430" y="24994"/>
                      </a:lnTo>
                      <a:lnTo>
                        <a:pt x="377" y="24925"/>
                      </a:lnTo>
                      <a:lnTo>
                        <a:pt x="324" y="24850"/>
                      </a:lnTo>
                      <a:lnTo>
                        <a:pt x="269" y="24774"/>
                      </a:lnTo>
                      <a:lnTo>
                        <a:pt x="216" y="24694"/>
                      </a:lnTo>
                      <a:lnTo>
                        <a:pt x="166" y="24612"/>
                      </a:lnTo>
                      <a:lnTo>
                        <a:pt x="120" y="24529"/>
                      </a:lnTo>
                      <a:lnTo>
                        <a:pt x="79" y="24444"/>
                      </a:lnTo>
                      <a:lnTo>
                        <a:pt x="45" y="24360"/>
                      </a:lnTo>
                      <a:lnTo>
                        <a:pt x="19" y="24275"/>
                      </a:lnTo>
                      <a:lnTo>
                        <a:pt x="4" y="24191"/>
                      </a:lnTo>
                      <a:lnTo>
                        <a:pt x="0" y="24146"/>
                      </a:lnTo>
                      <a:lnTo>
                        <a:pt x="1" y="24103"/>
                      </a:lnTo>
                      <a:lnTo>
                        <a:pt x="10" y="24023"/>
                      </a:lnTo>
                      <a:lnTo>
                        <a:pt x="27" y="23942"/>
                      </a:lnTo>
                      <a:lnTo>
                        <a:pt x="52" y="23859"/>
                      </a:lnTo>
                      <a:lnTo>
                        <a:pt x="84" y="23777"/>
                      </a:lnTo>
                      <a:lnTo>
                        <a:pt x="122" y="23695"/>
                      </a:lnTo>
                      <a:lnTo>
                        <a:pt x="166" y="23612"/>
                      </a:lnTo>
                      <a:lnTo>
                        <a:pt x="214" y="23531"/>
                      </a:lnTo>
                      <a:lnTo>
                        <a:pt x="267" y="23450"/>
                      </a:lnTo>
                      <a:lnTo>
                        <a:pt x="323" y="23371"/>
                      </a:lnTo>
                      <a:lnTo>
                        <a:pt x="383" y="23293"/>
                      </a:lnTo>
                      <a:lnTo>
                        <a:pt x="509" y="23147"/>
                      </a:lnTo>
                      <a:lnTo>
                        <a:pt x="577" y="23076"/>
                      </a:lnTo>
                      <a:lnTo>
                        <a:pt x="644" y="23011"/>
                      </a:lnTo>
                      <a:lnTo>
                        <a:pt x="712" y="22948"/>
                      </a:lnTo>
                      <a:lnTo>
                        <a:pt x="780" y="22891"/>
                      </a:lnTo>
                      <a:lnTo>
                        <a:pt x="846" y="22838"/>
                      </a:lnTo>
                      <a:lnTo>
                        <a:pt x="909" y="22788"/>
                      </a:lnTo>
                      <a:lnTo>
                        <a:pt x="1033" y="22697"/>
                      </a:lnTo>
                      <a:lnTo>
                        <a:pt x="1099" y="22653"/>
                      </a:lnTo>
                      <a:lnTo>
                        <a:pt x="1166" y="22613"/>
                      </a:lnTo>
                      <a:lnTo>
                        <a:pt x="1236" y="22575"/>
                      </a:lnTo>
                      <a:lnTo>
                        <a:pt x="1310" y="22539"/>
                      </a:lnTo>
                      <a:lnTo>
                        <a:pt x="1390" y="22504"/>
                      </a:lnTo>
                      <a:lnTo>
                        <a:pt x="1476" y="22473"/>
                      </a:lnTo>
                      <a:lnTo>
                        <a:pt x="1569" y="22443"/>
                      </a:lnTo>
                      <a:lnTo>
                        <a:pt x="1670" y="22416"/>
                      </a:lnTo>
                      <a:lnTo>
                        <a:pt x="1779" y="22389"/>
                      </a:lnTo>
                      <a:lnTo>
                        <a:pt x="1899" y="22365"/>
                      </a:lnTo>
                      <a:lnTo>
                        <a:pt x="1964" y="22354"/>
                      </a:lnTo>
                      <a:lnTo>
                        <a:pt x="2030" y="22343"/>
                      </a:lnTo>
                      <a:lnTo>
                        <a:pt x="2099" y="22332"/>
                      </a:lnTo>
                      <a:lnTo>
                        <a:pt x="2173" y="22322"/>
                      </a:lnTo>
                      <a:lnTo>
                        <a:pt x="2250" y="22313"/>
                      </a:lnTo>
                      <a:lnTo>
                        <a:pt x="2333" y="22305"/>
                      </a:lnTo>
                      <a:lnTo>
                        <a:pt x="2421" y="22299"/>
                      </a:lnTo>
                      <a:lnTo>
                        <a:pt x="2512" y="22294"/>
                      </a:lnTo>
                      <a:lnTo>
                        <a:pt x="2607" y="22291"/>
                      </a:lnTo>
                      <a:lnTo>
                        <a:pt x="2707" y="22289"/>
                      </a:lnTo>
                      <a:lnTo>
                        <a:pt x="2809" y="22288"/>
                      </a:lnTo>
                      <a:lnTo>
                        <a:pt x="2913" y="22287"/>
                      </a:lnTo>
                      <a:lnTo>
                        <a:pt x="3131" y="22289"/>
                      </a:lnTo>
                      <a:lnTo>
                        <a:pt x="3357" y="22293"/>
                      </a:lnTo>
                      <a:lnTo>
                        <a:pt x="3588" y="22298"/>
                      </a:lnTo>
                      <a:lnTo>
                        <a:pt x="3823" y="22303"/>
                      </a:lnTo>
                      <a:lnTo>
                        <a:pt x="4059" y="22306"/>
                      </a:lnTo>
                      <a:lnTo>
                        <a:pt x="4293" y="22308"/>
                      </a:lnTo>
                      <a:lnTo>
                        <a:pt x="4523" y="22307"/>
                      </a:lnTo>
                      <a:lnTo>
                        <a:pt x="4746" y="22302"/>
                      </a:lnTo>
                      <a:lnTo>
                        <a:pt x="4960" y="22292"/>
                      </a:lnTo>
                      <a:lnTo>
                        <a:pt x="5062" y="22285"/>
                      </a:lnTo>
                      <a:lnTo>
                        <a:pt x="5161" y="22276"/>
                      </a:lnTo>
                      <a:lnTo>
                        <a:pt x="5257" y="22265"/>
                      </a:lnTo>
                      <a:lnTo>
                        <a:pt x="5348" y="22253"/>
                      </a:lnTo>
                      <a:lnTo>
                        <a:pt x="5436" y="22239"/>
                      </a:lnTo>
                      <a:lnTo>
                        <a:pt x="5518" y="22223"/>
                      </a:lnTo>
                      <a:lnTo>
                        <a:pt x="5598" y="22206"/>
                      </a:lnTo>
                      <a:lnTo>
                        <a:pt x="5675" y="22189"/>
                      </a:lnTo>
                      <a:lnTo>
                        <a:pt x="5749" y="22174"/>
                      </a:lnTo>
                      <a:lnTo>
                        <a:pt x="5821" y="22159"/>
                      </a:lnTo>
                      <a:lnTo>
                        <a:pt x="5953" y="22131"/>
                      </a:lnTo>
                      <a:lnTo>
                        <a:pt x="6076" y="22102"/>
                      </a:lnTo>
                      <a:lnTo>
                        <a:pt x="6191" y="22073"/>
                      </a:lnTo>
                      <a:lnTo>
                        <a:pt x="6297" y="22040"/>
                      </a:lnTo>
                      <a:lnTo>
                        <a:pt x="6399" y="22004"/>
                      </a:lnTo>
                      <a:lnTo>
                        <a:pt x="6497" y="21961"/>
                      </a:lnTo>
                      <a:lnTo>
                        <a:pt x="6595" y="21910"/>
                      </a:lnTo>
                      <a:lnTo>
                        <a:pt x="6694" y="21851"/>
                      </a:lnTo>
                      <a:lnTo>
                        <a:pt x="6743" y="21817"/>
                      </a:lnTo>
                      <a:lnTo>
                        <a:pt x="6796" y="21780"/>
                      </a:lnTo>
                      <a:lnTo>
                        <a:pt x="6848" y="21740"/>
                      </a:lnTo>
                      <a:lnTo>
                        <a:pt x="6903" y="21697"/>
                      </a:lnTo>
                      <a:lnTo>
                        <a:pt x="6959" y="21649"/>
                      </a:lnTo>
                      <a:lnTo>
                        <a:pt x="7018" y="21598"/>
                      </a:lnTo>
                      <a:lnTo>
                        <a:pt x="7079" y="21543"/>
                      </a:lnTo>
                      <a:lnTo>
                        <a:pt x="7141" y="21483"/>
                      </a:lnTo>
                      <a:lnTo>
                        <a:pt x="7208" y="21419"/>
                      </a:lnTo>
                      <a:lnTo>
                        <a:pt x="7276" y="21350"/>
                      </a:lnTo>
                      <a:lnTo>
                        <a:pt x="7348" y="21276"/>
                      </a:lnTo>
                      <a:lnTo>
                        <a:pt x="7424" y="21197"/>
                      </a:lnTo>
                      <a:lnTo>
                        <a:pt x="7502" y="21112"/>
                      </a:lnTo>
                      <a:lnTo>
                        <a:pt x="7585" y="21019"/>
                      </a:lnTo>
                      <a:lnTo>
                        <a:pt x="7672" y="20919"/>
                      </a:lnTo>
                      <a:lnTo>
                        <a:pt x="7762" y="20812"/>
                      </a:lnTo>
                      <a:lnTo>
                        <a:pt x="7856" y="20698"/>
                      </a:lnTo>
                      <a:lnTo>
                        <a:pt x="7952" y="20579"/>
                      </a:lnTo>
                      <a:lnTo>
                        <a:pt x="8051" y="20454"/>
                      </a:lnTo>
                      <a:lnTo>
                        <a:pt x="8152" y="20324"/>
                      </a:lnTo>
                      <a:lnTo>
                        <a:pt x="8255" y="20190"/>
                      </a:lnTo>
                      <a:lnTo>
                        <a:pt x="8360" y="20053"/>
                      </a:lnTo>
                      <a:lnTo>
                        <a:pt x="8466" y="19911"/>
                      </a:lnTo>
                      <a:lnTo>
                        <a:pt x="8573" y="19767"/>
                      </a:lnTo>
                      <a:lnTo>
                        <a:pt x="8788" y="19471"/>
                      </a:lnTo>
                      <a:lnTo>
                        <a:pt x="9004" y="19170"/>
                      </a:lnTo>
                      <a:lnTo>
                        <a:pt x="9216" y="18867"/>
                      </a:lnTo>
                      <a:lnTo>
                        <a:pt x="9423" y="18565"/>
                      </a:lnTo>
                      <a:lnTo>
                        <a:pt x="9622" y="18269"/>
                      </a:lnTo>
                      <a:lnTo>
                        <a:pt x="9719" y="18125"/>
                      </a:lnTo>
                      <a:lnTo>
                        <a:pt x="9811" y="17983"/>
                      </a:lnTo>
                      <a:lnTo>
                        <a:pt x="9901" y="17845"/>
                      </a:lnTo>
                      <a:lnTo>
                        <a:pt x="9987" y="17711"/>
                      </a:lnTo>
                      <a:lnTo>
                        <a:pt x="10070" y="17580"/>
                      </a:lnTo>
                      <a:lnTo>
                        <a:pt x="10148" y="17455"/>
                      </a:lnTo>
                      <a:lnTo>
                        <a:pt x="10221" y="17335"/>
                      </a:lnTo>
                      <a:lnTo>
                        <a:pt x="10290" y="17221"/>
                      </a:lnTo>
                      <a:lnTo>
                        <a:pt x="10354" y="17114"/>
                      </a:lnTo>
                      <a:lnTo>
                        <a:pt x="10412" y="17013"/>
                      </a:lnTo>
                      <a:lnTo>
                        <a:pt x="10465" y="16918"/>
                      </a:lnTo>
                      <a:lnTo>
                        <a:pt x="10515" y="16827"/>
                      </a:lnTo>
                      <a:lnTo>
                        <a:pt x="10562" y="16739"/>
                      </a:lnTo>
                      <a:lnTo>
                        <a:pt x="10605" y="16657"/>
                      </a:lnTo>
                      <a:lnTo>
                        <a:pt x="10645" y="16578"/>
                      </a:lnTo>
                      <a:lnTo>
                        <a:pt x="10683" y="16501"/>
                      </a:lnTo>
                      <a:lnTo>
                        <a:pt x="10716" y="16429"/>
                      </a:lnTo>
                      <a:lnTo>
                        <a:pt x="10748" y="16359"/>
                      </a:lnTo>
                      <a:lnTo>
                        <a:pt x="10803" y="16227"/>
                      </a:lnTo>
                      <a:lnTo>
                        <a:pt x="10848" y="16105"/>
                      </a:lnTo>
                      <a:lnTo>
                        <a:pt x="10884" y="15990"/>
                      </a:lnTo>
                      <a:lnTo>
                        <a:pt x="10912" y="15881"/>
                      </a:lnTo>
                      <a:lnTo>
                        <a:pt x="10934" y="15776"/>
                      </a:lnTo>
                      <a:lnTo>
                        <a:pt x="10949" y="15673"/>
                      </a:lnTo>
                      <a:lnTo>
                        <a:pt x="10960" y="15568"/>
                      </a:lnTo>
                      <a:lnTo>
                        <a:pt x="10967" y="15462"/>
                      </a:lnTo>
                      <a:lnTo>
                        <a:pt x="10970" y="15351"/>
                      </a:lnTo>
                      <a:lnTo>
                        <a:pt x="10972" y="15234"/>
                      </a:lnTo>
                      <a:lnTo>
                        <a:pt x="10971" y="15110"/>
                      </a:lnTo>
                      <a:lnTo>
                        <a:pt x="10971" y="14975"/>
                      </a:lnTo>
                      <a:lnTo>
                        <a:pt x="10969" y="14906"/>
                      </a:lnTo>
                      <a:lnTo>
                        <a:pt x="10964" y="14836"/>
                      </a:lnTo>
                      <a:lnTo>
                        <a:pt x="10947" y="14691"/>
                      </a:lnTo>
                      <a:lnTo>
                        <a:pt x="10921" y="14541"/>
                      </a:lnTo>
                      <a:lnTo>
                        <a:pt x="10886" y="14387"/>
                      </a:lnTo>
                      <a:lnTo>
                        <a:pt x="10845" y="14228"/>
                      </a:lnTo>
                      <a:lnTo>
                        <a:pt x="10799" y="14067"/>
                      </a:lnTo>
                      <a:lnTo>
                        <a:pt x="10749" y="13906"/>
                      </a:lnTo>
                      <a:lnTo>
                        <a:pt x="10697" y="13744"/>
                      </a:lnTo>
                      <a:lnTo>
                        <a:pt x="10644" y="13584"/>
                      </a:lnTo>
                      <a:lnTo>
                        <a:pt x="10592" y="13426"/>
                      </a:lnTo>
                      <a:lnTo>
                        <a:pt x="10541" y="13271"/>
                      </a:lnTo>
                      <a:lnTo>
                        <a:pt x="10494" y="13121"/>
                      </a:lnTo>
                      <a:lnTo>
                        <a:pt x="10452" y="12977"/>
                      </a:lnTo>
                      <a:lnTo>
                        <a:pt x="10417" y="12839"/>
                      </a:lnTo>
                      <a:lnTo>
                        <a:pt x="10389" y="12709"/>
                      </a:lnTo>
                      <a:lnTo>
                        <a:pt x="10372" y="12586"/>
                      </a:lnTo>
                      <a:lnTo>
                        <a:pt x="10362" y="12473"/>
                      </a:lnTo>
                      <a:lnTo>
                        <a:pt x="10360" y="12367"/>
                      </a:lnTo>
                      <a:lnTo>
                        <a:pt x="10364" y="12268"/>
                      </a:lnTo>
                      <a:lnTo>
                        <a:pt x="10373" y="12175"/>
                      </a:lnTo>
                      <a:lnTo>
                        <a:pt x="10386" y="12087"/>
                      </a:lnTo>
                      <a:lnTo>
                        <a:pt x="10403" y="12005"/>
                      </a:lnTo>
                      <a:lnTo>
                        <a:pt x="10423" y="11928"/>
                      </a:lnTo>
                      <a:lnTo>
                        <a:pt x="10445" y="11855"/>
                      </a:lnTo>
                      <a:lnTo>
                        <a:pt x="10469" y="11787"/>
                      </a:lnTo>
                      <a:lnTo>
                        <a:pt x="10493" y="11722"/>
                      </a:lnTo>
                      <a:lnTo>
                        <a:pt x="10539" y="11602"/>
                      </a:lnTo>
                      <a:lnTo>
                        <a:pt x="10577" y="11490"/>
                      </a:lnTo>
                      <a:lnTo>
                        <a:pt x="10592" y="11438"/>
                      </a:lnTo>
                      <a:lnTo>
                        <a:pt x="10602" y="11387"/>
                      </a:lnTo>
                      <a:lnTo>
                        <a:pt x="10614" y="11332"/>
                      </a:lnTo>
                      <a:lnTo>
                        <a:pt x="10629" y="11276"/>
                      </a:lnTo>
                      <a:lnTo>
                        <a:pt x="10646" y="11224"/>
                      </a:lnTo>
                      <a:lnTo>
                        <a:pt x="10663" y="11175"/>
                      </a:lnTo>
                      <a:lnTo>
                        <a:pt x="10698" y="11089"/>
                      </a:lnTo>
                      <a:lnTo>
                        <a:pt x="10727" y="11012"/>
                      </a:lnTo>
                      <a:lnTo>
                        <a:pt x="10739" y="10978"/>
                      </a:lnTo>
                      <a:lnTo>
                        <a:pt x="10746" y="10949"/>
                      </a:lnTo>
                      <a:lnTo>
                        <a:pt x="10750" y="10922"/>
                      </a:lnTo>
                      <a:lnTo>
                        <a:pt x="10750" y="10896"/>
                      </a:lnTo>
                      <a:lnTo>
                        <a:pt x="10747" y="10872"/>
                      </a:lnTo>
                      <a:lnTo>
                        <a:pt x="10749" y="10884"/>
                      </a:lnTo>
                      <a:lnTo>
                        <a:pt x="10740" y="10849"/>
                      </a:lnTo>
                      <a:lnTo>
                        <a:pt x="10744" y="10860"/>
                      </a:lnTo>
                      <a:lnTo>
                        <a:pt x="10729" y="10824"/>
                      </a:lnTo>
                      <a:lnTo>
                        <a:pt x="10712" y="10797"/>
                      </a:lnTo>
                      <a:lnTo>
                        <a:pt x="10690" y="10769"/>
                      </a:lnTo>
                      <a:lnTo>
                        <a:pt x="10663" y="10741"/>
                      </a:lnTo>
                      <a:lnTo>
                        <a:pt x="10631" y="10714"/>
                      </a:lnTo>
                      <a:lnTo>
                        <a:pt x="10595" y="10687"/>
                      </a:lnTo>
                      <a:lnTo>
                        <a:pt x="10553" y="10660"/>
                      </a:lnTo>
                      <a:lnTo>
                        <a:pt x="10506" y="10631"/>
                      </a:lnTo>
                      <a:lnTo>
                        <a:pt x="10455" y="10603"/>
                      </a:lnTo>
                      <a:lnTo>
                        <a:pt x="10399" y="10574"/>
                      </a:lnTo>
                      <a:lnTo>
                        <a:pt x="10338" y="10542"/>
                      </a:lnTo>
                      <a:lnTo>
                        <a:pt x="10274" y="10509"/>
                      </a:lnTo>
                      <a:lnTo>
                        <a:pt x="10205" y="10473"/>
                      </a:lnTo>
                      <a:lnTo>
                        <a:pt x="10133" y="10436"/>
                      </a:lnTo>
                      <a:lnTo>
                        <a:pt x="10056" y="10394"/>
                      </a:lnTo>
                      <a:lnTo>
                        <a:pt x="9977" y="10349"/>
                      </a:lnTo>
                      <a:lnTo>
                        <a:pt x="9894" y="10299"/>
                      </a:lnTo>
                      <a:lnTo>
                        <a:pt x="9809" y="10245"/>
                      </a:lnTo>
                      <a:lnTo>
                        <a:pt x="9765" y="10216"/>
                      </a:lnTo>
                      <a:lnTo>
                        <a:pt x="9718" y="10186"/>
                      </a:lnTo>
                      <a:lnTo>
                        <a:pt x="9617" y="10123"/>
                      </a:lnTo>
                      <a:lnTo>
                        <a:pt x="9506" y="10055"/>
                      </a:lnTo>
                      <a:lnTo>
                        <a:pt x="9388" y="9983"/>
                      </a:lnTo>
                      <a:lnTo>
                        <a:pt x="9264" y="9907"/>
                      </a:lnTo>
                      <a:lnTo>
                        <a:pt x="9135" y="9829"/>
                      </a:lnTo>
                      <a:lnTo>
                        <a:pt x="8873" y="9667"/>
                      </a:lnTo>
                      <a:lnTo>
                        <a:pt x="8742" y="9584"/>
                      </a:lnTo>
                      <a:lnTo>
                        <a:pt x="8614" y="9501"/>
                      </a:lnTo>
                      <a:lnTo>
                        <a:pt x="8491" y="9419"/>
                      </a:lnTo>
                      <a:lnTo>
                        <a:pt x="8373" y="9338"/>
                      </a:lnTo>
                      <a:lnTo>
                        <a:pt x="8263" y="9258"/>
                      </a:lnTo>
                      <a:lnTo>
                        <a:pt x="8163" y="9182"/>
                      </a:lnTo>
                      <a:lnTo>
                        <a:pt x="8116" y="9143"/>
                      </a:lnTo>
                      <a:lnTo>
                        <a:pt x="8074" y="9107"/>
                      </a:lnTo>
                      <a:lnTo>
                        <a:pt x="8033" y="9070"/>
                      </a:lnTo>
                      <a:lnTo>
                        <a:pt x="7996" y="9035"/>
                      </a:lnTo>
                      <a:lnTo>
                        <a:pt x="7932" y="8966"/>
                      </a:lnTo>
                      <a:lnTo>
                        <a:pt x="7877" y="8898"/>
                      </a:lnTo>
                      <a:lnTo>
                        <a:pt x="7830" y="8832"/>
                      </a:lnTo>
                      <a:lnTo>
                        <a:pt x="7792" y="8766"/>
                      </a:lnTo>
                      <a:lnTo>
                        <a:pt x="7762" y="8701"/>
                      </a:lnTo>
                      <a:lnTo>
                        <a:pt x="7738" y="8637"/>
                      </a:lnTo>
                      <a:lnTo>
                        <a:pt x="7719" y="8575"/>
                      </a:lnTo>
                      <a:lnTo>
                        <a:pt x="7706" y="8514"/>
                      </a:lnTo>
                      <a:lnTo>
                        <a:pt x="7697" y="8453"/>
                      </a:lnTo>
                      <a:lnTo>
                        <a:pt x="7690" y="8395"/>
                      </a:lnTo>
                      <a:lnTo>
                        <a:pt x="7681" y="8283"/>
                      </a:lnTo>
                      <a:lnTo>
                        <a:pt x="7671" y="8174"/>
                      </a:lnTo>
                      <a:lnTo>
                        <a:pt x="7663" y="8124"/>
                      </a:lnTo>
                      <a:lnTo>
                        <a:pt x="7652" y="8070"/>
                      </a:lnTo>
                      <a:lnTo>
                        <a:pt x="7641" y="8013"/>
                      </a:lnTo>
                      <a:lnTo>
                        <a:pt x="7632" y="7951"/>
                      </a:lnTo>
                      <a:lnTo>
                        <a:pt x="7621" y="7828"/>
                      </a:lnTo>
                      <a:lnTo>
                        <a:pt x="7617" y="7705"/>
                      </a:lnTo>
                      <a:lnTo>
                        <a:pt x="7616" y="7586"/>
                      </a:lnTo>
                      <a:lnTo>
                        <a:pt x="7612" y="7471"/>
                      </a:lnTo>
                      <a:lnTo>
                        <a:pt x="7603" y="7365"/>
                      </a:lnTo>
                      <a:lnTo>
                        <a:pt x="7596" y="7317"/>
                      </a:lnTo>
                      <a:lnTo>
                        <a:pt x="7585" y="7270"/>
                      </a:lnTo>
                      <a:lnTo>
                        <a:pt x="7572" y="7226"/>
                      </a:lnTo>
                      <a:lnTo>
                        <a:pt x="7556" y="7184"/>
                      </a:lnTo>
                      <a:lnTo>
                        <a:pt x="7537" y="7150"/>
                      </a:lnTo>
                      <a:lnTo>
                        <a:pt x="7516" y="7121"/>
                      </a:lnTo>
                      <a:lnTo>
                        <a:pt x="7493" y="7097"/>
                      </a:lnTo>
                      <a:lnTo>
                        <a:pt x="7465" y="7074"/>
                      </a:lnTo>
                      <a:lnTo>
                        <a:pt x="7398" y="7028"/>
                      </a:lnTo>
                      <a:lnTo>
                        <a:pt x="7322" y="6980"/>
                      </a:lnTo>
                      <a:lnTo>
                        <a:pt x="7280" y="6952"/>
                      </a:lnTo>
                      <a:lnTo>
                        <a:pt x="7237" y="6920"/>
                      </a:lnTo>
                      <a:lnTo>
                        <a:pt x="7192" y="6882"/>
                      </a:lnTo>
                      <a:lnTo>
                        <a:pt x="7150" y="6839"/>
                      </a:lnTo>
                      <a:lnTo>
                        <a:pt x="7109" y="6788"/>
                      </a:lnTo>
                      <a:lnTo>
                        <a:pt x="7070" y="6729"/>
                      </a:lnTo>
                      <a:lnTo>
                        <a:pt x="7036" y="6661"/>
                      </a:lnTo>
                      <a:lnTo>
                        <a:pt x="7006" y="6584"/>
                      </a:lnTo>
                      <a:lnTo>
                        <a:pt x="6981" y="6498"/>
                      </a:lnTo>
                      <a:lnTo>
                        <a:pt x="6958" y="6404"/>
                      </a:lnTo>
                      <a:lnTo>
                        <a:pt x="6936" y="6303"/>
                      </a:lnTo>
                      <a:lnTo>
                        <a:pt x="6916" y="6194"/>
                      </a:lnTo>
                      <a:lnTo>
                        <a:pt x="6898" y="6079"/>
                      </a:lnTo>
                      <a:lnTo>
                        <a:pt x="6881" y="5960"/>
                      </a:lnTo>
                      <a:lnTo>
                        <a:pt x="6866" y="5837"/>
                      </a:lnTo>
                      <a:lnTo>
                        <a:pt x="6851" y="5712"/>
                      </a:lnTo>
                      <a:lnTo>
                        <a:pt x="6826" y="5460"/>
                      </a:lnTo>
                      <a:lnTo>
                        <a:pt x="6814" y="5335"/>
                      </a:lnTo>
                      <a:lnTo>
                        <a:pt x="6804" y="5214"/>
                      </a:lnTo>
                      <a:lnTo>
                        <a:pt x="6794" y="5096"/>
                      </a:lnTo>
                      <a:lnTo>
                        <a:pt x="6786" y="4984"/>
                      </a:lnTo>
                      <a:lnTo>
                        <a:pt x="6778" y="4878"/>
                      </a:lnTo>
                      <a:lnTo>
                        <a:pt x="6771" y="4780"/>
                      </a:lnTo>
                      <a:lnTo>
                        <a:pt x="6760" y="4597"/>
                      </a:lnTo>
                      <a:lnTo>
                        <a:pt x="6755" y="4422"/>
                      </a:lnTo>
                      <a:lnTo>
                        <a:pt x="6755" y="4256"/>
                      </a:lnTo>
                      <a:lnTo>
                        <a:pt x="6757" y="4100"/>
                      </a:lnTo>
                      <a:lnTo>
                        <a:pt x="6761" y="3953"/>
                      </a:lnTo>
                      <a:lnTo>
                        <a:pt x="6766" y="3816"/>
                      </a:lnTo>
                      <a:lnTo>
                        <a:pt x="6769" y="3690"/>
                      </a:lnTo>
                      <a:lnTo>
                        <a:pt x="6771" y="3573"/>
                      </a:lnTo>
                      <a:lnTo>
                        <a:pt x="6769" y="3525"/>
                      </a:lnTo>
                      <a:lnTo>
                        <a:pt x="6766" y="3485"/>
                      </a:lnTo>
                      <a:lnTo>
                        <a:pt x="6761" y="3453"/>
                      </a:lnTo>
                      <a:lnTo>
                        <a:pt x="6755" y="3426"/>
                      </a:lnTo>
                      <a:lnTo>
                        <a:pt x="6748" y="3402"/>
                      </a:lnTo>
                      <a:lnTo>
                        <a:pt x="6742" y="3378"/>
                      </a:lnTo>
                      <a:lnTo>
                        <a:pt x="6727" y="3330"/>
                      </a:lnTo>
                      <a:lnTo>
                        <a:pt x="6721" y="3299"/>
                      </a:lnTo>
                      <a:lnTo>
                        <a:pt x="6717" y="3265"/>
                      </a:lnTo>
                      <a:lnTo>
                        <a:pt x="6716" y="3224"/>
                      </a:lnTo>
                      <a:lnTo>
                        <a:pt x="6719" y="3184"/>
                      </a:lnTo>
                      <a:lnTo>
                        <a:pt x="6725" y="3136"/>
                      </a:lnTo>
                      <a:lnTo>
                        <a:pt x="6737" y="3082"/>
                      </a:lnTo>
                      <a:lnTo>
                        <a:pt x="6753" y="3020"/>
                      </a:lnTo>
                      <a:lnTo>
                        <a:pt x="6774" y="2950"/>
                      </a:lnTo>
                      <a:lnTo>
                        <a:pt x="6802" y="2870"/>
                      </a:lnTo>
                      <a:lnTo>
                        <a:pt x="6837" y="2780"/>
                      </a:lnTo>
                      <a:lnTo>
                        <a:pt x="6879" y="2682"/>
                      </a:lnTo>
                      <a:lnTo>
                        <a:pt x="6925" y="2578"/>
                      </a:lnTo>
                      <a:lnTo>
                        <a:pt x="6975" y="2469"/>
                      </a:lnTo>
                      <a:lnTo>
                        <a:pt x="7028" y="2355"/>
                      </a:lnTo>
                      <a:lnTo>
                        <a:pt x="7082" y="2239"/>
                      </a:lnTo>
                      <a:lnTo>
                        <a:pt x="7139" y="2119"/>
                      </a:lnTo>
                      <a:lnTo>
                        <a:pt x="7250" y="1878"/>
                      </a:lnTo>
                      <a:lnTo>
                        <a:pt x="7303" y="1760"/>
                      </a:lnTo>
                      <a:lnTo>
                        <a:pt x="7353" y="1644"/>
                      </a:lnTo>
                      <a:lnTo>
                        <a:pt x="7399" y="1532"/>
                      </a:lnTo>
                      <a:lnTo>
                        <a:pt x="7441" y="1424"/>
                      </a:lnTo>
                      <a:lnTo>
                        <a:pt x="7476" y="1323"/>
                      </a:lnTo>
                      <a:lnTo>
                        <a:pt x="7504" y="1230"/>
                      </a:lnTo>
                      <a:lnTo>
                        <a:pt x="7527" y="1141"/>
                      </a:lnTo>
                      <a:lnTo>
                        <a:pt x="7545" y="1053"/>
                      </a:lnTo>
                      <a:lnTo>
                        <a:pt x="7560" y="965"/>
                      </a:lnTo>
                      <a:lnTo>
                        <a:pt x="7572" y="877"/>
                      </a:lnTo>
                      <a:lnTo>
                        <a:pt x="7587" y="703"/>
                      </a:lnTo>
                      <a:lnTo>
                        <a:pt x="7594" y="539"/>
                      </a:lnTo>
                      <a:lnTo>
                        <a:pt x="7596" y="460"/>
                      </a:lnTo>
                      <a:lnTo>
                        <a:pt x="7596" y="384"/>
                      </a:lnTo>
                      <a:lnTo>
                        <a:pt x="7596" y="310"/>
                      </a:lnTo>
                      <a:lnTo>
                        <a:pt x="7596" y="241"/>
                      </a:lnTo>
                      <a:lnTo>
                        <a:pt x="7596" y="174"/>
                      </a:lnTo>
                      <a:lnTo>
                        <a:pt x="7596" y="112"/>
                      </a:lnTo>
                      <a:lnTo>
                        <a:pt x="7598" y="54"/>
                      </a:lnTo>
                      <a:lnTo>
                        <a:pt x="7601" y="0"/>
                      </a:lnTo>
                      <a:lnTo>
                        <a:pt x="7767" y="9"/>
                      </a:lnTo>
                      <a:lnTo>
                        <a:pt x="7764" y="58"/>
                      </a:lnTo>
                      <a:lnTo>
                        <a:pt x="7763" y="113"/>
                      </a:lnTo>
                      <a:lnTo>
                        <a:pt x="7762" y="174"/>
                      </a:lnTo>
                      <a:lnTo>
                        <a:pt x="7762" y="239"/>
                      </a:lnTo>
                      <a:lnTo>
                        <a:pt x="7763" y="310"/>
                      </a:lnTo>
                      <a:lnTo>
                        <a:pt x="7763" y="385"/>
                      </a:lnTo>
                      <a:lnTo>
                        <a:pt x="7762" y="463"/>
                      </a:lnTo>
                      <a:lnTo>
                        <a:pt x="7761" y="545"/>
                      </a:lnTo>
                      <a:lnTo>
                        <a:pt x="7753" y="718"/>
                      </a:lnTo>
                      <a:lnTo>
                        <a:pt x="7737" y="899"/>
                      </a:lnTo>
                      <a:lnTo>
                        <a:pt x="7724" y="992"/>
                      </a:lnTo>
                      <a:lnTo>
                        <a:pt x="7708" y="1087"/>
                      </a:lnTo>
                      <a:lnTo>
                        <a:pt x="7688" y="1182"/>
                      </a:lnTo>
                      <a:lnTo>
                        <a:pt x="7664" y="1279"/>
                      </a:lnTo>
                      <a:lnTo>
                        <a:pt x="7633" y="1378"/>
                      </a:lnTo>
                      <a:lnTo>
                        <a:pt x="7596" y="1484"/>
                      </a:lnTo>
                      <a:lnTo>
                        <a:pt x="7553" y="1595"/>
                      </a:lnTo>
                      <a:lnTo>
                        <a:pt x="7506" y="1710"/>
                      </a:lnTo>
                      <a:lnTo>
                        <a:pt x="7455" y="1829"/>
                      </a:lnTo>
                      <a:lnTo>
                        <a:pt x="7401" y="1948"/>
                      </a:lnTo>
                      <a:lnTo>
                        <a:pt x="7289" y="2190"/>
                      </a:lnTo>
                      <a:lnTo>
                        <a:pt x="7233" y="2309"/>
                      </a:lnTo>
                      <a:lnTo>
                        <a:pt x="7179" y="2426"/>
                      </a:lnTo>
                      <a:lnTo>
                        <a:pt x="7126" y="2538"/>
                      </a:lnTo>
                      <a:lnTo>
                        <a:pt x="7077" y="2646"/>
                      </a:lnTo>
                      <a:lnTo>
                        <a:pt x="7032" y="2747"/>
                      </a:lnTo>
                      <a:lnTo>
                        <a:pt x="6993" y="2840"/>
                      </a:lnTo>
                      <a:lnTo>
                        <a:pt x="6960" y="2924"/>
                      </a:lnTo>
                      <a:lnTo>
                        <a:pt x="6934" y="2999"/>
                      </a:lnTo>
                      <a:lnTo>
                        <a:pt x="6914" y="3063"/>
                      </a:lnTo>
                      <a:lnTo>
                        <a:pt x="6900" y="3116"/>
                      </a:lnTo>
                      <a:lnTo>
                        <a:pt x="6890" y="3160"/>
                      </a:lnTo>
                      <a:lnTo>
                        <a:pt x="6885" y="3195"/>
                      </a:lnTo>
                      <a:lnTo>
                        <a:pt x="6883" y="3224"/>
                      </a:lnTo>
                      <a:lnTo>
                        <a:pt x="6882" y="3246"/>
                      </a:lnTo>
                      <a:lnTo>
                        <a:pt x="6884" y="3266"/>
                      </a:lnTo>
                      <a:lnTo>
                        <a:pt x="6887" y="3284"/>
                      </a:lnTo>
                      <a:lnTo>
                        <a:pt x="6901" y="3331"/>
                      </a:lnTo>
                      <a:lnTo>
                        <a:pt x="6909" y="3359"/>
                      </a:lnTo>
                      <a:lnTo>
                        <a:pt x="6918" y="3391"/>
                      </a:lnTo>
                      <a:lnTo>
                        <a:pt x="6926" y="3429"/>
                      </a:lnTo>
                      <a:lnTo>
                        <a:pt x="6932" y="3472"/>
                      </a:lnTo>
                      <a:lnTo>
                        <a:pt x="6936" y="3520"/>
                      </a:lnTo>
                      <a:lnTo>
                        <a:pt x="6937" y="3576"/>
                      </a:lnTo>
                      <a:lnTo>
                        <a:pt x="6936" y="3694"/>
                      </a:lnTo>
                      <a:lnTo>
                        <a:pt x="6932" y="3821"/>
                      </a:lnTo>
                      <a:lnTo>
                        <a:pt x="6928" y="3957"/>
                      </a:lnTo>
                      <a:lnTo>
                        <a:pt x="6924" y="4102"/>
                      </a:lnTo>
                      <a:lnTo>
                        <a:pt x="6921" y="4255"/>
                      </a:lnTo>
                      <a:lnTo>
                        <a:pt x="6922" y="4417"/>
                      </a:lnTo>
                      <a:lnTo>
                        <a:pt x="6927" y="4588"/>
                      </a:lnTo>
                      <a:lnTo>
                        <a:pt x="6937" y="4769"/>
                      </a:lnTo>
                      <a:lnTo>
                        <a:pt x="6944" y="4866"/>
                      </a:lnTo>
                      <a:lnTo>
                        <a:pt x="6952" y="4971"/>
                      </a:lnTo>
                      <a:lnTo>
                        <a:pt x="6961" y="5083"/>
                      </a:lnTo>
                      <a:lnTo>
                        <a:pt x="6970" y="5199"/>
                      </a:lnTo>
                      <a:lnTo>
                        <a:pt x="6980" y="5320"/>
                      </a:lnTo>
                      <a:lnTo>
                        <a:pt x="6991" y="5443"/>
                      </a:lnTo>
                      <a:lnTo>
                        <a:pt x="7017" y="5692"/>
                      </a:lnTo>
                      <a:lnTo>
                        <a:pt x="7031" y="5816"/>
                      </a:lnTo>
                      <a:lnTo>
                        <a:pt x="7046" y="5936"/>
                      </a:lnTo>
                      <a:lnTo>
                        <a:pt x="7063" y="6053"/>
                      </a:lnTo>
                      <a:lnTo>
                        <a:pt x="7081" y="6164"/>
                      </a:lnTo>
                      <a:lnTo>
                        <a:pt x="7099" y="6268"/>
                      </a:lnTo>
                      <a:lnTo>
                        <a:pt x="7119" y="6365"/>
                      </a:lnTo>
                      <a:lnTo>
                        <a:pt x="7140" y="6451"/>
                      </a:lnTo>
                      <a:lnTo>
                        <a:pt x="7162" y="6525"/>
                      </a:lnTo>
                      <a:lnTo>
                        <a:pt x="7185" y="6587"/>
                      </a:lnTo>
                      <a:lnTo>
                        <a:pt x="7211" y="6639"/>
                      </a:lnTo>
                      <a:lnTo>
                        <a:pt x="7238" y="6684"/>
                      </a:lnTo>
                      <a:lnTo>
                        <a:pt x="7269" y="6722"/>
                      </a:lnTo>
                      <a:lnTo>
                        <a:pt x="7302" y="6756"/>
                      </a:lnTo>
                      <a:lnTo>
                        <a:pt x="7335" y="6786"/>
                      </a:lnTo>
                      <a:lnTo>
                        <a:pt x="7372" y="6813"/>
                      </a:lnTo>
                      <a:lnTo>
                        <a:pt x="7411" y="6839"/>
                      </a:lnTo>
                      <a:lnTo>
                        <a:pt x="7494" y="6891"/>
                      </a:lnTo>
                      <a:lnTo>
                        <a:pt x="7575" y="6948"/>
                      </a:lnTo>
                      <a:lnTo>
                        <a:pt x="7614" y="6983"/>
                      </a:lnTo>
                      <a:lnTo>
                        <a:pt x="7652" y="7025"/>
                      </a:lnTo>
                      <a:lnTo>
                        <a:pt x="7685" y="7072"/>
                      </a:lnTo>
                      <a:lnTo>
                        <a:pt x="7712" y="7124"/>
                      </a:lnTo>
                      <a:lnTo>
                        <a:pt x="7733" y="7179"/>
                      </a:lnTo>
                      <a:lnTo>
                        <a:pt x="7748" y="7235"/>
                      </a:lnTo>
                      <a:lnTo>
                        <a:pt x="7760" y="7292"/>
                      </a:lnTo>
                      <a:lnTo>
                        <a:pt x="7769" y="7351"/>
                      </a:lnTo>
                      <a:lnTo>
                        <a:pt x="7779" y="7466"/>
                      </a:lnTo>
                      <a:lnTo>
                        <a:pt x="7782" y="7583"/>
                      </a:lnTo>
                      <a:lnTo>
                        <a:pt x="7784" y="7700"/>
                      </a:lnTo>
                      <a:lnTo>
                        <a:pt x="7788" y="7814"/>
                      </a:lnTo>
                      <a:lnTo>
                        <a:pt x="7796" y="7927"/>
                      </a:lnTo>
                      <a:lnTo>
                        <a:pt x="7804" y="7981"/>
                      </a:lnTo>
                      <a:lnTo>
                        <a:pt x="7816" y="8039"/>
                      </a:lnTo>
                      <a:lnTo>
                        <a:pt x="7827" y="8098"/>
                      </a:lnTo>
                      <a:lnTo>
                        <a:pt x="7836" y="8159"/>
                      </a:lnTo>
                      <a:lnTo>
                        <a:pt x="7847" y="8270"/>
                      </a:lnTo>
                      <a:lnTo>
                        <a:pt x="7856" y="8377"/>
                      </a:lnTo>
                      <a:lnTo>
                        <a:pt x="7861" y="8428"/>
                      </a:lnTo>
                      <a:lnTo>
                        <a:pt x="7869" y="8478"/>
                      </a:lnTo>
                      <a:lnTo>
                        <a:pt x="7880" y="8528"/>
                      </a:lnTo>
                      <a:lnTo>
                        <a:pt x="7894" y="8580"/>
                      </a:lnTo>
                      <a:lnTo>
                        <a:pt x="7912" y="8631"/>
                      </a:lnTo>
                      <a:lnTo>
                        <a:pt x="7937" y="8683"/>
                      </a:lnTo>
                      <a:lnTo>
                        <a:pt x="7968" y="8737"/>
                      </a:lnTo>
                      <a:lnTo>
                        <a:pt x="8006" y="8793"/>
                      </a:lnTo>
                      <a:lnTo>
                        <a:pt x="8054" y="8852"/>
                      </a:lnTo>
                      <a:lnTo>
                        <a:pt x="8112" y="8914"/>
                      </a:lnTo>
                      <a:lnTo>
                        <a:pt x="8145" y="8946"/>
                      </a:lnTo>
                      <a:lnTo>
                        <a:pt x="8181" y="8979"/>
                      </a:lnTo>
                      <a:lnTo>
                        <a:pt x="8223" y="9014"/>
                      </a:lnTo>
                      <a:lnTo>
                        <a:pt x="8265" y="9049"/>
                      </a:lnTo>
                      <a:lnTo>
                        <a:pt x="8361" y="9124"/>
                      </a:lnTo>
                      <a:lnTo>
                        <a:pt x="8468" y="9201"/>
                      </a:lnTo>
                      <a:lnTo>
                        <a:pt x="8583" y="9280"/>
                      </a:lnTo>
                      <a:lnTo>
                        <a:pt x="8705" y="9361"/>
                      </a:lnTo>
                      <a:lnTo>
                        <a:pt x="8831" y="9443"/>
                      </a:lnTo>
                      <a:lnTo>
                        <a:pt x="8960" y="9525"/>
                      </a:lnTo>
                      <a:lnTo>
                        <a:pt x="9222" y="9686"/>
                      </a:lnTo>
                      <a:lnTo>
                        <a:pt x="9350" y="9765"/>
                      </a:lnTo>
                      <a:lnTo>
                        <a:pt x="9474" y="9840"/>
                      </a:lnTo>
                      <a:lnTo>
                        <a:pt x="9594" y="9913"/>
                      </a:lnTo>
                      <a:lnTo>
                        <a:pt x="9705" y="9982"/>
                      </a:lnTo>
                      <a:lnTo>
                        <a:pt x="9808" y="10046"/>
                      </a:lnTo>
                      <a:lnTo>
                        <a:pt x="9855" y="10076"/>
                      </a:lnTo>
                      <a:lnTo>
                        <a:pt x="9899" y="10104"/>
                      </a:lnTo>
                      <a:lnTo>
                        <a:pt x="9981" y="10156"/>
                      </a:lnTo>
                      <a:lnTo>
                        <a:pt x="10060" y="10204"/>
                      </a:lnTo>
                      <a:lnTo>
                        <a:pt x="10136" y="10248"/>
                      </a:lnTo>
                      <a:lnTo>
                        <a:pt x="10210" y="10288"/>
                      </a:lnTo>
                      <a:lnTo>
                        <a:pt x="10281" y="10325"/>
                      </a:lnTo>
                      <a:lnTo>
                        <a:pt x="10349" y="10361"/>
                      </a:lnTo>
                      <a:lnTo>
                        <a:pt x="10415" y="10394"/>
                      </a:lnTo>
                      <a:lnTo>
                        <a:pt x="10477" y="10426"/>
                      </a:lnTo>
                      <a:lnTo>
                        <a:pt x="10536" y="10457"/>
                      </a:lnTo>
                      <a:lnTo>
                        <a:pt x="10593" y="10489"/>
                      </a:lnTo>
                      <a:lnTo>
                        <a:pt x="10644" y="10520"/>
                      </a:lnTo>
                      <a:lnTo>
                        <a:pt x="10695" y="10553"/>
                      </a:lnTo>
                      <a:lnTo>
                        <a:pt x="10741" y="10588"/>
                      </a:lnTo>
                      <a:lnTo>
                        <a:pt x="10784" y="10626"/>
                      </a:lnTo>
                      <a:lnTo>
                        <a:pt x="10822" y="10667"/>
                      </a:lnTo>
                      <a:lnTo>
                        <a:pt x="10856" y="10712"/>
                      </a:lnTo>
                      <a:lnTo>
                        <a:pt x="10883" y="10760"/>
                      </a:lnTo>
                      <a:lnTo>
                        <a:pt x="10898" y="10797"/>
                      </a:lnTo>
                      <a:cubicBezTo>
                        <a:pt x="10900" y="10800"/>
                        <a:pt x="10901" y="10804"/>
                        <a:pt x="10902" y="10808"/>
                      </a:cubicBezTo>
                      <a:lnTo>
                        <a:pt x="10911" y="10843"/>
                      </a:lnTo>
                      <a:cubicBezTo>
                        <a:pt x="10912" y="10848"/>
                        <a:pt x="10912" y="10852"/>
                        <a:pt x="10913" y="10856"/>
                      </a:cubicBezTo>
                      <a:lnTo>
                        <a:pt x="10917" y="10903"/>
                      </a:lnTo>
                      <a:lnTo>
                        <a:pt x="10914" y="10947"/>
                      </a:lnTo>
                      <a:lnTo>
                        <a:pt x="10907" y="10990"/>
                      </a:lnTo>
                      <a:lnTo>
                        <a:pt x="10896" y="11032"/>
                      </a:lnTo>
                      <a:lnTo>
                        <a:pt x="10883" y="11072"/>
                      </a:lnTo>
                      <a:lnTo>
                        <a:pt x="10852" y="11150"/>
                      </a:lnTo>
                      <a:lnTo>
                        <a:pt x="10820" y="11232"/>
                      </a:lnTo>
                      <a:lnTo>
                        <a:pt x="10804" y="11275"/>
                      </a:lnTo>
                      <a:lnTo>
                        <a:pt x="10790" y="11320"/>
                      </a:lnTo>
                      <a:lnTo>
                        <a:pt x="10777" y="11367"/>
                      </a:lnTo>
                      <a:lnTo>
                        <a:pt x="10765" y="11422"/>
                      </a:lnTo>
                      <a:lnTo>
                        <a:pt x="10752" y="11484"/>
                      </a:lnTo>
                      <a:lnTo>
                        <a:pt x="10735" y="11545"/>
                      </a:lnTo>
                      <a:lnTo>
                        <a:pt x="10694" y="11661"/>
                      </a:lnTo>
                      <a:lnTo>
                        <a:pt x="10649" y="11780"/>
                      </a:lnTo>
                      <a:lnTo>
                        <a:pt x="10626" y="11841"/>
                      </a:lnTo>
                      <a:lnTo>
                        <a:pt x="10605" y="11904"/>
                      </a:lnTo>
                      <a:lnTo>
                        <a:pt x="10585" y="11970"/>
                      </a:lnTo>
                      <a:lnTo>
                        <a:pt x="10566" y="12039"/>
                      </a:lnTo>
                      <a:lnTo>
                        <a:pt x="10551" y="12113"/>
                      </a:lnTo>
                      <a:lnTo>
                        <a:pt x="10538" y="12190"/>
                      </a:lnTo>
                      <a:lnTo>
                        <a:pt x="10530" y="12274"/>
                      </a:lnTo>
                      <a:lnTo>
                        <a:pt x="10527" y="12364"/>
                      </a:lnTo>
                      <a:lnTo>
                        <a:pt x="10529" y="12460"/>
                      </a:lnTo>
                      <a:lnTo>
                        <a:pt x="10536" y="12562"/>
                      </a:lnTo>
                      <a:lnTo>
                        <a:pt x="10552" y="12674"/>
                      </a:lnTo>
                      <a:lnTo>
                        <a:pt x="10579" y="12798"/>
                      </a:lnTo>
                      <a:lnTo>
                        <a:pt x="10613" y="12930"/>
                      </a:lnTo>
                      <a:lnTo>
                        <a:pt x="10654" y="13072"/>
                      </a:lnTo>
                      <a:lnTo>
                        <a:pt x="10700" y="13220"/>
                      </a:lnTo>
                      <a:lnTo>
                        <a:pt x="10750" y="13373"/>
                      </a:lnTo>
                      <a:lnTo>
                        <a:pt x="10803" y="13531"/>
                      </a:lnTo>
                      <a:lnTo>
                        <a:pt x="10856" y="13693"/>
                      </a:lnTo>
                      <a:lnTo>
                        <a:pt x="10909" y="13856"/>
                      </a:lnTo>
                      <a:lnTo>
                        <a:pt x="10960" y="14022"/>
                      </a:lnTo>
                      <a:lnTo>
                        <a:pt x="11007" y="14187"/>
                      </a:lnTo>
                      <a:lnTo>
                        <a:pt x="11049" y="14350"/>
                      </a:lnTo>
                      <a:lnTo>
                        <a:pt x="11085" y="14513"/>
                      </a:lnTo>
                      <a:lnTo>
                        <a:pt x="11113" y="14672"/>
                      </a:lnTo>
                      <a:lnTo>
                        <a:pt x="11131" y="14826"/>
                      </a:lnTo>
                      <a:lnTo>
                        <a:pt x="11135" y="14901"/>
                      </a:lnTo>
                      <a:lnTo>
                        <a:pt x="11137" y="14974"/>
                      </a:lnTo>
                      <a:lnTo>
                        <a:pt x="11138" y="15109"/>
                      </a:lnTo>
                      <a:lnTo>
                        <a:pt x="11138" y="15237"/>
                      </a:lnTo>
                      <a:lnTo>
                        <a:pt x="11137" y="15357"/>
                      </a:lnTo>
                      <a:lnTo>
                        <a:pt x="11133" y="15473"/>
                      </a:lnTo>
                      <a:lnTo>
                        <a:pt x="11126" y="15586"/>
                      </a:lnTo>
                      <a:lnTo>
                        <a:pt x="11114" y="15697"/>
                      </a:lnTo>
                      <a:lnTo>
                        <a:pt x="11097" y="15809"/>
                      </a:lnTo>
                      <a:lnTo>
                        <a:pt x="11074" y="15923"/>
                      </a:lnTo>
                      <a:lnTo>
                        <a:pt x="11043" y="16040"/>
                      </a:lnTo>
                      <a:lnTo>
                        <a:pt x="11004" y="16162"/>
                      </a:lnTo>
                      <a:lnTo>
                        <a:pt x="10957" y="16291"/>
                      </a:lnTo>
                      <a:lnTo>
                        <a:pt x="10900" y="16427"/>
                      </a:lnTo>
                      <a:lnTo>
                        <a:pt x="10867" y="16499"/>
                      </a:lnTo>
                      <a:lnTo>
                        <a:pt x="10832" y="16575"/>
                      </a:lnTo>
                      <a:lnTo>
                        <a:pt x="10794" y="16652"/>
                      </a:lnTo>
                      <a:lnTo>
                        <a:pt x="10753" y="16734"/>
                      </a:lnTo>
                      <a:lnTo>
                        <a:pt x="10709" y="16819"/>
                      </a:lnTo>
                      <a:lnTo>
                        <a:pt x="10661" y="16907"/>
                      </a:lnTo>
                      <a:lnTo>
                        <a:pt x="10611" y="16999"/>
                      </a:lnTo>
                      <a:lnTo>
                        <a:pt x="10556" y="17096"/>
                      </a:lnTo>
                      <a:lnTo>
                        <a:pt x="10497" y="17198"/>
                      </a:lnTo>
                      <a:lnTo>
                        <a:pt x="10433" y="17307"/>
                      </a:lnTo>
                      <a:lnTo>
                        <a:pt x="10363" y="17423"/>
                      </a:lnTo>
                      <a:lnTo>
                        <a:pt x="10289" y="17544"/>
                      </a:lnTo>
                      <a:lnTo>
                        <a:pt x="10210" y="17669"/>
                      </a:lnTo>
                      <a:lnTo>
                        <a:pt x="10128" y="17800"/>
                      </a:lnTo>
                      <a:lnTo>
                        <a:pt x="10041" y="17936"/>
                      </a:lnTo>
                      <a:lnTo>
                        <a:pt x="9951" y="18075"/>
                      </a:lnTo>
                      <a:lnTo>
                        <a:pt x="9857" y="18217"/>
                      </a:lnTo>
                      <a:lnTo>
                        <a:pt x="9761" y="18362"/>
                      </a:lnTo>
                      <a:lnTo>
                        <a:pt x="9561" y="18660"/>
                      </a:lnTo>
                      <a:lnTo>
                        <a:pt x="9353" y="18962"/>
                      </a:lnTo>
                      <a:lnTo>
                        <a:pt x="9139" y="19267"/>
                      </a:lnTo>
                      <a:lnTo>
                        <a:pt x="8923" y="19570"/>
                      </a:lnTo>
                      <a:lnTo>
                        <a:pt x="8707" y="19866"/>
                      </a:lnTo>
                      <a:lnTo>
                        <a:pt x="8600" y="20011"/>
                      </a:lnTo>
                      <a:lnTo>
                        <a:pt x="8493" y="20153"/>
                      </a:lnTo>
                      <a:lnTo>
                        <a:pt x="8388" y="20292"/>
                      </a:lnTo>
                      <a:lnTo>
                        <a:pt x="8284" y="20427"/>
                      </a:lnTo>
                      <a:lnTo>
                        <a:pt x="8182" y="20558"/>
                      </a:lnTo>
                      <a:lnTo>
                        <a:pt x="8082" y="20683"/>
                      </a:lnTo>
                      <a:lnTo>
                        <a:pt x="7984" y="20804"/>
                      </a:lnTo>
                      <a:lnTo>
                        <a:pt x="7890" y="20919"/>
                      </a:lnTo>
                      <a:lnTo>
                        <a:pt x="7798" y="21027"/>
                      </a:lnTo>
                      <a:lnTo>
                        <a:pt x="7710" y="21130"/>
                      </a:lnTo>
                      <a:lnTo>
                        <a:pt x="7625" y="21225"/>
                      </a:lnTo>
                      <a:lnTo>
                        <a:pt x="7544" y="21312"/>
                      </a:lnTo>
                      <a:lnTo>
                        <a:pt x="7468" y="21392"/>
                      </a:lnTo>
                      <a:lnTo>
                        <a:pt x="7395" y="21467"/>
                      </a:lnTo>
                      <a:lnTo>
                        <a:pt x="7324" y="21538"/>
                      </a:lnTo>
                      <a:lnTo>
                        <a:pt x="7256" y="21604"/>
                      </a:lnTo>
                      <a:lnTo>
                        <a:pt x="7191" y="21666"/>
                      </a:lnTo>
                      <a:lnTo>
                        <a:pt x="7128" y="21724"/>
                      </a:lnTo>
                      <a:lnTo>
                        <a:pt x="7067" y="21777"/>
                      </a:lnTo>
                      <a:lnTo>
                        <a:pt x="7007" y="21827"/>
                      </a:lnTo>
                      <a:lnTo>
                        <a:pt x="6949" y="21873"/>
                      </a:lnTo>
                      <a:lnTo>
                        <a:pt x="6891" y="21917"/>
                      </a:lnTo>
                      <a:lnTo>
                        <a:pt x="6836" y="21956"/>
                      </a:lnTo>
                      <a:lnTo>
                        <a:pt x="6780" y="21993"/>
                      </a:lnTo>
                      <a:lnTo>
                        <a:pt x="6671" y="22059"/>
                      </a:lnTo>
                      <a:lnTo>
                        <a:pt x="6564" y="22113"/>
                      </a:lnTo>
                      <a:lnTo>
                        <a:pt x="6455" y="22160"/>
                      </a:lnTo>
                      <a:lnTo>
                        <a:pt x="6346" y="22200"/>
                      </a:lnTo>
                      <a:lnTo>
                        <a:pt x="6232" y="22234"/>
                      </a:lnTo>
                      <a:lnTo>
                        <a:pt x="6114" y="22265"/>
                      </a:lnTo>
                      <a:lnTo>
                        <a:pt x="5989" y="22293"/>
                      </a:lnTo>
                      <a:lnTo>
                        <a:pt x="5854" y="22323"/>
                      </a:lnTo>
                      <a:lnTo>
                        <a:pt x="5784" y="22337"/>
                      </a:lnTo>
                      <a:lnTo>
                        <a:pt x="5710" y="22352"/>
                      </a:lnTo>
                      <a:lnTo>
                        <a:pt x="5632" y="22369"/>
                      </a:lnTo>
                      <a:lnTo>
                        <a:pt x="5550" y="22386"/>
                      </a:lnTo>
                      <a:lnTo>
                        <a:pt x="5462" y="22403"/>
                      </a:lnTo>
                      <a:lnTo>
                        <a:pt x="5371" y="22418"/>
                      </a:lnTo>
                      <a:lnTo>
                        <a:pt x="5275" y="22431"/>
                      </a:lnTo>
                      <a:lnTo>
                        <a:pt x="5176" y="22442"/>
                      </a:lnTo>
                      <a:lnTo>
                        <a:pt x="5074" y="22451"/>
                      </a:lnTo>
                      <a:lnTo>
                        <a:pt x="4968" y="22458"/>
                      </a:lnTo>
                      <a:lnTo>
                        <a:pt x="4750" y="22468"/>
                      </a:lnTo>
                      <a:lnTo>
                        <a:pt x="4524" y="22474"/>
                      </a:lnTo>
                      <a:lnTo>
                        <a:pt x="4292" y="22475"/>
                      </a:lnTo>
                      <a:lnTo>
                        <a:pt x="4056" y="22473"/>
                      </a:lnTo>
                      <a:lnTo>
                        <a:pt x="3820" y="22469"/>
                      </a:lnTo>
                      <a:lnTo>
                        <a:pt x="3585" y="22464"/>
                      </a:lnTo>
                      <a:lnTo>
                        <a:pt x="3354" y="22459"/>
                      </a:lnTo>
                      <a:lnTo>
                        <a:pt x="3129" y="22456"/>
                      </a:lnTo>
                      <a:lnTo>
                        <a:pt x="2914" y="22454"/>
                      </a:lnTo>
                      <a:lnTo>
                        <a:pt x="2810" y="22454"/>
                      </a:lnTo>
                      <a:lnTo>
                        <a:pt x="2710" y="22455"/>
                      </a:lnTo>
                      <a:lnTo>
                        <a:pt x="2614" y="22457"/>
                      </a:lnTo>
                      <a:lnTo>
                        <a:pt x="2521" y="22461"/>
                      </a:lnTo>
                      <a:lnTo>
                        <a:pt x="2432" y="22465"/>
                      </a:lnTo>
                      <a:lnTo>
                        <a:pt x="2349" y="22471"/>
                      </a:lnTo>
                      <a:lnTo>
                        <a:pt x="2270" y="22478"/>
                      </a:lnTo>
                      <a:lnTo>
                        <a:pt x="2195" y="22487"/>
                      </a:lnTo>
                      <a:lnTo>
                        <a:pt x="2125" y="22497"/>
                      </a:lnTo>
                      <a:lnTo>
                        <a:pt x="2057" y="22507"/>
                      </a:lnTo>
                      <a:lnTo>
                        <a:pt x="1992" y="22518"/>
                      </a:lnTo>
                      <a:lnTo>
                        <a:pt x="1932" y="22529"/>
                      </a:lnTo>
                      <a:lnTo>
                        <a:pt x="1818" y="22552"/>
                      </a:lnTo>
                      <a:lnTo>
                        <a:pt x="1713" y="22576"/>
                      </a:lnTo>
                      <a:lnTo>
                        <a:pt x="1619" y="22602"/>
                      </a:lnTo>
                      <a:lnTo>
                        <a:pt x="1533" y="22629"/>
                      </a:lnTo>
                      <a:lnTo>
                        <a:pt x="1455" y="22658"/>
                      </a:lnTo>
                      <a:lnTo>
                        <a:pt x="1383" y="22688"/>
                      </a:lnTo>
                      <a:lnTo>
                        <a:pt x="1315" y="22721"/>
                      </a:lnTo>
                      <a:lnTo>
                        <a:pt x="1251" y="22756"/>
                      </a:lnTo>
                      <a:lnTo>
                        <a:pt x="1190" y="22792"/>
                      </a:lnTo>
                      <a:lnTo>
                        <a:pt x="1132" y="22831"/>
                      </a:lnTo>
                      <a:lnTo>
                        <a:pt x="1012" y="22920"/>
                      </a:lnTo>
                      <a:lnTo>
                        <a:pt x="950" y="22968"/>
                      </a:lnTo>
                      <a:lnTo>
                        <a:pt x="888" y="23018"/>
                      </a:lnTo>
                      <a:lnTo>
                        <a:pt x="824" y="23072"/>
                      </a:lnTo>
                      <a:lnTo>
                        <a:pt x="760" y="23129"/>
                      </a:lnTo>
                      <a:lnTo>
                        <a:pt x="697" y="23192"/>
                      </a:lnTo>
                      <a:lnTo>
                        <a:pt x="636" y="23256"/>
                      </a:lnTo>
                      <a:lnTo>
                        <a:pt x="515" y="23395"/>
                      </a:lnTo>
                      <a:lnTo>
                        <a:pt x="459" y="23468"/>
                      </a:lnTo>
                      <a:lnTo>
                        <a:pt x="406" y="23541"/>
                      </a:lnTo>
                      <a:lnTo>
                        <a:pt x="358" y="23616"/>
                      </a:lnTo>
                      <a:lnTo>
                        <a:pt x="313" y="23691"/>
                      </a:lnTo>
                      <a:lnTo>
                        <a:pt x="274" y="23764"/>
                      </a:lnTo>
                      <a:lnTo>
                        <a:pt x="240" y="23838"/>
                      </a:lnTo>
                      <a:lnTo>
                        <a:pt x="212" y="23909"/>
                      </a:lnTo>
                      <a:lnTo>
                        <a:pt x="190" y="23977"/>
                      </a:lnTo>
                      <a:lnTo>
                        <a:pt x="175" y="24043"/>
                      </a:lnTo>
                      <a:lnTo>
                        <a:pt x="167" y="24106"/>
                      </a:lnTo>
                      <a:lnTo>
                        <a:pt x="167" y="24134"/>
                      </a:lnTo>
                      <a:lnTo>
                        <a:pt x="168" y="24162"/>
                      </a:lnTo>
                      <a:lnTo>
                        <a:pt x="179" y="24228"/>
                      </a:lnTo>
                      <a:lnTo>
                        <a:pt x="199" y="24298"/>
                      </a:lnTo>
                      <a:lnTo>
                        <a:pt x="229" y="24372"/>
                      </a:lnTo>
                      <a:lnTo>
                        <a:pt x="265" y="24448"/>
                      </a:lnTo>
                      <a:lnTo>
                        <a:pt x="308" y="24525"/>
                      </a:lnTo>
                      <a:lnTo>
                        <a:pt x="356" y="24602"/>
                      </a:lnTo>
                      <a:lnTo>
                        <a:pt x="405" y="24678"/>
                      </a:lnTo>
                      <a:lnTo>
                        <a:pt x="458" y="24753"/>
                      </a:lnTo>
                      <a:lnTo>
                        <a:pt x="511" y="24824"/>
                      </a:lnTo>
                      <a:lnTo>
                        <a:pt x="562" y="24893"/>
                      </a:lnTo>
                      <a:lnTo>
                        <a:pt x="611" y="24958"/>
                      </a:lnTo>
                      <a:lnTo>
                        <a:pt x="657" y="25018"/>
                      </a:lnTo>
                      <a:lnTo>
                        <a:pt x="697" y="25072"/>
                      </a:lnTo>
                      <a:lnTo>
                        <a:pt x="732" y="25123"/>
                      </a:lnTo>
                      <a:lnTo>
                        <a:pt x="755" y="25161"/>
                      </a:lnTo>
                      <a:lnTo>
                        <a:pt x="613" y="252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20" name="Freeform 56"/>
                <p:cNvSpPr>
                  <a:spLocks/>
                </p:cNvSpPr>
                <p:nvPr/>
              </p:nvSpPr>
              <p:spPr bwMode="auto">
                <a:xfrm>
                  <a:off x="1947" y="523"/>
                  <a:ext cx="1618" cy="2593"/>
                </a:xfrm>
                <a:custGeom>
                  <a:avLst/>
                  <a:gdLst>
                    <a:gd name="T0" fmla="*/ 0 w 11095"/>
                    <a:gd name="T1" fmla="*/ 54 h 17781"/>
                    <a:gd name="T2" fmla="*/ 1 w 11095"/>
                    <a:gd name="T3" fmla="*/ 53 h 17781"/>
                    <a:gd name="T4" fmla="*/ 3 w 11095"/>
                    <a:gd name="T5" fmla="*/ 51 h 17781"/>
                    <a:gd name="T6" fmla="*/ 5 w 11095"/>
                    <a:gd name="T7" fmla="*/ 51 h 17781"/>
                    <a:gd name="T8" fmla="*/ 7 w 11095"/>
                    <a:gd name="T9" fmla="*/ 50 h 17781"/>
                    <a:gd name="T10" fmla="*/ 10 w 11095"/>
                    <a:gd name="T11" fmla="*/ 49 h 17781"/>
                    <a:gd name="T12" fmla="*/ 13 w 11095"/>
                    <a:gd name="T13" fmla="*/ 48 h 17781"/>
                    <a:gd name="T14" fmla="*/ 14 w 11095"/>
                    <a:gd name="T15" fmla="*/ 47 h 17781"/>
                    <a:gd name="T16" fmla="*/ 14 w 11095"/>
                    <a:gd name="T17" fmla="*/ 45 h 17781"/>
                    <a:gd name="T18" fmla="*/ 15 w 11095"/>
                    <a:gd name="T19" fmla="*/ 43 h 17781"/>
                    <a:gd name="T20" fmla="*/ 15 w 11095"/>
                    <a:gd name="T21" fmla="*/ 41 h 17781"/>
                    <a:gd name="T22" fmla="*/ 15 w 11095"/>
                    <a:gd name="T23" fmla="*/ 37 h 17781"/>
                    <a:gd name="T24" fmla="*/ 15 w 11095"/>
                    <a:gd name="T25" fmla="*/ 34 h 17781"/>
                    <a:gd name="T26" fmla="*/ 16 w 11095"/>
                    <a:gd name="T27" fmla="*/ 31 h 17781"/>
                    <a:gd name="T28" fmla="*/ 18 w 11095"/>
                    <a:gd name="T29" fmla="*/ 28 h 17781"/>
                    <a:gd name="T30" fmla="*/ 20 w 11095"/>
                    <a:gd name="T31" fmla="*/ 25 h 17781"/>
                    <a:gd name="T32" fmla="*/ 22 w 11095"/>
                    <a:gd name="T33" fmla="*/ 20 h 17781"/>
                    <a:gd name="T34" fmla="*/ 24 w 11095"/>
                    <a:gd name="T35" fmla="*/ 17 h 17781"/>
                    <a:gd name="T36" fmla="*/ 26 w 11095"/>
                    <a:gd name="T37" fmla="*/ 14 h 17781"/>
                    <a:gd name="T38" fmla="*/ 28 w 11095"/>
                    <a:gd name="T39" fmla="*/ 12 h 17781"/>
                    <a:gd name="T40" fmla="*/ 29 w 11095"/>
                    <a:gd name="T41" fmla="*/ 10 h 17781"/>
                    <a:gd name="T42" fmla="*/ 30 w 11095"/>
                    <a:gd name="T43" fmla="*/ 7 h 17781"/>
                    <a:gd name="T44" fmla="*/ 32 w 11095"/>
                    <a:gd name="T45" fmla="*/ 4 h 17781"/>
                    <a:gd name="T46" fmla="*/ 33 w 11095"/>
                    <a:gd name="T47" fmla="*/ 2 h 17781"/>
                    <a:gd name="T48" fmla="*/ 34 w 11095"/>
                    <a:gd name="T49" fmla="*/ 1 h 17781"/>
                    <a:gd name="T50" fmla="*/ 34 w 11095"/>
                    <a:gd name="T51" fmla="*/ 0 h 17781"/>
                    <a:gd name="T52" fmla="*/ 34 w 11095"/>
                    <a:gd name="T53" fmla="*/ 1 h 17781"/>
                    <a:gd name="T54" fmla="*/ 34 w 11095"/>
                    <a:gd name="T55" fmla="*/ 1 h 17781"/>
                    <a:gd name="T56" fmla="*/ 33 w 11095"/>
                    <a:gd name="T57" fmla="*/ 2 h 17781"/>
                    <a:gd name="T58" fmla="*/ 33 w 11095"/>
                    <a:gd name="T59" fmla="*/ 2 h 17781"/>
                    <a:gd name="T60" fmla="*/ 33 w 11095"/>
                    <a:gd name="T61" fmla="*/ 1 h 17781"/>
                    <a:gd name="T62" fmla="*/ 34 w 11095"/>
                    <a:gd name="T63" fmla="*/ 0 h 17781"/>
                    <a:gd name="T64" fmla="*/ 34 w 11095"/>
                    <a:gd name="T65" fmla="*/ 0 h 17781"/>
                    <a:gd name="T66" fmla="*/ 34 w 11095"/>
                    <a:gd name="T67" fmla="*/ 0 h 17781"/>
                    <a:gd name="T68" fmla="*/ 34 w 11095"/>
                    <a:gd name="T69" fmla="*/ 1 h 17781"/>
                    <a:gd name="T70" fmla="*/ 34 w 11095"/>
                    <a:gd name="T71" fmla="*/ 2 h 17781"/>
                    <a:gd name="T72" fmla="*/ 33 w 11095"/>
                    <a:gd name="T73" fmla="*/ 4 h 17781"/>
                    <a:gd name="T74" fmla="*/ 31 w 11095"/>
                    <a:gd name="T75" fmla="*/ 7 h 17781"/>
                    <a:gd name="T76" fmla="*/ 29 w 11095"/>
                    <a:gd name="T77" fmla="*/ 10 h 17781"/>
                    <a:gd name="T78" fmla="*/ 28 w 11095"/>
                    <a:gd name="T79" fmla="*/ 11 h 17781"/>
                    <a:gd name="T80" fmla="*/ 27 w 11095"/>
                    <a:gd name="T81" fmla="*/ 14 h 17781"/>
                    <a:gd name="T82" fmla="*/ 25 w 11095"/>
                    <a:gd name="T83" fmla="*/ 16 h 17781"/>
                    <a:gd name="T84" fmla="*/ 23 w 11095"/>
                    <a:gd name="T85" fmla="*/ 20 h 17781"/>
                    <a:gd name="T86" fmla="*/ 20 w 11095"/>
                    <a:gd name="T87" fmla="*/ 24 h 17781"/>
                    <a:gd name="T88" fmla="*/ 19 w 11095"/>
                    <a:gd name="T89" fmla="*/ 28 h 17781"/>
                    <a:gd name="T90" fmla="*/ 17 w 11095"/>
                    <a:gd name="T91" fmla="*/ 31 h 17781"/>
                    <a:gd name="T92" fmla="*/ 16 w 11095"/>
                    <a:gd name="T93" fmla="*/ 33 h 17781"/>
                    <a:gd name="T94" fmla="*/ 16 w 11095"/>
                    <a:gd name="T95" fmla="*/ 36 h 17781"/>
                    <a:gd name="T96" fmla="*/ 15 w 11095"/>
                    <a:gd name="T97" fmla="*/ 41 h 17781"/>
                    <a:gd name="T98" fmla="*/ 15 w 11095"/>
                    <a:gd name="T99" fmla="*/ 43 h 17781"/>
                    <a:gd name="T100" fmla="*/ 15 w 11095"/>
                    <a:gd name="T101" fmla="*/ 45 h 17781"/>
                    <a:gd name="T102" fmla="*/ 14 w 11095"/>
                    <a:gd name="T103" fmla="*/ 47 h 17781"/>
                    <a:gd name="T104" fmla="*/ 13 w 11095"/>
                    <a:gd name="T105" fmla="*/ 48 h 17781"/>
                    <a:gd name="T106" fmla="*/ 11 w 11095"/>
                    <a:gd name="T107" fmla="*/ 49 h 17781"/>
                    <a:gd name="T108" fmla="*/ 8 w 11095"/>
                    <a:gd name="T109" fmla="*/ 51 h 17781"/>
                    <a:gd name="T110" fmla="*/ 5 w 11095"/>
                    <a:gd name="T111" fmla="*/ 51 h 17781"/>
                    <a:gd name="T112" fmla="*/ 3 w 11095"/>
                    <a:gd name="T113" fmla="*/ 52 h 17781"/>
                    <a:gd name="T114" fmla="*/ 2 w 11095"/>
                    <a:gd name="T115" fmla="*/ 53 h 17781"/>
                    <a:gd name="T116" fmla="*/ 1 w 11095"/>
                    <a:gd name="T117" fmla="*/ 54 h 17781"/>
                    <a:gd name="T118" fmla="*/ 0 w 11095"/>
                    <a:gd name="T119" fmla="*/ 55 h 1778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95"/>
                    <a:gd name="T181" fmla="*/ 0 h 17781"/>
                    <a:gd name="T182" fmla="*/ 11095 w 11095"/>
                    <a:gd name="T183" fmla="*/ 17781 h 1778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95" h="17781">
                      <a:moveTo>
                        <a:pt x="0" y="17682"/>
                      </a:moveTo>
                      <a:lnTo>
                        <a:pt x="26" y="17646"/>
                      </a:lnTo>
                      <a:lnTo>
                        <a:pt x="53" y="17605"/>
                      </a:lnTo>
                      <a:lnTo>
                        <a:pt x="82" y="17556"/>
                      </a:lnTo>
                      <a:lnTo>
                        <a:pt x="115" y="17499"/>
                      </a:lnTo>
                      <a:lnTo>
                        <a:pt x="151" y="17435"/>
                      </a:lnTo>
                      <a:lnTo>
                        <a:pt x="190" y="17367"/>
                      </a:lnTo>
                      <a:lnTo>
                        <a:pt x="233" y="17294"/>
                      </a:lnTo>
                      <a:lnTo>
                        <a:pt x="278" y="17219"/>
                      </a:lnTo>
                      <a:lnTo>
                        <a:pt x="327" y="17143"/>
                      </a:lnTo>
                      <a:lnTo>
                        <a:pt x="380" y="17067"/>
                      </a:lnTo>
                      <a:lnTo>
                        <a:pt x="437" y="16991"/>
                      </a:lnTo>
                      <a:lnTo>
                        <a:pt x="499" y="16916"/>
                      </a:lnTo>
                      <a:lnTo>
                        <a:pt x="564" y="16846"/>
                      </a:lnTo>
                      <a:lnTo>
                        <a:pt x="635" y="16779"/>
                      </a:lnTo>
                      <a:lnTo>
                        <a:pt x="710" y="16717"/>
                      </a:lnTo>
                      <a:lnTo>
                        <a:pt x="790" y="16662"/>
                      </a:lnTo>
                      <a:lnTo>
                        <a:pt x="877" y="16614"/>
                      </a:lnTo>
                      <a:lnTo>
                        <a:pt x="968" y="16572"/>
                      </a:lnTo>
                      <a:lnTo>
                        <a:pt x="1063" y="16535"/>
                      </a:lnTo>
                      <a:lnTo>
                        <a:pt x="1162" y="16502"/>
                      </a:lnTo>
                      <a:lnTo>
                        <a:pt x="1265" y="16473"/>
                      </a:lnTo>
                      <a:lnTo>
                        <a:pt x="1371" y="16446"/>
                      </a:lnTo>
                      <a:lnTo>
                        <a:pt x="1479" y="16421"/>
                      </a:lnTo>
                      <a:lnTo>
                        <a:pt x="1589" y="16397"/>
                      </a:lnTo>
                      <a:lnTo>
                        <a:pt x="1814" y="16348"/>
                      </a:lnTo>
                      <a:lnTo>
                        <a:pt x="2041" y="16294"/>
                      </a:lnTo>
                      <a:lnTo>
                        <a:pt x="2154" y="16265"/>
                      </a:lnTo>
                      <a:lnTo>
                        <a:pt x="2267" y="16232"/>
                      </a:lnTo>
                      <a:lnTo>
                        <a:pt x="2378" y="16195"/>
                      </a:lnTo>
                      <a:lnTo>
                        <a:pt x="2488" y="16154"/>
                      </a:lnTo>
                      <a:lnTo>
                        <a:pt x="2602" y="16108"/>
                      </a:lnTo>
                      <a:lnTo>
                        <a:pt x="2724" y="16061"/>
                      </a:lnTo>
                      <a:lnTo>
                        <a:pt x="2851" y="16013"/>
                      </a:lnTo>
                      <a:lnTo>
                        <a:pt x="2982" y="15963"/>
                      </a:lnTo>
                      <a:lnTo>
                        <a:pt x="3249" y="15858"/>
                      </a:lnTo>
                      <a:lnTo>
                        <a:pt x="3515" y="15746"/>
                      </a:lnTo>
                      <a:lnTo>
                        <a:pt x="3643" y="15688"/>
                      </a:lnTo>
                      <a:lnTo>
                        <a:pt x="3768" y="15627"/>
                      </a:lnTo>
                      <a:lnTo>
                        <a:pt x="3888" y="15565"/>
                      </a:lnTo>
                      <a:lnTo>
                        <a:pt x="4000" y="15500"/>
                      </a:lnTo>
                      <a:lnTo>
                        <a:pt x="4106" y="15433"/>
                      </a:lnTo>
                      <a:lnTo>
                        <a:pt x="4201" y="15364"/>
                      </a:lnTo>
                      <a:lnTo>
                        <a:pt x="4286" y="15294"/>
                      </a:lnTo>
                      <a:lnTo>
                        <a:pt x="4322" y="15259"/>
                      </a:lnTo>
                      <a:lnTo>
                        <a:pt x="4357" y="15223"/>
                      </a:lnTo>
                      <a:lnTo>
                        <a:pt x="4420" y="15149"/>
                      </a:lnTo>
                      <a:lnTo>
                        <a:pt x="4472" y="15077"/>
                      </a:lnTo>
                      <a:lnTo>
                        <a:pt x="4515" y="15004"/>
                      </a:lnTo>
                      <a:lnTo>
                        <a:pt x="4552" y="14930"/>
                      </a:lnTo>
                      <a:lnTo>
                        <a:pt x="4581" y="14855"/>
                      </a:lnTo>
                      <a:lnTo>
                        <a:pt x="4604" y="14778"/>
                      </a:lnTo>
                      <a:lnTo>
                        <a:pt x="4623" y="14697"/>
                      </a:lnTo>
                      <a:lnTo>
                        <a:pt x="4639" y="14611"/>
                      </a:lnTo>
                      <a:lnTo>
                        <a:pt x="4651" y="14522"/>
                      </a:lnTo>
                      <a:lnTo>
                        <a:pt x="4662" y="14427"/>
                      </a:lnTo>
                      <a:lnTo>
                        <a:pt x="4671" y="14326"/>
                      </a:lnTo>
                      <a:lnTo>
                        <a:pt x="4680" y="14219"/>
                      </a:lnTo>
                      <a:lnTo>
                        <a:pt x="4690" y="14105"/>
                      </a:lnTo>
                      <a:lnTo>
                        <a:pt x="4702" y="13985"/>
                      </a:lnTo>
                      <a:lnTo>
                        <a:pt x="4716" y="13857"/>
                      </a:lnTo>
                      <a:lnTo>
                        <a:pt x="4734" y="13720"/>
                      </a:lnTo>
                      <a:lnTo>
                        <a:pt x="4744" y="13650"/>
                      </a:lnTo>
                      <a:lnTo>
                        <a:pt x="4752" y="13577"/>
                      </a:lnTo>
                      <a:lnTo>
                        <a:pt x="4766" y="13424"/>
                      </a:lnTo>
                      <a:lnTo>
                        <a:pt x="4777" y="13260"/>
                      </a:lnTo>
                      <a:lnTo>
                        <a:pt x="4786" y="13087"/>
                      </a:lnTo>
                      <a:lnTo>
                        <a:pt x="4793" y="12907"/>
                      </a:lnTo>
                      <a:lnTo>
                        <a:pt x="4799" y="12720"/>
                      </a:lnTo>
                      <a:lnTo>
                        <a:pt x="4806" y="12528"/>
                      </a:lnTo>
                      <a:lnTo>
                        <a:pt x="4812" y="12334"/>
                      </a:lnTo>
                      <a:lnTo>
                        <a:pt x="4831" y="11941"/>
                      </a:lnTo>
                      <a:lnTo>
                        <a:pt x="4844" y="11745"/>
                      </a:lnTo>
                      <a:lnTo>
                        <a:pt x="4860" y="11553"/>
                      </a:lnTo>
                      <a:lnTo>
                        <a:pt x="4881" y="11363"/>
                      </a:lnTo>
                      <a:lnTo>
                        <a:pt x="4906" y="11179"/>
                      </a:lnTo>
                      <a:lnTo>
                        <a:pt x="4938" y="11002"/>
                      </a:lnTo>
                      <a:lnTo>
                        <a:pt x="4976" y="10833"/>
                      </a:lnTo>
                      <a:lnTo>
                        <a:pt x="5019" y="10673"/>
                      </a:lnTo>
                      <a:lnTo>
                        <a:pt x="5066" y="10520"/>
                      </a:lnTo>
                      <a:lnTo>
                        <a:pt x="5116" y="10372"/>
                      </a:lnTo>
                      <a:lnTo>
                        <a:pt x="5170" y="10230"/>
                      </a:lnTo>
                      <a:lnTo>
                        <a:pt x="5227" y="10091"/>
                      </a:lnTo>
                      <a:lnTo>
                        <a:pt x="5287" y="9955"/>
                      </a:lnTo>
                      <a:lnTo>
                        <a:pt x="5351" y="9821"/>
                      </a:lnTo>
                      <a:lnTo>
                        <a:pt x="5417" y="9688"/>
                      </a:lnTo>
                      <a:lnTo>
                        <a:pt x="5558" y="9422"/>
                      </a:lnTo>
                      <a:lnTo>
                        <a:pt x="5634" y="9285"/>
                      </a:lnTo>
                      <a:lnTo>
                        <a:pt x="5711" y="9146"/>
                      </a:lnTo>
                      <a:lnTo>
                        <a:pt x="5790" y="9004"/>
                      </a:lnTo>
                      <a:lnTo>
                        <a:pt x="5873" y="8856"/>
                      </a:lnTo>
                      <a:lnTo>
                        <a:pt x="5957" y="8702"/>
                      </a:lnTo>
                      <a:lnTo>
                        <a:pt x="6044" y="8542"/>
                      </a:lnTo>
                      <a:lnTo>
                        <a:pt x="6135" y="8372"/>
                      </a:lnTo>
                      <a:lnTo>
                        <a:pt x="6234" y="8195"/>
                      </a:lnTo>
                      <a:lnTo>
                        <a:pt x="6337" y="8010"/>
                      </a:lnTo>
                      <a:lnTo>
                        <a:pt x="6445" y="7820"/>
                      </a:lnTo>
                      <a:lnTo>
                        <a:pt x="6557" y="7625"/>
                      </a:lnTo>
                      <a:lnTo>
                        <a:pt x="6671" y="7428"/>
                      </a:lnTo>
                      <a:lnTo>
                        <a:pt x="6907" y="7028"/>
                      </a:lnTo>
                      <a:lnTo>
                        <a:pt x="7143" y="6630"/>
                      </a:lnTo>
                      <a:lnTo>
                        <a:pt x="7260" y="6434"/>
                      </a:lnTo>
                      <a:lnTo>
                        <a:pt x="7374" y="6242"/>
                      </a:lnTo>
                      <a:lnTo>
                        <a:pt x="7486" y="6056"/>
                      </a:lnTo>
                      <a:lnTo>
                        <a:pt x="7594" y="5876"/>
                      </a:lnTo>
                      <a:lnTo>
                        <a:pt x="7697" y="5703"/>
                      </a:lnTo>
                      <a:lnTo>
                        <a:pt x="7795" y="5539"/>
                      </a:lnTo>
                      <a:lnTo>
                        <a:pt x="7888" y="5385"/>
                      </a:lnTo>
                      <a:lnTo>
                        <a:pt x="7976" y="5240"/>
                      </a:lnTo>
                      <a:lnTo>
                        <a:pt x="8060" y="5104"/>
                      </a:lnTo>
                      <a:lnTo>
                        <a:pt x="8140" y="4976"/>
                      </a:lnTo>
                      <a:lnTo>
                        <a:pt x="8219" y="4852"/>
                      </a:lnTo>
                      <a:lnTo>
                        <a:pt x="8294" y="4733"/>
                      </a:lnTo>
                      <a:lnTo>
                        <a:pt x="8443" y="4501"/>
                      </a:lnTo>
                      <a:lnTo>
                        <a:pt x="8517" y="4385"/>
                      </a:lnTo>
                      <a:lnTo>
                        <a:pt x="8592" y="4268"/>
                      </a:lnTo>
                      <a:lnTo>
                        <a:pt x="8668" y="4147"/>
                      </a:lnTo>
                      <a:lnTo>
                        <a:pt x="8746" y="4021"/>
                      </a:lnTo>
                      <a:lnTo>
                        <a:pt x="8827" y="3889"/>
                      </a:lnTo>
                      <a:lnTo>
                        <a:pt x="8912" y="3749"/>
                      </a:lnTo>
                      <a:lnTo>
                        <a:pt x="9001" y="3600"/>
                      </a:lnTo>
                      <a:lnTo>
                        <a:pt x="9048" y="3521"/>
                      </a:lnTo>
                      <a:lnTo>
                        <a:pt x="9095" y="3440"/>
                      </a:lnTo>
                      <a:lnTo>
                        <a:pt x="9145" y="3353"/>
                      </a:lnTo>
                      <a:lnTo>
                        <a:pt x="9198" y="3262"/>
                      </a:lnTo>
                      <a:lnTo>
                        <a:pt x="9253" y="3165"/>
                      </a:lnTo>
                      <a:lnTo>
                        <a:pt x="9312" y="3064"/>
                      </a:lnTo>
                      <a:lnTo>
                        <a:pt x="9372" y="2959"/>
                      </a:lnTo>
                      <a:lnTo>
                        <a:pt x="9434" y="2850"/>
                      </a:lnTo>
                      <a:lnTo>
                        <a:pt x="9498" y="2738"/>
                      </a:lnTo>
                      <a:lnTo>
                        <a:pt x="9564" y="2623"/>
                      </a:lnTo>
                      <a:lnTo>
                        <a:pt x="9698" y="2387"/>
                      </a:lnTo>
                      <a:lnTo>
                        <a:pt x="9834" y="2145"/>
                      </a:lnTo>
                      <a:lnTo>
                        <a:pt x="9972" y="1901"/>
                      </a:lnTo>
                      <a:lnTo>
                        <a:pt x="10108" y="1658"/>
                      </a:lnTo>
                      <a:lnTo>
                        <a:pt x="10240" y="1420"/>
                      </a:lnTo>
                      <a:lnTo>
                        <a:pt x="10305" y="1304"/>
                      </a:lnTo>
                      <a:lnTo>
                        <a:pt x="10367" y="1191"/>
                      </a:lnTo>
                      <a:lnTo>
                        <a:pt x="10427" y="1081"/>
                      </a:lnTo>
                      <a:lnTo>
                        <a:pt x="10486" y="974"/>
                      </a:lnTo>
                      <a:lnTo>
                        <a:pt x="10542" y="871"/>
                      </a:lnTo>
                      <a:lnTo>
                        <a:pt x="10595" y="773"/>
                      </a:lnTo>
                      <a:lnTo>
                        <a:pt x="10645" y="679"/>
                      </a:lnTo>
                      <a:lnTo>
                        <a:pt x="10692" y="590"/>
                      </a:lnTo>
                      <a:lnTo>
                        <a:pt x="10736" y="508"/>
                      </a:lnTo>
                      <a:lnTo>
                        <a:pt x="10776" y="431"/>
                      </a:lnTo>
                      <a:lnTo>
                        <a:pt x="10811" y="361"/>
                      </a:lnTo>
                      <a:lnTo>
                        <a:pt x="10843" y="298"/>
                      </a:lnTo>
                      <a:lnTo>
                        <a:pt x="10869" y="243"/>
                      </a:lnTo>
                      <a:lnTo>
                        <a:pt x="10892" y="196"/>
                      </a:lnTo>
                      <a:lnTo>
                        <a:pt x="10908" y="158"/>
                      </a:lnTo>
                      <a:lnTo>
                        <a:pt x="10920" y="127"/>
                      </a:lnTo>
                      <a:lnTo>
                        <a:pt x="10928" y="105"/>
                      </a:lnTo>
                      <a:lnTo>
                        <a:pt x="10930" y="93"/>
                      </a:lnTo>
                      <a:lnTo>
                        <a:pt x="10928" y="108"/>
                      </a:lnTo>
                      <a:lnTo>
                        <a:pt x="10928" y="94"/>
                      </a:lnTo>
                      <a:lnTo>
                        <a:pt x="10933" y="125"/>
                      </a:lnTo>
                      <a:lnTo>
                        <a:pt x="10930" y="116"/>
                      </a:lnTo>
                      <a:lnTo>
                        <a:pt x="10969" y="162"/>
                      </a:lnTo>
                      <a:lnTo>
                        <a:pt x="10962" y="158"/>
                      </a:lnTo>
                      <a:lnTo>
                        <a:pt x="11015" y="167"/>
                      </a:lnTo>
                      <a:lnTo>
                        <a:pt x="11005" y="169"/>
                      </a:lnTo>
                      <a:lnTo>
                        <a:pt x="11031" y="160"/>
                      </a:lnTo>
                      <a:lnTo>
                        <a:pt x="11018" y="167"/>
                      </a:lnTo>
                      <a:lnTo>
                        <a:pt x="11011" y="172"/>
                      </a:lnTo>
                      <a:lnTo>
                        <a:pt x="10999" y="182"/>
                      </a:lnTo>
                      <a:lnTo>
                        <a:pt x="10983" y="197"/>
                      </a:lnTo>
                      <a:lnTo>
                        <a:pt x="10964" y="216"/>
                      </a:lnTo>
                      <a:lnTo>
                        <a:pt x="10941" y="239"/>
                      </a:lnTo>
                      <a:lnTo>
                        <a:pt x="10893" y="290"/>
                      </a:lnTo>
                      <a:lnTo>
                        <a:pt x="10839" y="349"/>
                      </a:lnTo>
                      <a:lnTo>
                        <a:pt x="10784" y="412"/>
                      </a:lnTo>
                      <a:lnTo>
                        <a:pt x="10728" y="476"/>
                      </a:lnTo>
                      <a:lnTo>
                        <a:pt x="10674" y="538"/>
                      </a:lnTo>
                      <a:lnTo>
                        <a:pt x="10625" y="595"/>
                      </a:lnTo>
                      <a:lnTo>
                        <a:pt x="10581" y="645"/>
                      </a:lnTo>
                      <a:lnTo>
                        <a:pt x="10561" y="666"/>
                      </a:lnTo>
                      <a:lnTo>
                        <a:pt x="10541" y="686"/>
                      </a:lnTo>
                      <a:lnTo>
                        <a:pt x="10527" y="700"/>
                      </a:lnTo>
                      <a:lnTo>
                        <a:pt x="10513" y="713"/>
                      </a:lnTo>
                      <a:lnTo>
                        <a:pt x="10401" y="590"/>
                      </a:lnTo>
                      <a:lnTo>
                        <a:pt x="10410" y="582"/>
                      </a:lnTo>
                      <a:lnTo>
                        <a:pt x="10424" y="568"/>
                      </a:lnTo>
                      <a:lnTo>
                        <a:pt x="10438" y="554"/>
                      </a:lnTo>
                      <a:lnTo>
                        <a:pt x="10456" y="533"/>
                      </a:lnTo>
                      <a:lnTo>
                        <a:pt x="10499" y="486"/>
                      </a:lnTo>
                      <a:lnTo>
                        <a:pt x="10549" y="428"/>
                      </a:lnTo>
                      <a:lnTo>
                        <a:pt x="10603" y="366"/>
                      </a:lnTo>
                      <a:lnTo>
                        <a:pt x="10659" y="301"/>
                      </a:lnTo>
                      <a:lnTo>
                        <a:pt x="10716" y="237"/>
                      </a:lnTo>
                      <a:lnTo>
                        <a:pt x="10771" y="176"/>
                      </a:lnTo>
                      <a:lnTo>
                        <a:pt x="10824" y="119"/>
                      </a:lnTo>
                      <a:lnTo>
                        <a:pt x="10848" y="96"/>
                      </a:lnTo>
                      <a:lnTo>
                        <a:pt x="10872" y="73"/>
                      </a:lnTo>
                      <a:lnTo>
                        <a:pt x="10895" y="53"/>
                      </a:lnTo>
                      <a:lnTo>
                        <a:pt x="10919" y="34"/>
                      </a:lnTo>
                      <a:lnTo>
                        <a:pt x="10942" y="19"/>
                      </a:lnTo>
                      <a:lnTo>
                        <a:pt x="10954" y="13"/>
                      </a:lnTo>
                      <a:cubicBezTo>
                        <a:pt x="10962" y="8"/>
                        <a:pt x="10971" y="6"/>
                        <a:pt x="10979" y="4"/>
                      </a:cubicBezTo>
                      <a:lnTo>
                        <a:pt x="10989" y="3"/>
                      </a:lnTo>
                      <a:cubicBezTo>
                        <a:pt x="11007" y="0"/>
                        <a:pt x="11025" y="3"/>
                        <a:pt x="11041" y="12"/>
                      </a:cubicBezTo>
                      <a:lnTo>
                        <a:pt x="11048" y="15"/>
                      </a:lnTo>
                      <a:cubicBezTo>
                        <a:pt x="11066" y="25"/>
                        <a:pt x="11080" y="41"/>
                        <a:pt x="11087" y="61"/>
                      </a:cubicBezTo>
                      <a:lnTo>
                        <a:pt x="11090" y="69"/>
                      </a:lnTo>
                      <a:cubicBezTo>
                        <a:pt x="11094" y="79"/>
                        <a:pt x="11095" y="90"/>
                        <a:pt x="11095" y="100"/>
                      </a:cubicBezTo>
                      <a:lnTo>
                        <a:pt x="11094" y="114"/>
                      </a:lnTo>
                      <a:cubicBezTo>
                        <a:pt x="11094" y="119"/>
                        <a:pt x="11093" y="124"/>
                        <a:pt x="11092" y="129"/>
                      </a:cubicBezTo>
                      <a:lnTo>
                        <a:pt x="11085" y="158"/>
                      </a:lnTo>
                      <a:lnTo>
                        <a:pt x="11075" y="189"/>
                      </a:lnTo>
                      <a:lnTo>
                        <a:pt x="11061" y="224"/>
                      </a:lnTo>
                      <a:lnTo>
                        <a:pt x="11042" y="267"/>
                      </a:lnTo>
                      <a:lnTo>
                        <a:pt x="11020" y="316"/>
                      </a:lnTo>
                      <a:lnTo>
                        <a:pt x="10992" y="373"/>
                      </a:lnTo>
                      <a:lnTo>
                        <a:pt x="10960" y="437"/>
                      </a:lnTo>
                      <a:lnTo>
                        <a:pt x="10923" y="508"/>
                      </a:lnTo>
                      <a:lnTo>
                        <a:pt x="10883" y="585"/>
                      </a:lnTo>
                      <a:lnTo>
                        <a:pt x="10839" y="669"/>
                      </a:lnTo>
                      <a:lnTo>
                        <a:pt x="10792" y="758"/>
                      </a:lnTo>
                      <a:lnTo>
                        <a:pt x="10742" y="852"/>
                      </a:lnTo>
                      <a:lnTo>
                        <a:pt x="10688" y="951"/>
                      </a:lnTo>
                      <a:lnTo>
                        <a:pt x="10632" y="1054"/>
                      </a:lnTo>
                      <a:lnTo>
                        <a:pt x="10573" y="1162"/>
                      </a:lnTo>
                      <a:lnTo>
                        <a:pt x="10513" y="1272"/>
                      </a:lnTo>
                      <a:lnTo>
                        <a:pt x="10450" y="1385"/>
                      </a:lnTo>
                      <a:lnTo>
                        <a:pt x="10386" y="1502"/>
                      </a:lnTo>
                      <a:lnTo>
                        <a:pt x="10253" y="1740"/>
                      </a:lnTo>
                      <a:lnTo>
                        <a:pt x="10117" y="1983"/>
                      </a:lnTo>
                      <a:lnTo>
                        <a:pt x="9980" y="2227"/>
                      </a:lnTo>
                      <a:lnTo>
                        <a:pt x="9843" y="2469"/>
                      </a:lnTo>
                      <a:lnTo>
                        <a:pt x="9708" y="2706"/>
                      </a:lnTo>
                      <a:lnTo>
                        <a:pt x="9643" y="2820"/>
                      </a:lnTo>
                      <a:lnTo>
                        <a:pt x="9579" y="2933"/>
                      </a:lnTo>
                      <a:lnTo>
                        <a:pt x="9517" y="3042"/>
                      </a:lnTo>
                      <a:lnTo>
                        <a:pt x="9456" y="3147"/>
                      </a:lnTo>
                      <a:lnTo>
                        <a:pt x="9398" y="3249"/>
                      </a:lnTo>
                      <a:lnTo>
                        <a:pt x="9342" y="3345"/>
                      </a:lnTo>
                      <a:lnTo>
                        <a:pt x="9289" y="3437"/>
                      </a:lnTo>
                      <a:lnTo>
                        <a:pt x="9239" y="3523"/>
                      </a:lnTo>
                      <a:lnTo>
                        <a:pt x="9191" y="3606"/>
                      </a:lnTo>
                      <a:lnTo>
                        <a:pt x="9145" y="3685"/>
                      </a:lnTo>
                      <a:lnTo>
                        <a:pt x="9055" y="3836"/>
                      </a:lnTo>
                      <a:lnTo>
                        <a:pt x="8969" y="3977"/>
                      </a:lnTo>
                      <a:lnTo>
                        <a:pt x="8888" y="4110"/>
                      </a:lnTo>
                      <a:lnTo>
                        <a:pt x="8809" y="4236"/>
                      </a:lnTo>
                      <a:lnTo>
                        <a:pt x="8732" y="4358"/>
                      </a:lnTo>
                      <a:lnTo>
                        <a:pt x="8658" y="4476"/>
                      </a:lnTo>
                      <a:lnTo>
                        <a:pt x="8583" y="4591"/>
                      </a:lnTo>
                      <a:lnTo>
                        <a:pt x="8435" y="4823"/>
                      </a:lnTo>
                      <a:lnTo>
                        <a:pt x="8359" y="4942"/>
                      </a:lnTo>
                      <a:lnTo>
                        <a:pt x="8282" y="5064"/>
                      </a:lnTo>
                      <a:lnTo>
                        <a:pt x="8202" y="5192"/>
                      </a:lnTo>
                      <a:lnTo>
                        <a:pt x="8118" y="5327"/>
                      </a:lnTo>
                      <a:lnTo>
                        <a:pt x="8031" y="5470"/>
                      </a:lnTo>
                      <a:lnTo>
                        <a:pt x="7939" y="5624"/>
                      </a:lnTo>
                      <a:lnTo>
                        <a:pt x="7840" y="5788"/>
                      </a:lnTo>
                      <a:lnTo>
                        <a:pt x="7737" y="5961"/>
                      </a:lnTo>
                      <a:lnTo>
                        <a:pt x="7629" y="6141"/>
                      </a:lnTo>
                      <a:lnTo>
                        <a:pt x="7517" y="6328"/>
                      </a:lnTo>
                      <a:lnTo>
                        <a:pt x="7403" y="6519"/>
                      </a:lnTo>
                      <a:lnTo>
                        <a:pt x="7286" y="6714"/>
                      </a:lnTo>
                      <a:lnTo>
                        <a:pt x="7050" y="7113"/>
                      </a:lnTo>
                      <a:lnTo>
                        <a:pt x="6816" y="7511"/>
                      </a:lnTo>
                      <a:lnTo>
                        <a:pt x="6701" y="7708"/>
                      </a:lnTo>
                      <a:lnTo>
                        <a:pt x="6590" y="7902"/>
                      </a:lnTo>
                      <a:lnTo>
                        <a:pt x="6482" y="8091"/>
                      </a:lnTo>
                      <a:lnTo>
                        <a:pt x="6379" y="8275"/>
                      </a:lnTo>
                      <a:lnTo>
                        <a:pt x="6282" y="8452"/>
                      </a:lnTo>
                      <a:lnTo>
                        <a:pt x="6190" y="8621"/>
                      </a:lnTo>
                      <a:lnTo>
                        <a:pt x="6103" y="8783"/>
                      </a:lnTo>
                      <a:lnTo>
                        <a:pt x="6018" y="8937"/>
                      </a:lnTo>
                      <a:lnTo>
                        <a:pt x="5936" y="9085"/>
                      </a:lnTo>
                      <a:lnTo>
                        <a:pt x="5856" y="9227"/>
                      </a:lnTo>
                      <a:lnTo>
                        <a:pt x="5779" y="9366"/>
                      </a:lnTo>
                      <a:lnTo>
                        <a:pt x="5706" y="9499"/>
                      </a:lnTo>
                      <a:lnTo>
                        <a:pt x="5566" y="9763"/>
                      </a:lnTo>
                      <a:lnTo>
                        <a:pt x="5501" y="9893"/>
                      </a:lnTo>
                      <a:lnTo>
                        <a:pt x="5440" y="10023"/>
                      </a:lnTo>
                      <a:lnTo>
                        <a:pt x="5381" y="10154"/>
                      </a:lnTo>
                      <a:lnTo>
                        <a:pt x="5326" y="10288"/>
                      </a:lnTo>
                      <a:lnTo>
                        <a:pt x="5274" y="10426"/>
                      </a:lnTo>
                      <a:lnTo>
                        <a:pt x="5225" y="10568"/>
                      </a:lnTo>
                      <a:lnTo>
                        <a:pt x="5180" y="10716"/>
                      </a:lnTo>
                      <a:lnTo>
                        <a:pt x="5138" y="10870"/>
                      </a:lnTo>
                      <a:lnTo>
                        <a:pt x="5102" y="11032"/>
                      </a:lnTo>
                      <a:lnTo>
                        <a:pt x="5071" y="11203"/>
                      </a:lnTo>
                      <a:lnTo>
                        <a:pt x="5046" y="11382"/>
                      </a:lnTo>
                      <a:lnTo>
                        <a:pt x="5026" y="11566"/>
                      </a:lnTo>
                      <a:lnTo>
                        <a:pt x="5010" y="11757"/>
                      </a:lnTo>
                      <a:lnTo>
                        <a:pt x="4997" y="11949"/>
                      </a:lnTo>
                      <a:lnTo>
                        <a:pt x="4979" y="12339"/>
                      </a:lnTo>
                      <a:lnTo>
                        <a:pt x="4972" y="12534"/>
                      </a:lnTo>
                      <a:lnTo>
                        <a:pt x="4966" y="12725"/>
                      </a:lnTo>
                      <a:lnTo>
                        <a:pt x="4959" y="12913"/>
                      </a:lnTo>
                      <a:lnTo>
                        <a:pt x="4952" y="13096"/>
                      </a:lnTo>
                      <a:lnTo>
                        <a:pt x="4943" y="13271"/>
                      </a:lnTo>
                      <a:lnTo>
                        <a:pt x="4932" y="13439"/>
                      </a:lnTo>
                      <a:lnTo>
                        <a:pt x="4918" y="13596"/>
                      </a:lnTo>
                      <a:lnTo>
                        <a:pt x="4909" y="13672"/>
                      </a:lnTo>
                      <a:lnTo>
                        <a:pt x="4900" y="13743"/>
                      </a:lnTo>
                      <a:lnTo>
                        <a:pt x="4882" y="13875"/>
                      </a:lnTo>
                      <a:lnTo>
                        <a:pt x="4868" y="14000"/>
                      </a:lnTo>
                      <a:lnTo>
                        <a:pt x="4856" y="14120"/>
                      </a:lnTo>
                      <a:lnTo>
                        <a:pt x="4847" y="14233"/>
                      </a:lnTo>
                      <a:lnTo>
                        <a:pt x="4837" y="14341"/>
                      </a:lnTo>
                      <a:lnTo>
                        <a:pt x="4828" y="14445"/>
                      </a:lnTo>
                      <a:lnTo>
                        <a:pt x="4816" y="14545"/>
                      </a:lnTo>
                      <a:lnTo>
                        <a:pt x="4803" y="14642"/>
                      </a:lnTo>
                      <a:lnTo>
                        <a:pt x="4786" y="14735"/>
                      </a:lnTo>
                      <a:lnTo>
                        <a:pt x="4764" y="14827"/>
                      </a:lnTo>
                      <a:lnTo>
                        <a:pt x="4736" y="14917"/>
                      </a:lnTo>
                      <a:lnTo>
                        <a:pt x="4701" y="15004"/>
                      </a:lnTo>
                      <a:lnTo>
                        <a:pt x="4658" y="15090"/>
                      </a:lnTo>
                      <a:lnTo>
                        <a:pt x="4607" y="15174"/>
                      </a:lnTo>
                      <a:lnTo>
                        <a:pt x="4547" y="15258"/>
                      </a:lnTo>
                      <a:lnTo>
                        <a:pt x="4477" y="15340"/>
                      </a:lnTo>
                      <a:lnTo>
                        <a:pt x="4436" y="15381"/>
                      </a:lnTo>
                      <a:lnTo>
                        <a:pt x="4392" y="15422"/>
                      </a:lnTo>
                      <a:lnTo>
                        <a:pt x="4298" y="15500"/>
                      </a:lnTo>
                      <a:lnTo>
                        <a:pt x="4195" y="15574"/>
                      </a:lnTo>
                      <a:lnTo>
                        <a:pt x="4084" y="15644"/>
                      </a:lnTo>
                      <a:lnTo>
                        <a:pt x="3965" y="15712"/>
                      </a:lnTo>
                      <a:lnTo>
                        <a:pt x="3841" y="15777"/>
                      </a:lnTo>
                      <a:lnTo>
                        <a:pt x="3712" y="15839"/>
                      </a:lnTo>
                      <a:lnTo>
                        <a:pt x="3579" y="15900"/>
                      </a:lnTo>
                      <a:lnTo>
                        <a:pt x="3309" y="16013"/>
                      </a:lnTo>
                      <a:lnTo>
                        <a:pt x="3041" y="16118"/>
                      </a:lnTo>
                      <a:lnTo>
                        <a:pt x="2911" y="16168"/>
                      </a:lnTo>
                      <a:lnTo>
                        <a:pt x="2784" y="16217"/>
                      </a:lnTo>
                      <a:lnTo>
                        <a:pt x="2663" y="16264"/>
                      </a:lnTo>
                      <a:lnTo>
                        <a:pt x="2546" y="16309"/>
                      </a:lnTo>
                      <a:lnTo>
                        <a:pt x="2431" y="16353"/>
                      </a:lnTo>
                      <a:lnTo>
                        <a:pt x="2314" y="16391"/>
                      </a:lnTo>
                      <a:lnTo>
                        <a:pt x="2197" y="16426"/>
                      </a:lnTo>
                      <a:lnTo>
                        <a:pt x="2080" y="16457"/>
                      </a:lnTo>
                      <a:lnTo>
                        <a:pt x="1849" y="16511"/>
                      </a:lnTo>
                      <a:lnTo>
                        <a:pt x="1625" y="16559"/>
                      </a:lnTo>
                      <a:lnTo>
                        <a:pt x="1517" y="16583"/>
                      </a:lnTo>
                      <a:lnTo>
                        <a:pt x="1412" y="16607"/>
                      </a:lnTo>
                      <a:lnTo>
                        <a:pt x="1311" y="16633"/>
                      </a:lnTo>
                      <a:lnTo>
                        <a:pt x="1215" y="16661"/>
                      </a:lnTo>
                      <a:lnTo>
                        <a:pt x="1123" y="16691"/>
                      </a:lnTo>
                      <a:lnTo>
                        <a:pt x="1037" y="16724"/>
                      </a:lnTo>
                      <a:lnTo>
                        <a:pt x="957" y="16760"/>
                      </a:lnTo>
                      <a:lnTo>
                        <a:pt x="884" y="16800"/>
                      </a:lnTo>
                      <a:lnTo>
                        <a:pt x="815" y="16847"/>
                      </a:lnTo>
                      <a:lnTo>
                        <a:pt x="749" y="16900"/>
                      </a:lnTo>
                      <a:lnTo>
                        <a:pt x="687" y="16959"/>
                      </a:lnTo>
                      <a:lnTo>
                        <a:pt x="627" y="17023"/>
                      </a:lnTo>
                      <a:lnTo>
                        <a:pt x="571" y="17090"/>
                      </a:lnTo>
                      <a:lnTo>
                        <a:pt x="518" y="17161"/>
                      </a:lnTo>
                      <a:lnTo>
                        <a:pt x="468" y="17234"/>
                      </a:lnTo>
                      <a:lnTo>
                        <a:pt x="421" y="17306"/>
                      </a:lnTo>
                      <a:lnTo>
                        <a:pt x="376" y="17379"/>
                      </a:lnTo>
                      <a:lnTo>
                        <a:pt x="335" y="17449"/>
                      </a:lnTo>
                      <a:lnTo>
                        <a:pt x="296" y="17517"/>
                      </a:lnTo>
                      <a:lnTo>
                        <a:pt x="259" y="17581"/>
                      </a:lnTo>
                      <a:lnTo>
                        <a:pt x="225" y="17642"/>
                      </a:lnTo>
                      <a:lnTo>
                        <a:pt x="192" y="17696"/>
                      </a:lnTo>
                      <a:lnTo>
                        <a:pt x="161" y="17745"/>
                      </a:lnTo>
                      <a:lnTo>
                        <a:pt x="134" y="17781"/>
                      </a:lnTo>
                      <a:lnTo>
                        <a:pt x="0" y="1768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21" name="Freeform 57"/>
                <p:cNvSpPr>
                  <a:spLocks/>
                </p:cNvSpPr>
                <p:nvPr/>
              </p:nvSpPr>
              <p:spPr bwMode="auto">
                <a:xfrm>
                  <a:off x="2890" y="1330"/>
                  <a:ext cx="962" cy="849"/>
                </a:xfrm>
                <a:custGeom>
                  <a:avLst/>
                  <a:gdLst>
                    <a:gd name="T0" fmla="*/ 0 w 962"/>
                    <a:gd name="T1" fmla="*/ 849 h 849"/>
                    <a:gd name="T2" fmla="*/ 22 w 962"/>
                    <a:gd name="T3" fmla="*/ 743 h 849"/>
                    <a:gd name="T4" fmla="*/ 48 w 962"/>
                    <a:gd name="T5" fmla="*/ 678 h 849"/>
                    <a:gd name="T6" fmla="*/ 139 w 962"/>
                    <a:gd name="T7" fmla="*/ 602 h 849"/>
                    <a:gd name="T8" fmla="*/ 201 w 962"/>
                    <a:gd name="T9" fmla="*/ 423 h 849"/>
                    <a:gd name="T10" fmla="*/ 226 w 962"/>
                    <a:gd name="T11" fmla="*/ 350 h 849"/>
                    <a:gd name="T12" fmla="*/ 313 w 962"/>
                    <a:gd name="T13" fmla="*/ 299 h 849"/>
                    <a:gd name="T14" fmla="*/ 423 w 962"/>
                    <a:gd name="T15" fmla="*/ 244 h 849"/>
                    <a:gd name="T16" fmla="*/ 520 w 962"/>
                    <a:gd name="T17" fmla="*/ 251 h 849"/>
                    <a:gd name="T18" fmla="*/ 598 w 962"/>
                    <a:gd name="T19" fmla="*/ 255 h 849"/>
                    <a:gd name="T20" fmla="*/ 685 w 962"/>
                    <a:gd name="T21" fmla="*/ 175 h 849"/>
                    <a:gd name="T22" fmla="*/ 882 w 962"/>
                    <a:gd name="T23" fmla="*/ 44 h 849"/>
                    <a:gd name="T24" fmla="*/ 962 w 962"/>
                    <a:gd name="T25" fmla="*/ 0 h 8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2"/>
                    <a:gd name="T40" fmla="*/ 0 h 849"/>
                    <a:gd name="T41" fmla="*/ 962 w 962"/>
                    <a:gd name="T42" fmla="*/ 849 h 8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2" h="849">
                      <a:moveTo>
                        <a:pt x="0" y="849"/>
                      </a:moveTo>
                      <a:cubicBezTo>
                        <a:pt x="3" y="832"/>
                        <a:pt x="14" y="772"/>
                        <a:pt x="22" y="743"/>
                      </a:cubicBezTo>
                      <a:cubicBezTo>
                        <a:pt x="30" y="715"/>
                        <a:pt x="28" y="702"/>
                        <a:pt x="48" y="678"/>
                      </a:cubicBezTo>
                      <a:cubicBezTo>
                        <a:pt x="67" y="654"/>
                        <a:pt x="113" y="644"/>
                        <a:pt x="139" y="602"/>
                      </a:cubicBezTo>
                      <a:cubicBezTo>
                        <a:pt x="164" y="559"/>
                        <a:pt x="186" y="464"/>
                        <a:pt x="201" y="423"/>
                      </a:cubicBezTo>
                      <a:cubicBezTo>
                        <a:pt x="215" y="381"/>
                        <a:pt x="207" y="370"/>
                        <a:pt x="226" y="350"/>
                      </a:cubicBezTo>
                      <a:cubicBezTo>
                        <a:pt x="245" y="329"/>
                        <a:pt x="281" y="316"/>
                        <a:pt x="313" y="299"/>
                      </a:cubicBezTo>
                      <a:cubicBezTo>
                        <a:pt x="346" y="281"/>
                        <a:pt x="388" y="252"/>
                        <a:pt x="423" y="244"/>
                      </a:cubicBezTo>
                      <a:cubicBezTo>
                        <a:pt x="457" y="237"/>
                        <a:pt x="491" y="249"/>
                        <a:pt x="520" y="251"/>
                      </a:cubicBezTo>
                      <a:cubicBezTo>
                        <a:pt x="550" y="253"/>
                        <a:pt x="570" y="268"/>
                        <a:pt x="598" y="255"/>
                      </a:cubicBezTo>
                      <a:cubicBezTo>
                        <a:pt x="625" y="242"/>
                        <a:pt x="638" y="210"/>
                        <a:pt x="685" y="175"/>
                      </a:cubicBezTo>
                      <a:cubicBezTo>
                        <a:pt x="732" y="140"/>
                        <a:pt x="836" y="73"/>
                        <a:pt x="882" y="44"/>
                      </a:cubicBezTo>
                      <a:cubicBezTo>
                        <a:pt x="928" y="14"/>
                        <a:pt x="946" y="9"/>
                        <a:pt x="962" y="0"/>
                      </a:cubicBezTo>
                    </a:path>
                  </a:pathLst>
                </a:custGeom>
                <a:noFill/>
                <a:ln w="23813">
                  <a:solidFill>
                    <a:srgbClr val="0000FF"/>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22" name="Freeform 58"/>
                <p:cNvSpPr>
                  <a:spLocks/>
                </p:cNvSpPr>
                <p:nvPr/>
              </p:nvSpPr>
              <p:spPr bwMode="auto">
                <a:xfrm>
                  <a:off x="3360" y="2920"/>
                  <a:ext cx="2199" cy="1280"/>
                </a:xfrm>
                <a:custGeom>
                  <a:avLst/>
                  <a:gdLst>
                    <a:gd name="T0" fmla="*/ 14 w 2199"/>
                    <a:gd name="T1" fmla="*/ 1241 h 1280"/>
                    <a:gd name="T2" fmla="*/ 38 w 2199"/>
                    <a:gd name="T3" fmla="*/ 1192 h 1280"/>
                    <a:gd name="T4" fmla="*/ 94 w 2199"/>
                    <a:gd name="T5" fmla="*/ 1081 h 1280"/>
                    <a:gd name="T6" fmla="*/ 163 w 2199"/>
                    <a:gd name="T7" fmla="*/ 950 h 1280"/>
                    <a:gd name="T8" fmla="*/ 272 w 2199"/>
                    <a:gd name="T9" fmla="*/ 770 h 1280"/>
                    <a:gd name="T10" fmla="*/ 374 w 2199"/>
                    <a:gd name="T11" fmla="*/ 622 h 1280"/>
                    <a:gd name="T12" fmla="*/ 475 w 2199"/>
                    <a:gd name="T13" fmla="*/ 497 h 1280"/>
                    <a:gd name="T14" fmla="*/ 564 w 2199"/>
                    <a:gd name="T15" fmla="*/ 404 h 1280"/>
                    <a:gd name="T16" fmla="*/ 632 w 2199"/>
                    <a:gd name="T17" fmla="*/ 342 h 1280"/>
                    <a:gd name="T18" fmla="*/ 689 w 2199"/>
                    <a:gd name="T19" fmla="*/ 296 h 1280"/>
                    <a:gd name="T20" fmla="*/ 738 w 2199"/>
                    <a:gd name="T21" fmla="*/ 267 h 1280"/>
                    <a:gd name="T22" fmla="*/ 799 w 2199"/>
                    <a:gd name="T23" fmla="*/ 244 h 1280"/>
                    <a:gd name="T24" fmla="*/ 886 w 2199"/>
                    <a:gd name="T25" fmla="*/ 231 h 1280"/>
                    <a:gd name="T26" fmla="*/ 1018 w 2199"/>
                    <a:gd name="T27" fmla="*/ 233 h 1280"/>
                    <a:gd name="T28" fmla="*/ 1121 w 2199"/>
                    <a:gd name="T29" fmla="*/ 250 h 1280"/>
                    <a:gd name="T30" fmla="*/ 1204 w 2199"/>
                    <a:gd name="T31" fmla="*/ 263 h 1280"/>
                    <a:gd name="T32" fmla="*/ 1268 w 2199"/>
                    <a:gd name="T33" fmla="*/ 253 h 1280"/>
                    <a:gd name="T34" fmla="*/ 1338 w 2199"/>
                    <a:gd name="T35" fmla="*/ 228 h 1280"/>
                    <a:gd name="T36" fmla="*/ 1430 w 2199"/>
                    <a:gd name="T37" fmla="*/ 203 h 1280"/>
                    <a:gd name="T38" fmla="*/ 1589 w 2199"/>
                    <a:gd name="T39" fmla="*/ 161 h 1280"/>
                    <a:gd name="T40" fmla="*/ 1737 w 2199"/>
                    <a:gd name="T41" fmla="*/ 127 h 1280"/>
                    <a:gd name="T42" fmla="*/ 1832 w 2199"/>
                    <a:gd name="T43" fmla="*/ 94 h 1280"/>
                    <a:gd name="T44" fmla="*/ 1946 w 2199"/>
                    <a:gd name="T45" fmla="*/ 35 h 1280"/>
                    <a:gd name="T46" fmla="*/ 2011 w 2199"/>
                    <a:gd name="T47" fmla="*/ 12 h 1280"/>
                    <a:gd name="T48" fmla="*/ 2109 w 2199"/>
                    <a:gd name="T49" fmla="*/ 2 h 1280"/>
                    <a:gd name="T50" fmla="*/ 2170 w 2199"/>
                    <a:gd name="T51" fmla="*/ 1 h 1280"/>
                    <a:gd name="T52" fmla="*/ 2190 w 2199"/>
                    <a:gd name="T53" fmla="*/ 25 h 1280"/>
                    <a:gd name="T54" fmla="*/ 2136 w 2199"/>
                    <a:gd name="T55" fmla="*/ 26 h 1280"/>
                    <a:gd name="T56" fmla="*/ 2042 w 2199"/>
                    <a:gd name="T57" fmla="*/ 31 h 1280"/>
                    <a:gd name="T58" fmla="*/ 1981 w 2199"/>
                    <a:gd name="T59" fmla="*/ 46 h 1280"/>
                    <a:gd name="T60" fmla="*/ 1882 w 2199"/>
                    <a:gd name="T61" fmla="*/ 96 h 1280"/>
                    <a:gd name="T62" fmla="*/ 1801 w 2199"/>
                    <a:gd name="T63" fmla="*/ 133 h 1280"/>
                    <a:gd name="T64" fmla="*/ 1653 w 2199"/>
                    <a:gd name="T65" fmla="*/ 172 h 1280"/>
                    <a:gd name="T66" fmla="*/ 1487 w 2199"/>
                    <a:gd name="T67" fmla="*/ 213 h 1280"/>
                    <a:gd name="T68" fmla="*/ 1366 w 2199"/>
                    <a:gd name="T69" fmla="*/ 246 h 1280"/>
                    <a:gd name="T70" fmla="*/ 1309 w 2199"/>
                    <a:gd name="T71" fmla="*/ 265 h 1280"/>
                    <a:gd name="T72" fmla="*/ 1225 w 2199"/>
                    <a:gd name="T73" fmla="*/ 286 h 1280"/>
                    <a:gd name="T74" fmla="*/ 1166 w 2199"/>
                    <a:gd name="T75" fmla="*/ 284 h 1280"/>
                    <a:gd name="T76" fmla="*/ 1041 w 2199"/>
                    <a:gd name="T77" fmla="*/ 260 h 1280"/>
                    <a:gd name="T78" fmla="*/ 939 w 2199"/>
                    <a:gd name="T79" fmla="*/ 254 h 1280"/>
                    <a:gd name="T80" fmla="*/ 827 w 2199"/>
                    <a:gd name="T81" fmla="*/ 262 h 1280"/>
                    <a:gd name="T82" fmla="*/ 776 w 2199"/>
                    <a:gd name="T83" fmla="*/ 277 h 1280"/>
                    <a:gd name="T84" fmla="*/ 723 w 2199"/>
                    <a:gd name="T85" fmla="*/ 303 h 1280"/>
                    <a:gd name="T86" fmla="*/ 672 w 2199"/>
                    <a:gd name="T87" fmla="*/ 340 h 1280"/>
                    <a:gd name="T88" fmla="*/ 609 w 2199"/>
                    <a:gd name="T89" fmla="*/ 395 h 1280"/>
                    <a:gd name="T90" fmla="*/ 538 w 2199"/>
                    <a:gd name="T91" fmla="*/ 465 h 1280"/>
                    <a:gd name="T92" fmla="*/ 422 w 2199"/>
                    <a:gd name="T93" fmla="*/ 599 h 1280"/>
                    <a:gd name="T94" fmla="*/ 350 w 2199"/>
                    <a:gd name="T95" fmla="*/ 697 h 1280"/>
                    <a:gd name="T96" fmla="*/ 211 w 2199"/>
                    <a:gd name="T97" fmla="*/ 915 h 1280"/>
                    <a:gd name="T98" fmla="*/ 143 w 2199"/>
                    <a:gd name="T99" fmla="*/ 1039 h 1280"/>
                    <a:gd name="T100" fmla="*/ 77 w 2199"/>
                    <a:gd name="T101" fmla="*/ 1169 h 1280"/>
                    <a:gd name="T102" fmla="*/ 45 w 2199"/>
                    <a:gd name="T103" fmla="*/ 1234 h 1280"/>
                    <a:gd name="T104" fmla="*/ 25 w 2199"/>
                    <a:gd name="T105" fmla="*/ 1274 h 128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99"/>
                    <a:gd name="T160" fmla="*/ 0 h 1280"/>
                    <a:gd name="T161" fmla="*/ 2199 w 2199"/>
                    <a:gd name="T162" fmla="*/ 1280 h 128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99" h="1280">
                      <a:moveTo>
                        <a:pt x="0" y="1269"/>
                      </a:moveTo>
                      <a:lnTo>
                        <a:pt x="3" y="1263"/>
                      </a:lnTo>
                      <a:lnTo>
                        <a:pt x="7" y="1257"/>
                      </a:lnTo>
                      <a:lnTo>
                        <a:pt x="10" y="1249"/>
                      </a:lnTo>
                      <a:lnTo>
                        <a:pt x="14" y="1241"/>
                      </a:lnTo>
                      <a:lnTo>
                        <a:pt x="18" y="1232"/>
                      </a:lnTo>
                      <a:lnTo>
                        <a:pt x="23" y="1223"/>
                      </a:lnTo>
                      <a:lnTo>
                        <a:pt x="28" y="1214"/>
                      </a:lnTo>
                      <a:lnTo>
                        <a:pt x="33" y="1203"/>
                      </a:lnTo>
                      <a:lnTo>
                        <a:pt x="38" y="1192"/>
                      </a:lnTo>
                      <a:lnTo>
                        <a:pt x="44" y="1181"/>
                      </a:lnTo>
                      <a:lnTo>
                        <a:pt x="55" y="1158"/>
                      </a:lnTo>
                      <a:lnTo>
                        <a:pt x="68" y="1133"/>
                      </a:lnTo>
                      <a:lnTo>
                        <a:pt x="81" y="1107"/>
                      </a:lnTo>
                      <a:lnTo>
                        <a:pt x="94" y="1081"/>
                      </a:lnTo>
                      <a:lnTo>
                        <a:pt x="108" y="1054"/>
                      </a:lnTo>
                      <a:lnTo>
                        <a:pt x="122" y="1027"/>
                      </a:lnTo>
                      <a:lnTo>
                        <a:pt x="135" y="1001"/>
                      </a:lnTo>
                      <a:lnTo>
                        <a:pt x="150" y="975"/>
                      </a:lnTo>
                      <a:lnTo>
                        <a:pt x="163" y="950"/>
                      </a:lnTo>
                      <a:lnTo>
                        <a:pt x="177" y="926"/>
                      </a:lnTo>
                      <a:lnTo>
                        <a:pt x="190" y="903"/>
                      </a:lnTo>
                      <a:lnTo>
                        <a:pt x="217" y="859"/>
                      </a:lnTo>
                      <a:lnTo>
                        <a:pt x="244" y="814"/>
                      </a:lnTo>
                      <a:lnTo>
                        <a:pt x="272" y="770"/>
                      </a:lnTo>
                      <a:lnTo>
                        <a:pt x="301" y="727"/>
                      </a:lnTo>
                      <a:lnTo>
                        <a:pt x="330" y="684"/>
                      </a:lnTo>
                      <a:lnTo>
                        <a:pt x="345" y="663"/>
                      </a:lnTo>
                      <a:lnTo>
                        <a:pt x="360" y="643"/>
                      </a:lnTo>
                      <a:lnTo>
                        <a:pt x="374" y="622"/>
                      </a:lnTo>
                      <a:lnTo>
                        <a:pt x="388" y="603"/>
                      </a:lnTo>
                      <a:lnTo>
                        <a:pt x="403" y="584"/>
                      </a:lnTo>
                      <a:lnTo>
                        <a:pt x="417" y="566"/>
                      </a:lnTo>
                      <a:lnTo>
                        <a:pt x="446" y="531"/>
                      </a:lnTo>
                      <a:lnTo>
                        <a:pt x="475" y="497"/>
                      </a:lnTo>
                      <a:lnTo>
                        <a:pt x="505" y="464"/>
                      </a:lnTo>
                      <a:lnTo>
                        <a:pt x="520" y="448"/>
                      </a:lnTo>
                      <a:lnTo>
                        <a:pt x="535" y="433"/>
                      </a:lnTo>
                      <a:lnTo>
                        <a:pt x="550" y="418"/>
                      </a:lnTo>
                      <a:lnTo>
                        <a:pt x="564" y="404"/>
                      </a:lnTo>
                      <a:lnTo>
                        <a:pt x="578" y="390"/>
                      </a:lnTo>
                      <a:lnTo>
                        <a:pt x="592" y="377"/>
                      </a:lnTo>
                      <a:lnTo>
                        <a:pt x="606" y="365"/>
                      </a:lnTo>
                      <a:lnTo>
                        <a:pt x="619" y="353"/>
                      </a:lnTo>
                      <a:lnTo>
                        <a:pt x="632" y="342"/>
                      </a:lnTo>
                      <a:lnTo>
                        <a:pt x="645" y="331"/>
                      </a:lnTo>
                      <a:lnTo>
                        <a:pt x="657" y="321"/>
                      </a:lnTo>
                      <a:lnTo>
                        <a:pt x="668" y="312"/>
                      </a:lnTo>
                      <a:lnTo>
                        <a:pt x="679" y="304"/>
                      </a:lnTo>
                      <a:lnTo>
                        <a:pt x="689" y="296"/>
                      </a:lnTo>
                      <a:lnTo>
                        <a:pt x="700" y="289"/>
                      </a:lnTo>
                      <a:lnTo>
                        <a:pt x="709" y="283"/>
                      </a:lnTo>
                      <a:lnTo>
                        <a:pt x="719" y="277"/>
                      </a:lnTo>
                      <a:lnTo>
                        <a:pt x="728" y="272"/>
                      </a:lnTo>
                      <a:lnTo>
                        <a:pt x="738" y="267"/>
                      </a:lnTo>
                      <a:lnTo>
                        <a:pt x="747" y="262"/>
                      </a:lnTo>
                      <a:lnTo>
                        <a:pt x="767" y="254"/>
                      </a:lnTo>
                      <a:lnTo>
                        <a:pt x="777" y="251"/>
                      </a:lnTo>
                      <a:lnTo>
                        <a:pt x="788" y="247"/>
                      </a:lnTo>
                      <a:lnTo>
                        <a:pt x="799" y="244"/>
                      </a:lnTo>
                      <a:lnTo>
                        <a:pt x="810" y="241"/>
                      </a:lnTo>
                      <a:lnTo>
                        <a:pt x="822" y="238"/>
                      </a:lnTo>
                      <a:lnTo>
                        <a:pt x="834" y="236"/>
                      </a:lnTo>
                      <a:lnTo>
                        <a:pt x="860" y="233"/>
                      </a:lnTo>
                      <a:lnTo>
                        <a:pt x="886" y="231"/>
                      </a:lnTo>
                      <a:lnTo>
                        <a:pt x="913" y="230"/>
                      </a:lnTo>
                      <a:lnTo>
                        <a:pt x="939" y="230"/>
                      </a:lnTo>
                      <a:lnTo>
                        <a:pt x="966" y="231"/>
                      </a:lnTo>
                      <a:lnTo>
                        <a:pt x="992" y="232"/>
                      </a:lnTo>
                      <a:lnTo>
                        <a:pt x="1018" y="233"/>
                      </a:lnTo>
                      <a:lnTo>
                        <a:pt x="1030" y="234"/>
                      </a:lnTo>
                      <a:lnTo>
                        <a:pt x="1044" y="236"/>
                      </a:lnTo>
                      <a:lnTo>
                        <a:pt x="1070" y="240"/>
                      </a:lnTo>
                      <a:lnTo>
                        <a:pt x="1096" y="245"/>
                      </a:lnTo>
                      <a:lnTo>
                        <a:pt x="1121" y="250"/>
                      </a:lnTo>
                      <a:lnTo>
                        <a:pt x="1147" y="255"/>
                      </a:lnTo>
                      <a:lnTo>
                        <a:pt x="1170" y="259"/>
                      </a:lnTo>
                      <a:lnTo>
                        <a:pt x="1182" y="261"/>
                      </a:lnTo>
                      <a:lnTo>
                        <a:pt x="1193" y="262"/>
                      </a:lnTo>
                      <a:lnTo>
                        <a:pt x="1204" y="263"/>
                      </a:lnTo>
                      <a:lnTo>
                        <a:pt x="1214" y="263"/>
                      </a:lnTo>
                      <a:lnTo>
                        <a:pt x="1224" y="262"/>
                      </a:lnTo>
                      <a:lnTo>
                        <a:pt x="1233" y="261"/>
                      </a:lnTo>
                      <a:lnTo>
                        <a:pt x="1251" y="258"/>
                      </a:lnTo>
                      <a:lnTo>
                        <a:pt x="1268" y="253"/>
                      </a:lnTo>
                      <a:lnTo>
                        <a:pt x="1284" y="248"/>
                      </a:lnTo>
                      <a:lnTo>
                        <a:pt x="1301" y="242"/>
                      </a:lnTo>
                      <a:lnTo>
                        <a:pt x="1319" y="235"/>
                      </a:lnTo>
                      <a:lnTo>
                        <a:pt x="1328" y="232"/>
                      </a:lnTo>
                      <a:lnTo>
                        <a:pt x="1338" y="228"/>
                      </a:lnTo>
                      <a:lnTo>
                        <a:pt x="1348" y="225"/>
                      </a:lnTo>
                      <a:lnTo>
                        <a:pt x="1359" y="222"/>
                      </a:lnTo>
                      <a:lnTo>
                        <a:pt x="1382" y="216"/>
                      </a:lnTo>
                      <a:lnTo>
                        <a:pt x="1405" y="210"/>
                      </a:lnTo>
                      <a:lnTo>
                        <a:pt x="1430" y="203"/>
                      </a:lnTo>
                      <a:lnTo>
                        <a:pt x="1455" y="196"/>
                      </a:lnTo>
                      <a:lnTo>
                        <a:pt x="1481" y="189"/>
                      </a:lnTo>
                      <a:lnTo>
                        <a:pt x="1507" y="182"/>
                      </a:lnTo>
                      <a:lnTo>
                        <a:pt x="1561" y="168"/>
                      </a:lnTo>
                      <a:lnTo>
                        <a:pt x="1589" y="161"/>
                      </a:lnTo>
                      <a:lnTo>
                        <a:pt x="1618" y="155"/>
                      </a:lnTo>
                      <a:lnTo>
                        <a:pt x="1647" y="148"/>
                      </a:lnTo>
                      <a:lnTo>
                        <a:pt x="1677" y="142"/>
                      </a:lnTo>
                      <a:lnTo>
                        <a:pt x="1708" y="135"/>
                      </a:lnTo>
                      <a:lnTo>
                        <a:pt x="1737" y="127"/>
                      </a:lnTo>
                      <a:lnTo>
                        <a:pt x="1766" y="119"/>
                      </a:lnTo>
                      <a:lnTo>
                        <a:pt x="1793" y="110"/>
                      </a:lnTo>
                      <a:lnTo>
                        <a:pt x="1806" y="105"/>
                      </a:lnTo>
                      <a:lnTo>
                        <a:pt x="1819" y="100"/>
                      </a:lnTo>
                      <a:lnTo>
                        <a:pt x="1832" y="94"/>
                      </a:lnTo>
                      <a:lnTo>
                        <a:pt x="1845" y="88"/>
                      </a:lnTo>
                      <a:lnTo>
                        <a:pt x="1870" y="75"/>
                      </a:lnTo>
                      <a:lnTo>
                        <a:pt x="1896" y="61"/>
                      </a:lnTo>
                      <a:lnTo>
                        <a:pt x="1921" y="47"/>
                      </a:lnTo>
                      <a:lnTo>
                        <a:pt x="1946" y="35"/>
                      </a:lnTo>
                      <a:lnTo>
                        <a:pt x="1959" y="29"/>
                      </a:lnTo>
                      <a:lnTo>
                        <a:pt x="1972" y="24"/>
                      </a:lnTo>
                      <a:lnTo>
                        <a:pt x="1984" y="19"/>
                      </a:lnTo>
                      <a:lnTo>
                        <a:pt x="1998" y="15"/>
                      </a:lnTo>
                      <a:lnTo>
                        <a:pt x="2011" y="12"/>
                      </a:lnTo>
                      <a:lnTo>
                        <a:pt x="2025" y="9"/>
                      </a:lnTo>
                      <a:lnTo>
                        <a:pt x="2039" y="7"/>
                      </a:lnTo>
                      <a:lnTo>
                        <a:pt x="2053" y="5"/>
                      </a:lnTo>
                      <a:lnTo>
                        <a:pt x="2081" y="3"/>
                      </a:lnTo>
                      <a:lnTo>
                        <a:pt x="2109" y="2"/>
                      </a:lnTo>
                      <a:lnTo>
                        <a:pt x="2122" y="1"/>
                      </a:lnTo>
                      <a:lnTo>
                        <a:pt x="2135" y="1"/>
                      </a:lnTo>
                      <a:lnTo>
                        <a:pt x="2147" y="1"/>
                      </a:lnTo>
                      <a:lnTo>
                        <a:pt x="2159" y="1"/>
                      </a:lnTo>
                      <a:lnTo>
                        <a:pt x="2170" y="1"/>
                      </a:lnTo>
                      <a:lnTo>
                        <a:pt x="2180" y="1"/>
                      </a:lnTo>
                      <a:lnTo>
                        <a:pt x="2189" y="0"/>
                      </a:lnTo>
                      <a:lnTo>
                        <a:pt x="2197" y="0"/>
                      </a:lnTo>
                      <a:lnTo>
                        <a:pt x="2199" y="24"/>
                      </a:lnTo>
                      <a:lnTo>
                        <a:pt x="2190" y="25"/>
                      </a:lnTo>
                      <a:lnTo>
                        <a:pt x="2181" y="25"/>
                      </a:lnTo>
                      <a:lnTo>
                        <a:pt x="2171" y="25"/>
                      </a:lnTo>
                      <a:lnTo>
                        <a:pt x="2159" y="26"/>
                      </a:lnTo>
                      <a:lnTo>
                        <a:pt x="2148" y="26"/>
                      </a:lnTo>
                      <a:lnTo>
                        <a:pt x="2136" y="26"/>
                      </a:lnTo>
                      <a:lnTo>
                        <a:pt x="2123" y="26"/>
                      </a:lnTo>
                      <a:lnTo>
                        <a:pt x="2110" y="26"/>
                      </a:lnTo>
                      <a:lnTo>
                        <a:pt x="2083" y="27"/>
                      </a:lnTo>
                      <a:lnTo>
                        <a:pt x="2056" y="30"/>
                      </a:lnTo>
                      <a:lnTo>
                        <a:pt x="2042" y="31"/>
                      </a:lnTo>
                      <a:lnTo>
                        <a:pt x="2029" y="33"/>
                      </a:lnTo>
                      <a:lnTo>
                        <a:pt x="2017" y="35"/>
                      </a:lnTo>
                      <a:lnTo>
                        <a:pt x="2005" y="38"/>
                      </a:lnTo>
                      <a:lnTo>
                        <a:pt x="1993" y="42"/>
                      </a:lnTo>
                      <a:lnTo>
                        <a:pt x="1981" y="46"/>
                      </a:lnTo>
                      <a:lnTo>
                        <a:pt x="1969" y="51"/>
                      </a:lnTo>
                      <a:lnTo>
                        <a:pt x="1957" y="57"/>
                      </a:lnTo>
                      <a:lnTo>
                        <a:pt x="1932" y="69"/>
                      </a:lnTo>
                      <a:lnTo>
                        <a:pt x="1907" y="82"/>
                      </a:lnTo>
                      <a:lnTo>
                        <a:pt x="1882" y="96"/>
                      </a:lnTo>
                      <a:lnTo>
                        <a:pt x="1856" y="110"/>
                      </a:lnTo>
                      <a:lnTo>
                        <a:pt x="1842" y="116"/>
                      </a:lnTo>
                      <a:lnTo>
                        <a:pt x="1829" y="122"/>
                      </a:lnTo>
                      <a:lnTo>
                        <a:pt x="1815" y="128"/>
                      </a:lnTo>
                      <a:lnTo>
                        <a:pt x="1801" y="133"/>
                      </a:lnTo>
                      <a:lnTo>
                        <a:pt x="1773" y="142"/>
                      </a:lnTo>
                      <a:lnTo>
                        <a:pt x="1743" y="151"/>
                      </a:lnTo>
                      <a:lnTo>
                        <a:pt x="1713" y="158"/>
                      </a:lnTo>
                      <a:lnTo>
                        <a:pt x="1683" y="165"/>
                      </a:lnTo>
                      <a:lnTo>
                        <a:pt x="1653" y="172"/>
                      </a:lnTo>
                      <a:lnTo>
                        <a:pt x="1623" y="178"/>
                      </a:lnTo>
                      <a:lnTo>
                        <a:pt x="1595" y="185"/>
                      </a:lnTo>
                      <a:lnTo>
                        <a:pt x="1567" y="192"/>
                      </a:lnTo>
                      <a:lnTo>
                        <a:pt x="1513" y="206"/>
                      </a:lnTo>
                      <a:lnTo>
                        <a:pt x="1487" y="213"/>
                      </a:lnTo>
                      <a:lnTo>
                        <a:pt x="1461" y="220"/>
                      </a:lnTo>
                      <a:lnTo>
                        <a:pt x="1436" y="226"/>
                      </a:lnTo>
                      <a:lnTo>
                        <a:pt x="1412" y="233"/>
                      </a:lnTo>
                      <a:lnTo>
                        <a:pt x="1388" y="240"/>
                      </a:lnTo>
                      <a:lnTo>
                        <a:pt x="1366" y="246"/>
                      </a:lnTo>
                      <a:lnTo>
                        <a:pt x="1356" y="249"/>
                      </a:lnTo>
                      <a:lnTo>
                        <a:pt x="1346" y="252"/>
                      </a:lnTo>
                      <a:lnTo>
                        <a:pt x="1336" y="255"/>
                      </a:lnTo>
                      <a:lnTo>
                        <a:pt x="1327" y="258"/>
                      </a:lnTo>
                      <a:lnTo>
                        <a:pt x="1309" y="265"/>
                      </a:lnTo>
                      <a:lnTo>
                        <a:pt x="1292" y="271"/>
                      </a:lnTo>
                      <a:lnTo>
                        <a:pt x="1274" y="277"/>
                      </a:lnTo>
                      <a:lnTo>
                        <a:pt x="1255" y="282"/>
                      </a:lnTo>
                      <a:lnTo>
                        <a:pt x="1236" y="285"/>
                      </a:lnTo>
                      <a:lnTo>
                        <a:pt x="1225" y="286"/>
                      </a:lnTo>
                      <a:lnTo>
                        <a:pt x="1214" y="287"/>
                      </a:lnTo>
                      <a:lnTo>
                        <a:pt x="1202" y="287"/>
                      </a:lnTo>
                      <a:lnTo>
                        <a:pt x="1191" y="286"/>
                      </a:lnTo>
                      <a:lnTo>
                        <a:pt x="1179" y="285"/>
                      </a:lnTo>
                      <a:lnTo>
                        <a:pt x="1166" y="284"/>
                      </a:lnTo>
                      <a:lnTo>
                        <a:pt x="1142" y="279"/>
                      </a:lnTo>
                      <a:lnTo>
                        <a:pt x="1116" y="274"/>
                      </a:lnTo>
                      <a:lnTo>
                        <a:pt x="1091" y="269"/>
                      </a:lnTo>
                      <a:lnTo>
                        <a:pt x="1066" y="264"/>
                      </a:lnTo>
                      <a:lnTo>
                        <a:pt x="1041" y="260"/>
                      </a:lnTo>
                      <a:lnTo>
                        <a:pt x="1029" y="259"/>
                      </a:lnTo>
                      <a:lnTo>
                        <a:pt x="1016" y="258"/>
                      </a:lnTo>
                      <a:lnTo>
                        <a:pt x="991" y="256"/>
                      </a:lnTo>
                      <a:lnTo>
                        <a:pt x="965" y="255"/>
                      </a:lnTo>
                      <a:lnTo>
                        <a:pt x="939" y="254"/>
                      </a:lnTo>
                      <a:lnTo>
                        <a:pt x="913" y="254"/>
                      </a:lnTo>
                      <a:lnTo>
                        <a:pt x="888" y="255"/>
                      </a:lnTo>
                      <a:lnTo>
                        <a:pt x="863" y="257"/>
                      </a:lnTo>
                      <a:lnTo>
                        <a:pt x="839" y="260"/>
                      </a:lnTo>
                      <a:lnTo>
                        <a:pt x="827" y="262"/>
                      </a:lnTo>
                      <a:lnTo>
                        <a:pt x="816" y="265"/>
                      </a:lnTo>
                      <a:lnTo>
                        <a:pt x="805" y="268"/>
                      </a:lnTo>
                      <a:lnTo>
                        <a:pt x="795" y="270"/>
                      </a:lnTo>
                      <a:lnTo>
                        <a:pt x="785" y="273"/>
                      </a:lnTo>
                      <a:lnTo>
                        <a:pt x="776" y="277"/>
                      </a:lnTo>
                      <a:lnTo>
                        <a:pt x="758" y="284"/>
                      </a:lnTo>
                      <a:lnTo>
                        <a:pt x="749" y="288"/>
                      </a:lnTo>
                      <a:lnTo>
                        <a:pt x="740" y="293"/>
                      </a:lnTo>
                      <a:lnTo>
                        <a:pt x="731" y="298"/>
                      </a:lnTo>
                      <a:lnTo>
                        <a:pt x="723" y="303"/>
                      </a:lnTo>
                      <a:lnTo>
                        <a:pt x="713" y="310"/>
                      </a:lnTo>
                      <a:lnTo>
                        <a:pt x="704" y="316"/>
                      </a:lnTo>
                      <a:lnTo>
                        <a:pt x="694" y="323"/>
                      </a:lnTo>
                      <a:lnTo>
                        <a:pt x="683" y="331"/>
                      </a:lnTo>
                      <a:lnTo>
                        <a:pt x="672" y="340"/>
                      </a:lnTo>
                      <a:lnTo>
                        <a:pt x="660" y="350"/>
                      </a:lnTo>
                      <a:lnTo>
                        <a:pt x="648" y="360"/>
                      </a:lnTo>
                      <a:lnTo>
                        <a:pt x="636" y="371"/>
                      </a:lnTo>
                      <a:lnTo>
                        <a:pt x="623" y="382"/>
                      </a:lnTo>
                      <a:lnTo>
                        <a:pt x="609" y="395"/>
                      </a:lnTo>
                      <a:lnTo>
                        <a:pt x="595" y="408"/>
                      </a:lnTo>
                      <a:lnTo>
                        <a:pt x="581" y="421"/>
                      </a:lnTo>
                      <a:lnTo>
                        <a:pt x="567" y="435"/>
                      </a:lnTo>
                      <a:lnTo>
                        <a:pt x="552" y="450"/>
                      </a:lnTo>
                      <a:lnTo>
                        <a:pt x="538" y="465"/>
                      </a:lnTo>
                      <a:lnTo>
                        <a:pt x="523" y="480"/>
                      </a:lnTo>
                      <a:lnTo>
                        <a:pt x="494" y="513"/>
                      </a:lnTo>
                      <a:lnTo>
                        <a:pt x="465" y="546"/>
                      </a:lnTo>
                      <a:lnTo>
                        <a:pt x="436" y="581"/>
                      </a:lnTo>
                      <a:lnTo>
                        <a:pt x="422" y="599"/>
                      </a:lnTo>
                      <a:lnTo>
                        <a:pt x="408" y="618"/>
                      </a:lnTo>
                      <a:lnTo>
                        <a:pt x="394" y="637"/>
                      </a:lnTo>
                      <a:lnTo>
                        <a:pt x="379" y="657"/>
                      </a:lnTo>
                      <a:lnTo>
                        <a:pt x="365" y="677"/>
                      </a:lnTo>
                      <a:lnTo>
                        <a:pt x="350" y="697"/>
                      </a:lnTo>
                      <a:lnTo>
                        <a:pt x="322" y="740"/>
                      </a:lnTo>
                      <a:lnTo>
                        <a:pt x="293" y="783"/>
                      </a:lnTo>
                      <a:lnTo>
                        <a:pt x="265" y="827"/>
                      </a:lnTo>
                      <a:lnTo>
                        <a:pt x="238" y="871"/>
                      </a:lnTo>
                      <a:lnTo>
                        <a:pt x="211" y="915"/>
                      </a:lnTo>
                      <a:lnTo>
                        <a:pt x="198" y="938"/>
                      </a:lnTo>
                      <a:lnTo>
                        <a:pt x="185" y="962"/>
                      </a:lnTo>
                      <a:lnTo>
                        <a:pt x="171" y="987"/>
                      </a:lnTo>
                      <a:lnTo>
                        <a:pt x="157" y="1012"/>
                      </a:lnTo>
                      <a:lnTo>
                        <a:pt x="143" y="1039"/>
                      </a:lnTo>
                      <a:lnTo>
                        <a:pt x="129" y="1065"/>
                      </a:lnTo>
                      <a:lnTo>
                        <a:pt x="116" y="1092"/>
                      </a:lnTo>
                      <a:lnTo>
                        <a:pt x="102" y="1118"/>
                      </a:lnTo>
                      <a:lnTo>
                        <a:pt x="89" y="1144"/>
                      </a:lnTo>
                      <a:lnTo>
                        <a:pt x="77" y="1169"/>
                      </a:lnTo>
                      <a:lnTo>
                        <a:pt x="65" y="1192"/>
                      </a:lnTo>
                      <a:lnTo>
                        <a:pt x="60" y="1203"/>
                      </a:lnTo>
                      <a:lnTo>
                        <a:pt x="55" y="1214"/>
                      </a:lnTo>
                      <a:lnTo>
                        <a:pt x="50" y="1224"/>
                      </a:lnTo>
                      <a:lnTo>
                        <a:pt x="45" y="1234"/>
                      </a:lnTo>
                      <a:lnTo>
                        <a:pt x="40" y="1243"/>
                      </a:lnTo>
                      <a:lnTo>
                        <a:pt x="36" y="1252"/>
                      </a:lnTo>
                      <a:lnTo>
                        <a:pt x="32" y="1260"/>
                      </a:lnTo>
                      <a:lnTo>
                        <a:pt x="28" y="1267"/>
                      </a:lnTo>
                      <a:lnTo>
                        <a:pt x="25" y="1274"/>
                      </a:lnTo>
                      <a:lnTo>
                        <a:pt x="22" y="1280"/>
                      </a:lnTo>
                      <a:lnTo>
                        <a:pt x="0" y="1269"/>
                      </a:lnTo>
                      <a:close/>
                    </a:path>
                  </a:pathLst>
                </a:custGeom>
                <a:solidFill>
                  <a:srgbClr val="000000"/>
                </a:solidFill>
                <a:ln w="9525">
                  <a:no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7" name="Group 59"/>
              <p:cNvGrpSpPr>
                <a:grpSpLocks/>
              </p:cNvGrpSpPr>
              <p:nvPr/>
            </p:nvGrpSpPr>
            <p:grpSpPr bwMode="auto">
              <a:xfrm>
                <a:off x="158" y="598"/>
                <a:ext cx="5441" cy="3722"/>
                <a:chOff x="173" y="564"/>
                <a:chExt cx="5441" cy="3722"/>
              </a:xfrm>
            </p:grpSpPr>
            <p:grpSp>
              <p:nvGrpSpPr>
                <p:cNvPr id="8" name="Group 60"/>
                <p:cNvGrpSpPr>
                  <a:grpSpLocks/>
                </p:cNvGrpSpPr>
                <p:nvPr/>
              </p:nvGrpSpPr>
              <p:grpSpPr bwMode="auto">
                <a:xfrm>
                  <a:off x="173" y="564"/>
                  <a:ext cx="5441" cy="3722"/>
                  <a:chOff x="173" y="503"/>
                  <a:chExt cx="5441" cy="3722"/>
                </a:xfrm>
              </p:grpSpPr>
              <p:sp>
                <p:nvSpPr>
                  <p:cNvPr id="38007" name="Line 61"/>
                  <p:cNvSpPr>
                    <a:spLocks noChangeShapeType="1"/>
                  </p:cNvSpPr>
                  <p:nvPr/>
                </p:nvSpPr>
                <p:spPr bwMode="auto">
                  <a:xfrm>
                    <a:off x="173" y="516"/>
                    <a:ext cx="5441" cy="1"/>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08" name="Line 62"/>
                  <p:cNvSpPr>
                    <a:spLocks noChangeShapeType="1"/>
                  </p:cNvSpPr>
                  <p:nvPr/>
                </p:nvSpPr>
                <p:spPr bwMode="auto">
                  <a:xfrm>
                    <a:off x="173" y="4217"/>
                    <a:ext cx="5441" cy="1"/>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09" name="Line 63"/>
                  <p:cNvSpPr>
                    <a:spLocks noChangeShapeType="1"/>
                  </p:cNvSpPr>
                  <p:nvPr/>
                </p:nvSpPr>
                <p:spPr bwMode="auto">
                  <a:xfrm flipV="1">
                    <a:off x="173" y="503"/>
                    <a:ext cx="1" cy="3722"/>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10" name="Line 64"/>
                  <p:cNvSpPr>
                    <a:spLocks noChangeShapeType="1"/>
                  </p:cNvSpPr>
                  <p:nvPr/>
                </p:nvSpPr>
                <p:spPr bwMode="auto">
                  <a:xfrm flipV="1">
                    <a:off x="5597" y="503"/>
                    <a:ext cx="1" cy="3722"/>
                  </a:xfrm>
                  <a:prstGeom prst="line">
                    <a:avLst/>
                  </a:prstGeom>
                  <a:noFill/>
                  <a:ln w="46038">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9" name="Group 65"/>
                <p:cNvGrpSpPr>
                  <a:grpSpLocks/>
                </p:cNvGrpSpPr>
                <p:nvPr/>
              </p:nvGrpSpPr>
              <p:grpSpPr bwMode="auto">
                <a:xfrm>
                  <a:off x="349" y="900"/>
                  <a:ext cx="4722" cy="3066"/>
                  <a:chOff x="349" y="900"/>
                  <a:chExt cx="4722" cy="3066"/>
                </a:xfrm>
              </p:grpSpPr>
              <p:grpSp>
                <p:nvGrpSpPr>
                  <p:cNvPr id="10" name="Group 66"/>
                  <p:cNvGrpSpPr>
                    <a:grpSpLocks/>
                  </p:cNvGrpSpPr>
                  <p:nvPr/>
                </p:nvGrpSpPr>
                <p:grpSpPr bwMode="auto">
                  <a:xfrm>
                    <a:off x="4224" y="973"/>
                    <a:ext cx="87" cy="87"/>
                    <a:chOff x="4224" y="912"/>
                    <a:chExt cx="87" cy="87"/>
                  </a:xfrm>
                </p:grpSpPr>
                <p:sp>
                  <p:nvSpPr>
                    <p:cNvPr id="38005" name="Oval 67"/>
                    <p:cNvSpPr>
                      <a:spLocks noChangeArrowheads="1"/>
                    </p:cNvSpPr>
                    <p:nvPr/>
                  </p:nvSpPr>
                  <p:spPr bwMode="auto">
                    <a:xfrm>
                      <a:off x="4224" y="912"/>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06" name="Oval 68"/>
                    <p:cNvSpPr>
                      <a:spLocks noChangeArrowheads="1"/>
                    </p:cNvSpPr>
                    <p:nvPr/>
                  </p:nvSpPr>
                  <p:spPr bwMode="auto">
                    <a:xfrm>
                      <a:off x="4224" y="912"/>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1" name="Group 69"/>
                  <p:cNvGrpSpPr>
                    <a:grpSpLocks/>
                  </p:cNvGrpSpPr>
                  <p:nvPr/>
                </p:nvGrpSpPr>
                <p:grpSpPr bwMode="auto">
                  <a:xfrm>
                    <a:off x="2539" y="2174"/>
                    <a:ext cx="87" cy="88"/>
                    <a:chOff x="2539" y="2113"/>
                    <a:chExt cx="87" cy="88"/>
                  </a:xfrm>
                </p:grpSpPr>
                <p:sp>
                  <p:nvSpPr>
                    <p:cNvPr id="38003" name="Oval 70"/>
                    <p:cNvSpPr>
                      <a:spLocks noChangeArrowheads="1"/>
                    </p:cNvSpPr>
                    <p:nvPr/>
                  </p:nvSpPr>
                  <p:spPr bwMode="auto">
                    <a:xfrm>
                      <a:off x="2539" y="2113"/>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04" name="Oval 71"/>
                    <p:cNvSpPr>
                      <a:spLocks noChangeArrowheads="1"/>
                    </p:cNvSpPr>
                    <p:nvPr/>
                  </p:nvSpPr>
                  <p:spPr bwMode="auto">
                    <a:xfrm>
                      <a:off x="2539" y="2113"/>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2" name="Group 72"/>
                  <p:cNvGrpSpPr>
                    <a:grpSpLocks/>
                  </p:cNvGrpSpPr>
                  <p:nvPr/>
                </p:nvGrpSpPr>
                <p:grpSpPr bwMode="auto">
                  <a:xfrm>
                    <a:off x="2547" y="2059"/>
                    <a:ext cx="88" cy="88"/>
                    <a:chOff x="2547" y="1998"/>
                    <a:chExt cx="88" cy="88"/>
                  </a:xfrm>
                </p:grpSpPr>
                <p:sp>
                  <p:nvSpPr>
                    <p:cNvPr id="38001" name="Oval 73"/>
                    <p:cNvSpPr>
                      <a:spLocks noChangeArrowheads="1"/>
                    </p:cNvSpPr>
                    <p:nvPr/>
                  </p:nvSpPr>
                  <p:spPr bwMode="auto">
                    <a:xfrm>
                      <a:off x="2547" y="1998"/>
                      <a:ext cx="88"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02" name="Oval 74"/>
                    <p:cNvSpPr>
                      <a:spLocks noChangeArrowheads="1"/>
                    </p:cNvSpPr>
                    <p:nvPr/>
                  </p:nvSpPr>
                  <p:spPr bwMode="auto">
                    <a:xfrm>
                      <a:off x="2547" y="1998"/>
                      <a:ext cx="88"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3" name="Group 75"/>
                  <p:cNvGrpSpPr>
                    <a:grpSpLocks/>
                  </p:cNvGrpSpPr>
                  <p:nvPr/>
                </p:nvGrpSpPr>
                <p:grpSpPr bwMode="auto">
                  <a:xfrm>
                    <a:off x="3848" y="1122"/>
                    <a:ext cx="87" cy="87"/>
                    <a:chOff x="3848" y="1061"/>
                    <a:chExt cx="87" cy="87"/>
                  </a:xfrm>
                </p:grpSpPr>
                <p:sp>
                  <p:nvSpPr>
                    <p:cNvPr id="37999" name="Oval 76"/>
                    <p:cNvSpPr>
                      <a:spLocks noChangeArrowheads="1"/>
                    </p:cNvSpPr>
                    <p:nvPr/>
                  </p:nvSpPr>
                  <p:spPr bwMode="auto">
                    <a:xfrm>
                      <a:off x="3848" y="1061"/>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8000" name="Oval 77"/>
                    <p:cNvSpPr>
                      <a:spLocks noChangeArrowheads="1"/>
                    </p:cNvSpPr>
                    <p:nvPr/>
                  </p:nvSpPr>
                  <p:spPr bwMode="auto">
                    <a:xfrm>
                      <a:off x="3848" y="1061"/>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4" name="Group 78"/>
                  <p:cNvGrpSpPr>
                    <a:grpSpLocks/>
                  </p:cNvGrpSpPr>
                  <p:nvPr/>
                </p:nvGrpSpPr>
                <p:grpSpPr bwMode="auto">
                  <a:xfrm>
                    <a:off x="3673" y="1297"/>
                    <a:ext cx="87" cy="87"/>
                    <a:chOff x="3673" y="1236"/>
                    <a:chExt cx="87" cy="87"/>
                  </a:xfrm>
                </p:grpSpPr>
                <p:sp>
                  <p:nvSpPr>
                    <p:cNvPr id="37997" name="Oval 79"/>
                    <p:cNvSpPr>
                      <a:spLocks noChangeArrowheads="1"/>
                    </p:cNvSpPr>
                    <p:nvPr/>
                  </p:nvSpPr>
                  <p:spPr bwMode="auto">
                    <a:xfrm>
                      <a:off x="3673" y="1236"/>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98" name="Oval 80"/>
                    <p:cNvSpPr>
                      <a:spLocks noChangeArrowheads="1"/>
                    </p:cNvSpPr>
                    <p:nvPr/>
                  </p:nvSpPr>
                  <p:spPr bwMode="auto">
                    <a:xfrm>
                      <a:off x="3673" y="1236"/>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5" name="Group 81"/>
                  <p:cNvGrpSpPr>
                    <a:grpSpLocks/>
                  </p:cNvGrpSpPr>
                  <p:nvPr/>
                </p:nvGrpSpPr>
                <p:grpSpPr bwMode="auto">
                  <a:xfrm>
                    <a:off x="3236" y="1384"/>
                    <a:ext cx="87" cy="88"/>
                    <a:chOff x="3236" y="1323"/>
                    <a:chExt cx="87" cy="88"/>
                  </a:xfrm>
                </p:grpSpPr>
                <p:sp>
                  <p:nvSpPr>
                    <p:cNvPr id="37995" name="Oval 82"/>
                    <p:cNvSpPr>
                      <a:spLocks noChangeArrowheads="1"/>
                    </p:cNvSpPr>
                    <p:nvPr/>
                  </p:nvSpPr>
                  <p:spPr bwMode="auto">
                    <a:xfrm>
                      <a:off x="3236" y="1323"/>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96" name="Oval 83"/>
                    <p:cNvSpPr>
                      <a:spLocks noChangeArrowheads="1"/>
                    </p:cNvSpPr>
                    <p:nvPr/>
                  </p:nvSpPr>
                  <p:spPr bwMode="auto">
                    <a:xfrm>
                      <a:off x="3236" y="1323"/>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6" name="Group 84"/>
                  <p:cNvGrpSpPr>
                    <a:grpSpLocks/>
                  </p:cNvGrpSpPr>
                  <p:nvPr/>
                </p:nvGrpSpPr>
                <p:grpSpPr bwMode="auto">
                  <a:xfrm>
                    <a:off x="349" y="3221"/>
                    <a:ext cx="87" cy="88"/>
                    <a:chOff x="349" y="3160"/>
                    <a:chExt cx="87" cy="88"/>
                  </a:xfrm>
                </p:grpSpPr>
                <p:sp>
                  <p:nvSpPr>
                    <p:cNvPr id="37993" name="Oval 85"/>
                    <p:cNvSpPr>
                      <a:spLocks noChangeArrowheads="1"/>
                    </p:cNvSpPr>
                    <p:nvPr/>
                  </p:nvSpPr>
                  <p:spPr bwMode="auto">
                    <a:xfrm>
                      <a:off x="349" y="3160"/>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94" name="Oval 86"/>
                    <p:cNvSpPr>
                      <a:spLocks noChangeArrowheads="1"/>
                    </p:cNvSpPr>
                    <p:nvPr/>
                  </p:nvSpPr>
                  <p:spPr bwMode="auto">
                    <a:xfrm>
                      <a:off x="349" y="3160"/>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7" name="Group 87"/>
                  <p:cNvGrpSpPr>
                    <a:grpSpLocks/>
                  </p:cNvGrpSpPr>
                  <p:nvPr/>
                </p:nvGrpSpPr>
                <p:grpSpPr bwMode="auto">
                  <a:xfrm>
                    <a:off x="3322" y="1604"/>
                    <a:ext cx="87" cy="88"/>
                    <a:chOff x="3322" y="1543"/>
                    <a:chExt cx="87" cy="88"/>
                  </a:xfrm>
                </p:grpSpPr>
                <p:sp>
                  <p:nvSpPr>
                    <p:cNvPr id="37991" name="Oval 88"/>
                    <p:cNvSpPr>
                      <a:spLocks noChangeArrowheads="1"/>
                    </p:cNvSpPr>
                    <p:nvPr/>
                  </p:nvSpPr>
                  <p:spPr bwMode="auto">
                    <a:xfrm>
                      <a:off x="3322" y="1543"/>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92" name="Oval 89"/>
                    <p:cNvSpPr>
                      <a:spLocks noChangeArrowheads="1"/>
                    </p:cNvSpPr>
                    <p:nvPr/>
                  </p:nvSpPr>
                  <p:spPr bwMode="auto">
                    <a:xfrm>
                      <a:off x="3322" y="1543"/>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8" name="Group 90"/>
                  <p:cNvGrpSpPr>
                    <a:grpSpLocks/>
                  </p:cNvGrpSpPr>
                  <p:nvPr/>
                </p:nvGrpSpPr>
                <p:grpSpPr bwMode="auto">
                  <a:xfrm>
                    <a:off x="2447" y="2304"/>
                    <a:ext cx="87" cy="87"/>
                    <a:chOff x="2447" y="2243"/>
                    <a:chExt cx="87" cy="87"/>
                  </a:xfrm>
                </p:grpSpPr>
                <p:sp>
                  <p:nvSpPr>
                    <p:cNvPr id="37989" name="Oval 91"/>
                    <p:cNvSpPr>
                      <a:spLocks noChangeArrowheads="1"/>
                    </p:cNvSpPr>
                    <p:nvPr/>
                  </p:nvSpPr>
                  <p:spPr bwMode="auto">
                    <a:xfrm>
                      <a:off x="2447" y="2243"/>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90" name="Oval 92"/>
                    <p:cNvSpPr>
                      <a:spLocks noChangeArrowheads="1"/>
                    </p:cNvSpPr>
                    <p:nvPr/>
                  </p:nvSpPr>
                  <p:spPr bwMode="auto">
                    <a:xfrm>
                      <a:off x="2447" y="2243"/>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9" name="Group 93"/>
                  <p:cNvGrpSpPr>
                    <a:grpSpLocks/>
                  </p:cNvGrpSpPr>
                  <p:nvPr/>
                </p:nvGrpSpPr>
                <p:grpSpPr bwMode="auto">
                  <a:xfrm>
                    <a:off x="2709" y="2217"/>
                    <a:ext cx="88" cy="87"/>
                    <a:chOff x="2709" y="2156"/>
                    <a:chExt cx="88" cy="87"/>
                  </a:xfrm>
                </p:grpSpPr>
                <p:sp>
                  <p:nvSpPr>
                    <p:cNvPr id="37987" name="Oval 94"/>
                    <p:cNvSpPr>
                      <a:spLocks noChangeArrowheads="1"/>
                    </p:cNvSpPr>
                    <p:nvPr/>
                  </p:nvSpPr>
                  <p:spPr bwMode="auto">
                    <a:xfrm>
                      <a:off x="2709" y="2156"/>
                      <a:ext cx="88"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88" name="Oval 95"/>
                    <p:cNvSpPr>
                      <a:spLocks noChangeArrowheads="1"/>
                    </p:cNvSpPr>
                    <p:nvPr/>
                  </p:nvSpPr>
                  <p:spPr bwMode="auto">
                    <a:xfrm>
                      <a:off x="2709" y="2156"/>
                      <a:ext cx="88"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0" name="Group 96"/>
                  <p:cNvGrpSpPr>
                    <a:grpSpLocks/>
                  </p:cNvGrpSpPr>
                  <p:nvPr/>
                </p:nvGrpSpPr>
                <p:grpSpPr bwMode="auto">
                  <a:xfrm>
                    <a:off x="3611" y="2124"/>
                    <a:ext cx="88" cy="88"/>
                    <a:chOff x="3657" y="2063"/>
                    <a:chExt cx="88" cy="88"/>
                  </a:xfrm>
                </p:grpSpPr>
                <p:sp>
                  <p:nvSpPr>
                    <p:cNvPr id="37985" name="Oval 97"/>
                    <p:cNvSpPr>
                      <a:spLocks noChangeArrowheads="1"/>
                    </p:cNvSpPr>
                    <p:nvPr/>
                  </p:nvSpPr>
                  <p:spPr bwMode="auto">
                    <a:xfrm>
                      <a:off x="3657" y="2063"/>
                      <a:ext cx="88" cy="88"/>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86" name="Oval 98"/>
                    <p:cNvSpPr>
                      <a:spLocks noChangeArrowheads="1"/>
                    </p:cNvSpPr>
                    <p:nvPr/>
                  </p:nvSpPr>
                  <p:spPr bwMode="auto">
                    <a:xfrm>
                      <a:off x="3657" y="2063"/>
                      <a:ext cx="88" cy="88"/>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1" name="Group 99"/>
                  <p:cNvGrpSpPr>
                    <a:grpSpLocks/>
                  </p:cNvGrpSpPr>
                  <p:nvPr/>
                </p:nvGrpSpPr>
                <p:grpSpPr bwMode="auto">
                  <a:xfrm>
                    <a:off x="2709" y="1692"/>
                    <a:ext cx="88" cy="87"/>
                    <a:chOff x="2709" y="1631"/>
                    <a:chExt cx="88" cy="87"/>
                  </a:xfrm>
                </p:grpSpPr>
                <p:sp>
                  <p:nvSpPr>
                    <p:cNvPr id="37983" name="Oval 100"/>
                    <p:cNvSpPr>
                      <a:spLocks noChangeArrowheads="1"/>
                    </p:cNvSpPr>
                    <p:nvPr/>
                  </p:nvSpPr>
                  <p:spPr bwMode="auto">
                    <a:xfrm>
                      <a:off x="2709" y="1631"/>
                      <a:ext cx="88" cy="87"/>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84" name="Oval 101"/>
                    <p:cNvSpPr>
                      <a:spLocks noChangeArrowheads="1"/>
                    </p:cNvSpPr>
                    <p:nvPr/>
                  </p:nvSpPr>
                  <p:spPr bwMode="auto">
                    <a:xfrm>
                      <a:off x="2709" y="1631"/>
                      <a:ext cx="88" cy="87"/>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2" name="Group 102"/>
                  <p:cNvGrpSpPr>
                    <a:grpSpLocks/>
                  </p:cNvGrpSpPr>
                  <p:nvPr/>
                </p:nvGrpSpPr>
                <p:grpSpPr bwMode="auto">
                  <a:xfrm>
                    <a:off x="3424" y="2115"/>
                    <a:ext cx="87" cy="88"/>
                    <a:chOff x="3497" y="2063"/>
                    <a:chExt cx="87" cy="88"/>
                  </a:xfrm>
                </p:grpSpPr>
                <p:sp>
                  <p:nvSpPr>
                    <p:cNvPr id="37981" name="Oval 103"/>
                    <p:cNvSpPr>
                      <a:spLocks noChangeArrowheads="1"/>
                    </p:cNvSpPr>
                    <p:nvPr/>
                  </p:nvSpPr>
                  <p:spPr bwMode="auto">
                    <a:xfrm>
                      <a:off x="3497" y="2063"/>
                      <a:ext cx="87" cy="88"/>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82" name="Oval 104"/>
                    <p:cNvSpPr>
                      <a:spLocks noChangeArrowheads="1"/>
                    </p:cNvSpPr>
                    <p:nvPr/>
                  </p:nvSpPr>
                  <p:spPr bwMode="auto">
                    <a:xfrm>
                      <a:off x="3497" y="2063"/>
                      <a:ext cx="87" cy="88"/>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3" name="Group 105"/>
                  <p:cNvGrpSpPr>
                    <a:grpSpLocks/>
                  </p:cNvGrpSpPr>
                  <p:nvPr/>
                </p:nvGrpSpPr>
                <p:grpSpPr bwMode="auto">
                  <a:xfrm>
                    <a:off x="4984" y="3879"/>
                    <a:ext cx="87" cy="87"/>
                    <a:chOff x="4984" y="3818"/>
                    <a:chExt cx="87" cy="87"/>
                  </a:xfrm>
                </p:grpSpPr>
                <p:sp>
                  <p:nvSpPr>
                    <p:cNvPr id="37979" name="Oval 106"/>
                    <p:cNvSpPr>
                      <a:spLocks noChangeArrowheads="1"/>
                    </p:cNvSpPr>
                    <p:nvPr/>
                  </p:nvSpPr>
                  <p:spPr bwMode="auto">
                    <a:xfrm>
                      <a:off x="4984" y="3818"/>
                      <a:ext cx="87" cy="87"/>
                    </a:xfrm>
                    <a:prstGeom prst="ellipse">
                      <a:avLst/>
                    </a:prstGeom>
                    <a:solidFill>
                      <a:srgbClr val="FF0000"/>
                    </a:solidFill>
                    <a:ln w="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80" name="Oval 107"/>
                    <p:cNvSpPr>
                      <a:spLocks noChangeArrowheads="1"/>
                    </p:cNvSpPr>
                    <p:nvPr/>
                  </p:nvSpPr>
                  <p:spPr bwMode="auto">
                    <a:xfrm>
                      <a:off x="4984" y="3818"/>
                      <a:ext cx="87" cy="87"/>
                    </a:xfrm>
                    <a:prstGeom prst="ellipse">
                      <a:avLst/>
                    </a:prstGeom>
                    <a:noFill/>
                    <a:ln w="11113"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4" name="Group 108"/>
                  <p:cNvGrpSpPr>
                    <a:grpSpLocks/>
                  </p:cNvGrpSpPr>
                  <p:nvPr/>
                </p:nvGrpSpPr>
                <p:grpSpPr bwMode="auto">
                  <a:xfrm>
                    <a:off x="4275" y="900"/>
                    <a:ext cx="87" cy="88"/>
                    <a:chOff x="4275" y="839"/>
                    <a:chExt cx="87" cy="88"/>
                  </a:xfrm>
                </p:grpSpPr>
                <p:sp>
                  <p:nvSpPr>
                    <p:cNvPr id="37977" name="Oval 109"/>
                    <p:cNvSpPr>
                      <a:spLocks noChangeArrowheads="1"/>
                    </p:cNvSpPr>
                    <p:nvPr/>
                  </p:nvSpPr>
                  <p:spPr bwMode="auto">
                    <a:xfrm>
                      <a:off x="4275" y="839"/>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78" name="Oval 110"/>
                    <p:cNvSpPr>
                      <a:spLocks noChangeArrowheads="1"/>
                    </p:cNvSpPr>
                    <p:nvPr/>
                  </p:nvSpPr>
                  <p:spPr bwMode="auto">
                    <a:xfrm>
                      <a:off x="4275" y="839"/>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5" name="Group 111"/>
                  <p:cNvGrpSpPr>
                    <a:grpSpLocks/>
                  </p:cNvGrpSpPr>
                  <p:nvPr/>
                </p:nvGrpSpPr>
                <p:grpSpPr bwMode="auto">
                  <a:xfrm>
                    <a:off x="3875" y="1750"/>
                    <a:ext cx="87" cy="88"/>
                    <a:chOff x="3875" y="1689"/>
                    <a:chExt cx="87" cy="88"/>
                  </a:xfrm>
                </p:grpSpPr>
                <p:sp>
                  <p:nvSpPr>
                    <p:cNvPr id="37975" name="Oval 112"/>
                    <p:cNvSpPr>
                      <a:spLocks noChangeArrowheads="1"/>
                    </p:cNvSpPr>
                    <p:nvPr/>
                  </p:nvSpPr>
                  <p:spPr bwMode="auto">
                    <a:xfrm>
                      <a:off x="3875" y="1689"/>
                      <a:ext cx="87"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76" name="Oval 113"/>
                    <p:cNvSpPr>
                      <a:spLocks noChangeArrowheads="1"/>
                    </p:cNvSpPr>
                    <p:nvPr/>
                  </p:nvSpPr>
                  <p:spPr bwMode="auto">
                    <a:xfrm>
                      <a:off x="3875" y="1689"/>
                      <a:ext cx="87"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6" name="Group 114"/>
                  <p:cNvGrpSpPr>
                    <a:grpSpLocks/>
                  </p:cNvGrpSpPr>
                  <p:nvPr/>
                </p:nvGrpSpPr>
                <p:grpSpPr bwMode="auto">
                  <a:xfrm>
                    <a:off x="3538" y="1996"/>
                    <a:ext cx="88" cy="88"/>
                    <a:chOff x="3585" y="1935"/>
                    <a:chExt cx="88" cy="88"/>
                  </a:xfrm>
                </p:grpSpPr>
                <p:sp>
                  <p:nvSpPr>
                    <p:cNvPr id="37973" name="Oval 115"/>
                    <p:cNvSpPr>
                      <a:spLocks noChangeArrowheads="1"/>
                    </p:cNvSpPr>
                    <p:nvPr/>
                  </p:nvSpPr>
                  <p:spPr bwMode="auto">
                    <a:xfrm>
                      <a:off x="3585" y="1935"/>
                      <a:ext cx="88" cy="88"/>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74" name="Oval 116"/>
                    <p:cNvSpPr>
                      <a:spLocks noChangeArrowheads="1"/>
                    </p:cNvSpPr>
                    <p:nvPr/>
                  </p:nvSpPr>
                  <p:spPr bwMode="auto">
                    <a:xfrm>
                      <a:off x="3585" y="1935"/>
                      <a:ext cx="88" cy="88"/>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27" name="Group 117"/>
                  <p:cNvGrpSpPr>
                    <a:grpSpLocks/>
                  </p:cNvGrpSpPr>
                  <p:nvPr/>
                </p:nvGrpSpPr>
                <p:grpSpPr bwMode="auto">
                  <a:xfrm>
                    <a:off x="3856" y="1842"/>
                    <a:ext cx="87" cy="87"/>
                    <a:chOff x="3878" y="1806"/>
                    <a:chExt cx="87" cy="87"/>
                  </a:xfrm>
                </p:grpSpPr>
                <p:sp>
                  <p:nvSpPr>
                    <p:cNvPr id="37971" name="Oval 118"/>
                    <p:cNvSpPr>
                      <a:spLocks noChangeArrowheads="1"/>
                    </p:cNvSpPr>
                    <p:nvPr/>
                  </p:nvSpPr>
                  <p:spPr bwMode="auto">
                    <a:xfrm>
                      <a:off x="3878" y="1806"/>
                      <a:ext cx="87" cy="87"/>
                    </a:xfrm>
                    <a:prstGeom prst="ellipse">
                      <a:avLst/>
                    </a:prstGeom>
                    <a:solidFill>
                      <a:srgbClr val="00FFFF"/>
                    </a:solidFill>
                    <a:ln w="12700">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37972" name="Oval 119"/>
                    <p:cNvSpPr>
                      <a:spLocks noChangeArrowheads="1"/>
                    </p:cNvSpPr>
                    <p:nvPr/>
                  </p:nvSpPr>
                  <p:spPr bwMode="auto">
                    <a:xfrm>
                      <a:off x="3878" y="1806"/>
                      <a:ext cx="87" cy="87"/>
                    </a:xfrm>
                    <a:prstGeom prst="ellipse">
                      <a:avLst/>
                    </a:prstGeom>
                    <a:solidFill>
                      <a:srgbClr val="00FFFF"/>
                    </a:solidFill>
                    <a:ln w="12700" cap="rnd">
                      <a:solidFill>
                        <a:srgbClr val="000000"/>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grpSp>
        </p:grpSp>
        <p:sp>
          <p:nvSpPr>
            <p:cNvPr id="37932" name="Text Box 120"/>
            <p:cNvSpPr txBox="1">
              <a:spLocks noChangeArrowheads="1"/>
            </p:cNvSpPr>
            <p:nvPr/>
          </p:nvSpPr>
          <p:spPr bwMode="auto">
            <a:xfrm>
              <a:off x="3560" y="2296"/>
              <a:ext cx="726" cy="408"/>
            </a:xfrm>
            <a:prstGeom prst="rect">
              <a:avLst/>
            </a:prstGeom>
            <a:noFill/>
            <a:ln w="9525">
              <a:noFill/>
              <a:miter lim="800000"/>
              <a:headEnd/>
              <a:tailEnd/>
            </a:ln>
          </p:spPr>
          <p:txBody>
            <a:bodyPr/>
            <a:lstStyle/>
            <a:p>
              <a:pPr algn="ctr" fontAlgn="base">
                <a:spcBef>
                  <a:spcPct val="0"/>
                </a:spcBef>
                <a:spcAft>
                  <a:spcPct val="0"/>
                </a:spcAft>
              </a:pPr>
              <a:r>
                <a:rPr lang="en-US" altLang="ja-JP" b="1">
                  <a:solidFill>
                    <a:srgbClr val="FF0000"/>
                  </a:solidFill>
                </a:rPr>
                <a:t>150,000</a:t>
              </a:r>
            </a:p>
            <a:p>
              <a:pPr algn="ctr" fontAlgn="base">
                <a:spcBef>
                  <a:spcPct val="0"/>
                </a:spcBef>
                <a:spcAft>
                  <a:spcPct val="0"/>
                </a:spcAft>
              </a:pPr>
              <a:r>
                <a:rPr lang="en-US" altLang="ja-JP" b="1">
                  <a:solidFill>
                    <a:srgbClr val="FF0000"/>
                  </a:solidFill>
                </a:rPr>
                <a:t>32,000 </a:t>
              </a:r>
            </a:p>
          </p:txBody>
        </p:sp>
        <p:sp>
          <p:nvSpPr>
            <p:cNvPr id="37933" name="Text Box 121"/>
            <p:cNvSpPr txBox="1">
              <a:spLocks noChangeArrowheads="1"/>
            </p:cNvSpPr>
            <p:nvPr/>
          </p:nvSpPr>
          <p:spPr bwMode="auto">
            <a:xfrm>
              <a:off x="3061" y="2205"/>
              <a:ext cx="567"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FF0000"/>
                  </a:solidFill>
                </a:rPr>
                <a:t>26,000 </a:t>
              </a:r>
            </a:p>
          </p:txBody>
        </p:sp>
        <p:sp>
          <p:nvSpPr>
            <p:cNvPr id="37934" name="Text Box 122"/>
            <p:cNvSpPr txBox="1">
              <a:spLocks noChangeArrowheads="1"/>
            </p:cNvSpPr>
            <p:nvPr/>
          </p:nvSpPr>
          <p:spPr bwMode="auto">
            <a:xfrm>
              <a:off x="4014" y="709"/>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①</a:t>
              </a:r>
            </a:p>
          </p:txBody>
        </p:sp>
        <p:sp>
          <p:nvSpPr>
            <p:cNvPr id="37935" name="Text Box 123"/>
            <p:cNvSpPr txBox="1">
              <a:spLocks noChangeArrowheads="1"/>
            </p:cNvSpPr>
            <p:nvPr/>
          </p:nvSpPr>
          <p:spPr bwMode="auto">
            <a:xfrm>
              <a:off x="3923" y="890"/>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②</a:t>
              </a:r>
            </a:p>
          </p:txBody>
        </p:sp>
        <p:sp>
          <p:nvSpPr>
            <p:cNvPr id="37936" name="Text Box 124"/>
            <p:cNvSpPr txBox="1">
              <a:spLocks noChangeArrowheads="1"/>
            </p:cNvSpPr>
            <p:nvPr/>
          </p:nvSpPr>
          <p:spPr bwMode="auto">
            <a:xfrm>
              <a:off x="3606" y="981"/>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④</a:t>
              </a:r>
            </a:p>
          </p:txBody>
        </p:sp>
        <p:sp>
          <p:nvSpPr>
            <p:cNvPr id="37937" name="Text Box 125"/>
            <p:cNvSpPr txBox="1">
              <a:spLocks noChangeArrowheads="1"/>
            </p:cNvSpPr>
            <p:nvPr/>
          </p:nvSpPr>
          <p:spPr bwMode="auto">
            <a:xfrm>
              <a:off x="2245" y="2069"/>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③</a:t>
              </a:r>
            </a:p>
          </p:txBody>
        </p:sp>
        <p:sp>
          <p:nvSpPr>
            <p:cNvPr id="37938" name="Text Box 126"/>
            <p:cNvSpPr txBox="1">
              <a:spLocks noChangeArrowheads="1"/>
            </p:cNvSpPr>
            <p:nvPr/>
          </p:nvSpPr>
          <p:spPr bwMode="auto">
            <a:xfrm>
              <a:off x="2699" y="2432"/>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⑫</a:t>
              </a:r>
            </a:p>
          </p:txBody>
        </p:sp>
        <p:sp>
          <p:nvSpPr>
            <p:cNvPr id="37939" name="Text Box 127"/>
            <p:cNvSpPr txBox="1">
              <a:spLocks noChangeArrowheads="1"/>
            </p:cNvSpPr>
            <p:nvPr/>
          </p:nvSpPr>
          <p:spPr bwMode="auto">
            <a:xfrm>
              <a:off x="204" y="3339"/>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⑭</a:t>
              </a:r>
            </a:p>
          </p:txBody>
        </p:sp>
        <p:sp>
          <p:nvSpPr>
            <p:cNvPr id="37940" name="Text Box 128"/>
            <p:cNvSpPr txBox="1">
              <a:spLocks noChangeArrowheads="1"/>
            </p:cNvSpPr>
            <p:nvPr/>
          </p:nvSpPr>
          <p:spPr bwMode="auto">
            <a:xfrm>
              <a:off x="3424" y="1525"/>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⑧</a:t>
              </a:r>
            </a:p>
          </p:txBody>
        </p:sp>
        <p:sp>
          <p:nvSpPr>
            <p:cNvPr id="37941" name="Text Box 129"/>
            <p:cNvSpPr txBox="1">
              <a:spLocks noChangeArrowheads="1"/>
            </p:cNvSpPr>
            <p:nvPr/>
          </p:nvSpPr>
          <p:spPr bwMode="auto">
            <a:xfrm>
              <a:off x="3061" y="1207"/>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⑥</a:t>
              </a:r>
            </a:p>
          </p:txBody>
        </p:sp>
        <p:sp>
          <p:nvSpPr>
            <p:cNvPr id="37942" name="Text Box 130"/>
            <p:cNvSpPr txBox="1">
              <a:spLocks noChangeArrowheads="1"/>
            </p:cNvSpPr>
            <p:nvPr/>
          </p:nvSpPr>
          <p:spPr bwMode="auto">
            <a:xfrm>
              <a:off x="3198" y="1888"/>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⑪</a:t>
              </a:r>
            </a:p>
          </p:txBody>
        </p:sp>
        <p:sp>
          <p:nvSpPr>
            <p:cNvPr id="37943" name="Text Box 131"/>
            <p:cNvSpPr txBox="1">
              <a:spLocks noChangeArrowheads="1"/>
            </p:cNvSpPr>
            <p:nvPr/>
          </p:nvSpPr>
          <p:spPr bwMode="auto">
            <a:xfrm>
              <a:off x="2290" y="1842"/>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⑦</a:t>
              </a:r>
            </a:p>
          </p:txBody>
        </p:sp>
        <p:sp>
          <p:nvSpPr>
            <p:cNvPr id="37944" name="Text Box 132"/>
            <p:cNvSpPr txBox="1">
              <a:spLocks noChangeArrowheads="1"/>
            </p:cNvSpPr>
            <p:nvPr/>
          </p:nvSpPr>
          <p:spPr bwMode="auto">
            <a:xfrm>
              <a:off x="3424" y="1117"/>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⑤</a:t>
              </a:r>
            </a:p>
          </p:txBody>
        </p:sp>
        <p:sp>
          <p:nvSpPr>
            <p:cNvPr id="37945" name="Text Box 133"/>
            <p:cNvSpPr txBox="1">
              <a:spLocks noChangeArrowheads="1"/>
            </p:cNvSpPr>
            <p:nvPr/>
          </p:nvSpPr>
          <p:spPr bwMode="auto">
            <a:xfrm>
              <a:off x="2290" y="2387"/>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⑬</a:t>
              </a:r>
            </a:p>
          </p:txBody>
        </p:sp>
        <p:sp>
          <p:nvSpPr>
            <p:cNvPr id="37946" name="Text Box 134"/>
            <p:cNvSpPr txBox="1">
              <a:spLocks noChangeArrowheads="1"/>
            </p:cNvSpPr>
            <p:nvPr/>
          </p:nvSpPr>
          <p:spPr bwMode="auto">
            <a:xfrm>
              <a:off x="3742" y="1570"/>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⑨</a:t>
              </a:r>
            </a:p>
          </p:txBody>
        </p:sp>
        <p:sp>
          <p:nvSpPr>
            <p:cNvPr id="37947" name="Text Box 135"/>
            <p:cNvSpPr txBox="1">
              <a:spLocks noChangeArrowheads="1"/>
            </p:cNvSpPr>
            <p:nvPr/>
          </p:nvSpPr>
          <p:spPr bwMode="auto">
            <a:xfrm>
              <a:off x="3696" y="1933"/>
              <a:ext cx="317" cy="231"/>
            </a:xfrm>
            <a:prstGeom prst="rect">
              <a:avLst/>
            </a:prstGeom>
            <a:noFill/>
            <a:ln w="25400" algn="ctr">
              <a:noFill/>
              <a:miter lim="800000"/>
              <a:headEnd/>
              <a:tailEnd/>
            </a:ln>
          </p:spPr>
          <p:txBody>
            <a:bodyPr>
              <a:spAutoFit/>
            </a:bodyPr>
            <a:lstStyle/>
            <a:p>
              <a:pPr algn="ctr" fontAlgn="base">
                <a:spcBef>
                  <a:spcPct val="50000"/>
                </a:spcBef>
                <a:spcAft>
                  <a:spcPct val="0"/>
                </a:spcAft>
              </a:pPr>
              <a:r>
                <a:rPr lang="en-US" altLang="ja-JP" b="1">
                  <a:solidFill>
                    <a:srgbClr val="FF6699"/>
                  </a:solidFill>
                </a:rPr>
                <a:t>⑩</a:t>
              </a:r>
            </a:p>
          </p:txBody>
        </p:sp>
        <p:sp>
          <p:nvSpPr>
            <p:cNvPr id="37948" name="Text Box 136"/>
            <p:cNvSpPr txBox="1">
              <a:spLocks noChangeArrowheads="1"/>
            </p:cNvSpPr>
            <p:nvPr/>
          </p:nvSpPr>
          <p:spPr bwMode="auto">
            <a:xfrm>
              <a:off x="3787" y="1842"/>
              <a:ext cx="567" cy="204"/>
            </a:xfrm>
            <a:prstGeom prst="rect">
              <a:avLst/>
            </a:prstGeom>
            <a:noFill/>
            <a:ln w="9525">
              <a:noFill/>
              <a:miter lim="800000"/>
              <a:headEnd/>
              <a:tailEnd/>
            </a:ln>
          </p:spPr>
          <p:txBody>
            <a:bodyPr/>
            <a:lstStyle/>
            <a:p>
              <a:pPr algn="ctr" fontAlgn="base">
                <a:spcBef>
                  <a:spcPct val="50000"/>
                </a:spcBef>
                <a:spcAft>
                  <a:spcPct val="0"/>
                </a:spcAft>
              </a:pPr>
              <a:r>
                <a:rPr lang="en-US" altLang="ja-JP" b="1">
                  <a:solidFill>
                    <a:srgbClr val="000066"/>
                  </a:solidFill>
                </a:rPr>
                <a:t>12,000 </a:t>
              </a:r>
            </a:p>
          </p:txBody>
        </p:sp>
      </p:grpSp>
      <p:grpSp>
        <p:nvGrpSpPr>
          <p:cNvPr id="28" name="Group 137"/>
          <p:cNvGrpSpPr>
            <a:grpSpLocks/>
          </p:cNvGrpSpPr>
          <p:nvPr/>
        </p:nvGrpSpPr>
        <p:grpSpPr bwMode="auto">
          <a:xfrm>
            <a:off x="3851275" y="6308725"/>
            <a:ext cx="3025775" cy="360363"/>
            <a:chOff x="2426" y="3974"/>
            <a:chExt cx="1905" cy="227"/>
          </a:xfrm>
        </p:grpSpPr>
        <p:sp>
          <p:nvSpPr>
            <p:cNvPr id="37919" name="Rectangle 138"/>
            <p:cNvSpPr>
              <a:spLocks noChangeArrowheads="1"/>
            </p:cNvSpPr>
            <p:nvPr/>
          </p:nvSpPr>
          <p:spPr bwMode="auto">
            <a:xfrm>
              <a:off x="2426" y="3974"/>
              <a:ext cx="1905" cy="227"/>
            </a:xfrm>
            <a:prstGeom prst="rect">
              <a:avLst/>
            </a:prstGeom>
            <a:solidFill>
              <a:srgbClr val="CCFFCC"/>
            </a:solidFill>
            <a:ln w="25400">
              <a:solidFill>
                <a:srgbClr val="0000FF"/>
              </a:solidFill>
              <a:miter lim="800000"/>
              <a:headEnd/>
              <a:tailEnd/>
            </a:ln>
          </p:spPr>
          <p:txBody>
            <a:bodyPr wrap="none" anchor="ctr"/>
            <a:lstStyle/>
            <a:p>
              <a:pPr fontAlgn="base">
                <a:spcBef>
                  <a:spcPct val="0"/>
                </a:spcBef>
                <a:spcAft>
                  <a:spcPct val="0"/>
                </a:spcAft>
              </a:pPr>
              <a:r>
                <a:rPr lang="ja-JP" altLang="en-US" sz="2000" b="1">
                  <a:solidFill>
                    <a:srgbClr val="000000"/>
                  </a:solidFill>
                </a:rPr>
                <a:t> 　　河 川         地下水</a:t>
              </a:r>
            </a:p>
          </p:txBody>
        </p:sp>
        <p:sp>
          <p:nvSpPr>
            <p:cNvPr id="37920" name="Oval 139"/>
            <p:cNvSpPr>
              <a:spLocks noChangeArrowheads="1"/>
            </p:cNvSpPr>
            <p:nvPr/>
          </p:nvSpPr>
          <p:spPr bwMode="auto">
            <a:xfrm>
              <a:off x="2539" y="4020"/>
              <a:ext cx="113" cy="113"/>
            </a:xfrm>
            <a:prstGeom prst="ellipse">
              <a:avLst/>
            </a:prstGeom>
            <a:solidFill>
              <a:srgbClr val="00FFFF"/>
            </a:solidFill>
            <a:ln w="12700">
              <a:solidFill>
                <a:schemeClr val="tx1"/>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7921" name="Oval 140"/>
            <p:cNvSpPr>
              <a:spLocks noChangeArrowheads="1"/>
            </p:cNvSpPr>
            <p:nvPr/>
          </p:nvSpPr>
          <p:spPr bwMode="auto">
            <a:xfrm>
              <a:off x="3265" y="4020"/>
              <a:ext cx="113" cy="113"/>
            </a:xfrm>
            <a:prstGeom prst="ellipse">
              <a:avLst/>
            </a:prstGeom>
            <a:solidFill>
              <a:srgbClr val="FF00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grpSp>
      <p:sp>
        <p:nvSpPr>
          <p:cNvPr id="37918" name="Text Box 141"/>
          <p:cNvSpPr txBox="1">
            <a:spLocks noChangeArrowheads="1"/>
          </p:cNvSpPr>
          <p:nvPr/>
        </p:nvSpPr>
        <p:spPr bwMode="auto">
          <a:xfrm>
            <a:off x="250825" y="765175"/>
            <a:ext cx="3673475" cy="366713"/>
          </a:xfrm>
          <a:prstGeom prst="rect">
            <a:avLst/>
          </a:prstGeom>
          <a:solidFill>
            <a:schemeClr val="bg1"/>
          </a:solidFill>
          <a:ln w="25400" algn="ctr">
            <a:noFill/>
            <a:miter lim="800000"/>
            <a:headEnd/>
            <a:tailEnd/>
          </a:ln>
        </p:spPr>
        <p:txBody>
          <a:bodyPr>
            <a:spAutoFit/>
          </a:bodyPr>
          <a:lstStyle/>
          <a:p>
            <a:pPr fontAlgn="base">
              <a:spcBef>
                <a:spcPct val="50000"/>
              </a:spcBef>
              <a:spcAft>
                <a:spcPct val="0"/>
              </a:spcAft>
            </a:pPr>
            <a:r>
              <a:rPr lang="en-US" altLang="ja-JP" b="1">
                <a:solidFill>
                  <a:srgbClr val="000000"/>
                </a:solidFill>
              </a:rPr>
              <a:t>(2007</a:t>
            </a:r>
            <a:r>
              <a:rPr lang="ja-JP" altLang="en-US" b="1">
                <a:solidFill>
                  <a:srgbClr val="000000"/>
                </a:solidFill>
              </a:rPr>
              <a:t>年</a:t>
            </a:r>
            <a:r>
              <a:rPr lang="en-US" altLang="ja-JP" b="1">
                <a:solidFill>
                  <a:srgbClr val="000000"/>
                </a:solidFill>
              </a:rPr>
              <a:t>11-</a:t>
            </a:r>
            <a:r>
              <a:rPr lang="ja-JP" altLang="en-US" b="1">
                <a:solidFill>
                  <a:srgbClr val="000000"/>
                </a:solidFill>
              </a:rPr>
              <a:t>２０</a:t>
            </a:r>
            <a:r>
              <a:rPr lang="en-US" altLang="ja-JP" b="1">
                <a:solidFill>
                  <a:srgbClr val="000000"/>
                </a:solidFill>
              </a:rPr>
              <a:t>10</a:t>
            </a:r>
            <a:r>
              <a:rPr lang="ja-JP" altLang="en-US" b="1">
                <a:solidFill>
                  <a:srgbClr val="000000"/>
                </a:solidFill>
              </a:rPr>
              <a:t>年</a:t>
            </a:r>
            <a:r>
              <a:rPr lang="en-US" altLang="ja-JP" b="1">
                <a:solidFill>
                  <a:srgbClr val="000000"/>
                </a:solidFill>
              </a:rPr>
              <a:t>2</a:t>
            </a:r>
            <a:r>
              <a:rPr lang="ja-JP" altLang="en-US" b="1">
                <a:solidFill>
                  <a:srgbClr val="000000"/>
                </a:solidFill>
              </a:rPr>
              <a:t>月</a:t>
            </a:r>
            <a:r>
              <a:rPr lang="en-US" altLang="ja-JP" b="1">
                <a:solidFill>
                  <a:srgbClr val="000000"/>
                </a:solidFill>
              </a:rPr>
              <a:t>)</a:t>
            </a:r>
            <a:r>
              <a:rPr lang="ja-JP" altLang="en-US" b="1">
                <a:solidFill>
                  <a:srgbClr val="000000"/>
                </a:solidFill>
                <a:ea typeface="HGS創英角ﾎﾟｯﾌﾟ体" pitchFamily="50" charset="-128"/>
              </a:rPr>
              <a:t>調査事例</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087563" y="1412875"/>
            <a:ext cx="4235450" cy="5400675"/>
            <a:chOff x="340" y="527"/>
            <a:chExt cx="2668" cy="3402"/>
          </a:xfrm>
        </p:grpSpPr>
        <p:grpSp>
          <p:nvGrpSpPr>
            <p:cNvPr id="3" name="Group 5"/>
            <p:cNvGrpSpPr>
              <a:grpSpLocks/>
            </p:cNvGrpSpPr>
            <p:nvPr/>
          </p:nvGrpSpPr>
          <p:grpSpPr bwMode="auto">
            <a:xfrm>
              <a:off x="340" y="527"/>
              <a:ext cx="2668" cy="3402"/>
              <a:chOff x="340" y="527"/>
              <a:chExt cx="2668" cy="3402"/>
            </a:xfrm>
          </p:grpSpPr>
          <p:pic>
            <p:nvPicPr>
              <p:cNvPr id="38934" name="Picture 6"/>
              <p:cNvPicPr>
                <a:picLocks noChangeAspect="1" noChangeArrowheads="1"/>
              </p:cNvPicPr>
              <p:nvPr/>
            </p:nvPicPr>
            <p:blipFill>
              <a:blip r:embed="rId3" cstate="print"/>
              <a:srcRect/>
              <a:stretch>
                <a:fillRect/>
              </a:stretch>
            </p:blipFill>
            <p:spPr bwMode="auto">
              <a:xfrm>
                <a:off x="340" y="527"/>
                <a:ext cx="2668" cy="3402"/>
              </a:xfrm>
              <a:prstGeom prst="rect">
                <a:avLst/>
              </a:prstGeom>
              <a:noFill/>
              <a:ln w="25400" algn="ctr">
                <a:noFill/>
                <a:miter lim="800000"/>
                <a:headEnd/>
                <a:tailEnd/>
              </a:ln>
            </p:spPr>
          </p:pic>
          <p:grpSp>
            <p:nvGrpSpPr>
              <p:cNvPr id="4" name="Group 7"/>
              <p:cNvGrpSpPr>
                <a:grpSpLocks/>
              </p:cNvGrpSpPr>
              <p:nvPr/>
            </p:nvGrpSpPr>
            <p:grpSpPr bwMode="auto">
              <a:xfrm>
                <a:off x="1519" y="1570"/>
                <a:ext cx="1009" cy="1599"/>
                <a:chOff x="1519" y="1570"/>
                <a:chExt cx="1009" cy="1599"/>
              </a:xfrm>
            </p:grpSpPr>
            <p:sp>
              <p:nvSpPr>
                <p:cNvPr id="38936" name="AutoShape 8"/>
                <p:cNvSpPr>
                  <a:spLocks noChangeAspect="1" noChangeArrowheads="1"/>
                </p:cNvSpPr>
                <p:nvPr/>
              </p:nvSpPr>
              <p:spPr bwMode="auto">
                <a:xfrm>
                  <a:off x="2177" y="1745"/>
                  <a:ext cx="163" cy="163"/>
                </a:xfrm>
                <a:prstGeom prst="irregularSeal1">
                  <a:avLst/>
                </a:prstGeom>
                <a:solidFill>
                  <a:srgbClr val="FFFF00"/>
                </a:solidFill>
                <a:ln w="25400">
                  <a:solidFill>
                    <a:schemeClr val="tx1"/>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8937" name="Oval 9"/>
                <p:cNvSpPr>
                  <a:spLocks noChangeAspect="1" noChangeArrowheads="1"/>
                </p:cNvSpPr>
                <p:nvPr/>
              </p:nvSpPr>
              <p:spPr bwMode="auto">
                <a:xfrm>
                  <a:off x="1791" y="1570"/>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8938" name="Oval 10"/>
                <p:cNvSpPr>
                  <a:spLocks noChangeAspect="1" noChangeArrowheads="1"/>
                </p:cNvSpPr>
                <p:nvPr/>
              </p:nvSpPr>
              <p:spPr bwMode="auto">
                <a:xfrm>
                  <a:off x="2109" y="2069"/>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8939" name="Oval 11"/>
                <p:cNvSpPr>
                  <a:spLocks noChangeAspect="1" noChangeArrowheads="1"/>
                </p:cNvSpPr>
                <p:nvPr/>
              </p:nvSpPr>
              <p:spPr bwMode="auto">
                <a:xfrm>
                  <a:off x="2381" y="2840"/>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38940" name="Oval 12"/>
                <p:cNvSpPr>
                  <a:spLocks noChangeAspect="1" noChangeArrowheads="1"/>
                </p:cNvSpPr>
                <p:nvPr/>
              </p:nvSpPr>
              <p:spPr bwMode="auto">
                <a:xfrm>
                  <a:off x="1519" y="3022"/>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grpSp>
        </p:grpSp>
        <p:sp>
          <p:nvSpPr>
            <p:cNvPr id="38933" name="Oval 13"/>
            <p:cNvSpPr>
              <a:spLocks noChangeAspect="1" noChangeArrowheads="1"/>
            </p:cNvSpPr>
            <p:nvPr/>
          </p:nvSpPr>
          <p:spPr bwMode="auto">
            <a:xfrm>
              <a:off x="2226" y="1771"/>
              <a:ext cx="147" cy="147"/>
            </a:xfrm>
            <a:prstGeom prst="ellipse">
              <a:avLst/>
            </a:prstGeom>
            <a:noFill/>
            <a:ln w="25400">
              <a:solidFill>
                <a:srgbClr val="FF0000"/>
              </a:solid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grpSp>
      <p:sp>
        <p:nvSpPr>
          <p:cNvPr id="38915" name="Text Box 14"/>
          <p:cNvSpPr txBox="1">
            <a:spLocks noChangeAspect="1" noChangeArrowheads="1"/>
          </p:cNvSpPr>
          <p:nvPr/>
        </p:nvSpPr>
        <p:spPr bwMode="auto">
          <a:xfrm>
            <a:off x="3455988" y="2995613"/>
            <a:ext cx="1135062"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1</a:t>
            </a:r>
          </a:p>
        </p:txBody>
      </p:sp>
      <p:sp>
        <p:nvSpPr>
          <p:cNvPr id="38916" name="Text Box 15"/>
          <p:cNvSpPr txBox="1">
            <a:spLocks noChangeAspect="1" noChangeArrowheads="1"/>
          </p:cNvSpPr>
          <p:nvPr/>
        </p:nvSpPr>
        <p:spPr bwMode="auto">
          <a:xfrm>
            <a:off x="5184775" y="3140075"/>
            <a:ext cx="1133475"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2</a:t>
            </a:r>
          </a:p>
        </p:txBody>
      </p:sp>
      <p:sp>
        <p:nvSpPr>
          <p:cNvPr id="38917" name="Text Box 16"/>
          <p:cNvSpPr txBox="1">
            <a:spLocks noChangeAspect="1" noChangeArrowheads="1"/>
          </p:cNvSpPr>
          <p:nvPr/>
        </p:nvSpPr>
        <p:spPr bwMode="auto">
          <a:xfrm>
            <a:off x="4319588" y="3932238"/>
            <a:ext cx="1133475" cy="357187"/>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3</a:t>
            </a:r>
          </a:p>
        </p:txBody>
      </p:sp>
      <p:sp>
        <p:nvSpPr>
          <p:cNvPr id="38918" name="Text Box 17"/>
          <p:cNvSpPr txBox="1">
            <a:spLocks noChangeAspect="1" noChangeArrowheads="1"/>
          </p:cNvSpPr>
          <p:nvPr/>
        </p:nvSpPr>
        <p:spPr bwMode="auto">
          <a:xfrm>
            <a:off x="5400675" y="4435475"/>
            <a:ext cx="1133475"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4</a:t>
            </a:r>
          </a:p>
        </p:txBody>
      </p:sp>
      <p:sp>
        <p:nvSpPr>
          <p:cNvPr id="38919" name="Text Box 18"/>
          <p:cNvSpPr txBox="1">
            <a:spLocks noChangeAspect="1" noChangeArrowheads="1"/>
          </p:cNvSpPr>
          <p:nvPr/>
        </p:nvSpPr>
        <p:spPr bwMode="auto">
          <a:xfrm>
            <a:off x="3959225" y="5083175"/>
            <a:ext cx="1135063" cy="355600"/>
          </a:xfrm>
          <a:prstGeom prst="rect">
            <a:avLst/>
          </a:prstGeom>
          <a:noFill/>
          <a:ln w="9525">
            <a:noFill/>
            <a:miter lim="800000"/>
            <a:headEnd/>
            <a:tailEnd/>
          </a:ln>
        </p:spPr>
        <p:txBody>
          <a:bodyPr/>
          <a:lstStyle/>
          <a:p>
            <a:pPr algn="ctr" fontAlgn="base">
              <a:spcBef>
                <a:spcPct val="50000"/>
              </a:spcBef>
              <a:spcAft>
                <a:spcPct val="0"/>
              </a:spcAft>
            </a:pPr>
            <a:r>
              <a:rPr lang="ja-JP" altLang="en-US" sz="2000" b="1">
                <a:solidFill>
                  <a:srgbClr val="3333CC"/>
                </a:solidFill>
                <a:latin typeface="HGS創英角ﾎﾟｯﾌﾟ体" pitchFamily="50" charset="-128"/>
                <a:ea typeface="HGS創英角ﾎﾟｯﾌﾟ体" pitchFamily="50" charset="-128"/>
              </a:rPr>
              <a:t>地点</a:t>
            </a:r>
            <a:r>
              <a:rPr lang="en-US" altLang="ja-JP" sz="2000" b="1">
                <a:solidFill>
                  <a:srgbClr val="3333CC"/>
                </a:solidFill>
                <a:latin typeface="HGS創英角ﾎﾟｯﾌﾟ体" pitchFamily="50" charset="-128"/>
                <a:ea typeface="HGS創英角ﾎﾟｯﾌﾟ体" pitchFamily="50" charset="-128"/>
              </a:rPr>
              <a:t>5</a:t>
            </a:r>
          </a:p>
        </p:txBody>
      </p:sp>
      <p:pic>
        <p:nvPicPr>
          <p:cNvPr id="38920" name="Picture 19"/>
          <p:cNvPicPr>
            <a:picLocks noChangeAspect="1" noChangeArrowheads="1"/>
          </p:cNvPicPr>
          <p:nvPr/>
        </p:nvPicPr>
        <p:blipFill>
          <a:blip r:embed="rId4" cstate="print"/>
          <a:srcRect/>
          <a:stretch>
            <a:fillRect/>
          </a:stretch>
        </p:blipFill>
        <p:spPr bwMode="auto">
          <a:xfrm>
            <a:off x="107950" y="3165475"/>
            <a:ext cx="3209925" cy="1812925"/>
          </a:xfrm>
          <a:prstGeom prst="rect">
            <a:avLst/>
          </a:prstGeom>
          <a:noFill/>
          <a:ln w="9525">
            <a:noFill/>
            <a:miter lim="800000"/>
            <a:headEnd/>
            <a:tailEnd/>
          </a:ln>
        </p:spPr>
      </p:pic>
      <p:pic>
        <p:nvPicPr>
          <p:cNvPr id="38921" name="Picture 20"/>
          <p:cNvPicPr>
            <a:picLocks noChangeAspect="1" noChangeArrowheads="1"/>
          </p:cNvPicPr>
          <p:nvPr/>
        </p:nvPicPr>
        <p:blipFill>
          <a:blip r:embed="rId5" cstate="print"/>
          <a:srcRect/>
          <a:stretch>
            <a:fillRect/>
          </a:stretch>
        </p:blipFill>
        <p:spPr bwMode="auto">
          <a:xfrm>
            <a:off x="107950" y="1365250"/>
            <a:ext cx="3232150" cy="1835150"/>
          </a:xfrm>
          <a:prstGeom prst="rect">
            <a:avLst/>
          </a:prstGeom>
          <a:noFill/>
          <a:ln w="9525">
            <a:noFill/>
            <a:miter lim="800000"/>
            <a:headEnd/>
            <a:tailEnd/>
          </a:ln>
        </p:spPr>
      </p:pic>
      <p:pic>
        <p:nvPicPr>
          <p:cNvPr id="38922" name="Picture 21"/>
          <p:cNvPicPr>
            <a:picLocks noChangeAspect="1" noChangeArrowheads="1"/>
          </p:cNvPicPr>
          <p:nvPr/>
        </p:nvPicPr>
        <p:blipFill>
          <a:blip r:embed="rId6" cstate="print"/>
          <a:srcRect/>
          <a:stretch>
            <a:fillRect/>
          </a:stretch>
        </p:blipFill>
        <p:spPr bwMode="auto">
          <a:xfrm>
            <a:off x="5829300" y="1365250"/>
            <a:ext cx="3203575" cy="1806575"/>
          </a:xfrm>
          <a:prstGeom prst="rect">
            <a:avLst/>
          </a:prstGeom>
          <a:noFill/>
          <a:ln w="9525">
            <a:noFill/>
            <a:miter lim="800000"/>
            <a:headEnd/>
            <a:tailEnd/>
          </a:ln>
        </p:spPr>
      </p:pic>
      <p:sp>
        <p:nvSpPr>
          <p:cNvPr id="38923" name="Line 22"/>
          <p:cNvSpPr>
            <a:spLocks noChangeShapeType="1"/>
          </p:cNvSpPr>
          <p:nvPr/>
        </p:nvSpPr>
        <p:spPr bwMode="auto">
          <a:xfrm flipH="1" flipV="1">
            <a:off x="3384550" y="2490788"/>
            <a:ext cx="647700" cy="43180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38924" name="Line 23"/>
          <p:cNvSpPr>
            <a:spLocks noChangeShapeType="1"/>
          </p:cNvSpPr>
          <p:nvPr/>
        </p:nvSpPr>
        <p:spPr bwMode="auto">
          <a:xfrm flipV="1">
            <a:off x="5400675" y="2203450"/>
            <a:ext cx="358775" cy="720725"/>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38925" name="Line 24"/>
          <p:cNvSpPr>
            <a:spLocks noChangeShapeType="1"/>
          </p:cNvSpPr>
          <p:nvPr/>
        </p:nvSpPr>
        <p:spPr bwMode="auto">
          <a:xfrm flipH="1" flipV="1">
            <a:off x="3311525" y="4148138"/>
            <a:ext cx="720725" cy="0"/>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38926" name="Line 25"/>
          <p:cNvSpPr>
            <a:spLocks noChangeShapeType="1"/>
          </p:cNvSpPr>
          <p:nvPr/>
        </p:nvSpPr>
        <p:spPr bwMode="auto">
          <a:xfrm>
            <a:off x="5472113" y="5083175"/>
            <a:ext cx="358775" cy="503238"/>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38927" name="Line 26"/>
          <p:cNvSpPr>
            <a:spLocks noChangeShapeType="1"/>
          </p:cNvSpPr>
          <p:nvPr/>
        </p:nvSpPr>
        <p:spPr bwMode="auto">
          <a:xfrm flipH="1">
            <a:off x="3455988" y="5443538"/>
            <a:ext cx="504825" cy="433387"/>
          </a:xfrm>
          <a:prstGeom prst="line">
            <a:avLst/>
          </a:prstGeom>
          <a:noFill/>
          <a:ln w="38100">
            <a:solidFill>
              <a:schemeClr val="accent2"/>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pic>
        <p:nvPicPr>
          <p:cNvPr id="38928" name="Picture 27"/>
          <p:cNvPicPr>
            <a:picLocks noChangeAspect="1" noChangeArrowheads="1"/>
          </p:cNvPicPr>
          <p:nvPr/>
        </p:nvPicPr>
        <p:blipFill>
          <a:blip r:embed="rId7" cstate="print"/>
          <a:srcRect/>
          <a:stretch>
            <a:fillRect/>
          </a:stretch>
        </p:blipFill>
        <p:spPr bwMode="auto">
          <a:xfrm>
            <a:off x="107950" y="4929188"/>
            <a:ext cx="3232150" cy="1835150"/>
          </a:xfrm>
          <a:prstGeom prst="rect">
            <a:avLst/>
          </a:prstGeom>
          <a:noFill/>
          <a:ln w="9525">
            <a:noFill/>
            <a:miter lim="800000"/>
            <a:headEnd/>
            <a:tailEnd/>
          </a:ln>
        </p:spPr>
      </p:pic>
      <p:pic>
        <p:nvPicPr>
          <p:cNvPr id="38929" name="Picture 28"/>
          <p:cNvPicPr>
            <a:picLocks noChangeAspect="1" noChangeArrowheads="1"/>
          </p:cNvPicPr>
          <p:nvPr/>
        </p:nvPicPr>
        <p:blipFill>
          <a:blip r:embed="rId8" cstate="print"/>
          <a:srcRect/>
          <a:stretch>
            <a:fillRect/>
          </a:stretch>
        </p:blipFill>
        <p:spPr bwMode="auto">
          <a:xfrm>
            <a:off x="5829300" y="4929188"/>
            <a:ext cx="3213100" cy="1819275"/>
          </a:xfrm>
          <a:prstGeom prst="rect">
            <a:avLst/>
          </a:prstGeom>
          <a:noFill/>
          <a:ln w="9525">
            <a:noFill/>
            <a:miter lim="800000"/>
            <a:headEnd/>
            <a:tailEnd/>
          </a:ln>
        </p:spPr>
      </p:pic>
      <p:sp>
        <p:nvSpPr>
          <p:cNvPr id="38930" name="Text Box 29"/>
          <p:cNvSpPr txBox="1">
            <a:spLocks noChangeArrowheads="1"/>
          </p:cNvSpPr>
          <p:nvPr/>
        </p:nvSpPr>
        <p:spPr bwMode="auto">
          <a:xfrm>
            <a:off x="539750" y="836613"/>
            <a:ext cx="5040313"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大気中テロマー類分析結果</a:t>
            </a:r>
          </a:p>
        </p:txBody>
      </p:sp>
      <p:sp>
        <p:nvSpPr>
          <p:cNvPr id="38931" name="Text Box 9"/>
          <p:cNvSpPr txBox="1">
            <a:spLocks noChangeArrowheads="1"/>
          </p:cNvSpPr>
          <p:nvPr/>
        </p:nvSpPr>
        <p:spPr bwMode="auto">
          <a:xfrm>
            <a:off x="1622425" y="0"/>
            <a:ext cx="752157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製造・使用事業場周辺環境の把握と対策の評価、</a:t>
            </a:r>
            <a:br>
              <a:rPr lang="ja-JP" altLang="en-US" sz="2400" b="1">
                <a:solidFill>
                  <a:srgbClr val="000000"/>
                </a:solidFill>
                <a:latin typeface="Arial" pitchFamily="34" charset="0"/>
              </a:rPr>
            </a:br>
            <a:r>
              <a:rPr lang="ja-JP" altLang="en-US" sz="2400" b="1">
                <a:solidFill>
                  <a:srgbClr val="000000"/>
                </a:solidFill>
                <a:latin typeface="Arial" pitchFamily="34" charset="0"/>
              </a:rPr>
              <a:t>大気環境調査及び類縁化合物の実態把握（大阪府）</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Text Box 5"/>
          <p:cNvSpPr txBox="1">
            <a:spLocks noChangeArrowheads="1"/>
          </p:cNvSpPr>
          <p:nvPr/>
        </p:nvSpPr>
        <p:spPr bwMode="auto">
          <a:xfrm>
            <a:off x="1387475" y="95250"/>
            <a:ext cx="77406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製造・使用事業場周辺環境における</a:t>
            </a:r>
            <a:r>
              <a:rPr lang="en-US" altLang="ja-JP" sz="2400" b="1">
                <a:solidFill>
                  <a:srgbClr val="000000"/>
                </a:solidFill>
                <a:latin typeface="Arial" pitchFamily="34" charset="0"/>
              </a:rPr>
              <a:t>PFOS</a:t>
            </a:r>
            <a:r>
              <a:rPr lang="ja-JP" altLang="en-US" sz="2400" b="1">
                <a:solidFill>
                  <a:srgbClr val="000000"/>
                </a:solidFill>
                <a:latin typeface="Arial" pitchFamily="34" charset="0"/>
              </a:rPr>
              <a:t>・</a:t>
            </a:r>
            <a:r>
              <a:rPr lang="en-US" altLang="ja-JP" sz="2400" b="1">
                <a:solidFill>
                  <a:srgbClr val="000000"/>
                </a:solidFill>
                <a:latin typeface="Arial" pitchFamily="34" charset="0"/>
              </a:rPr>
              <a:t>PFOA</a:t>
            </a:r>
            <a:r>
              <a:rPr lang="ja-JP" altLang="en-US" sz="2400" b="1">
                <a:solidFill>
                  <a:srgbClr val="000000"/>
                </a:solidFill>
                <a:latin typeface="Arial" pitchFamily="34" charset="0"/>
              </a:rPr>
              <a:t>およびその類縁物質の実態把握と対策の評価（大阪市）</a:t>
            </a:r>
          </a:p>
        </p:txBody>
      </p:sp>
      <p:pic>
        <p:nvPicPr>
          <p:cNvPr id="39939" name="Picture 5"/>
          <p:cNvPicPr>
            <a:picLocks noChangeAspect="1" noChangeArrowheads="1"/>
          </p:cNvPicPr>
          <p:nvPr/>
        </p:nvPicPr>
        <p:blipFill>
          <a:blip r:embed="rId3" cstate="print"/>
          <a:srcRect r="137"/>
          <a:stretch>
            <a:fillRect/>
          </a:stretch>
        </p:blipFill>
        <p:spPr bwMode="auto">
          <a:xfrm>
            <a:off x="395288" y="1444625"/>
            <a:ext cx="8485187" cy="5008563"/>
          </a:xfrm>
          <a:prstGeom prst="rect">
            <a:avLst/>
          </a:prstGeom>
          <a:noFill/>
          <a:ln w="12700">
            <a:noFill/>
            <a:miter lim="800000"/>
            <a:headEnd/>
            <a:tailEnd/>
          </a:ln>
        </p:spPr>
      </p:pic>
      <p:sp>
        <p:nvSpPr>
          <p:cNvPr id="39940" name="Rectangle 6"/>
          <p:cNvSpPr>
            <a:spLocks/>
          </p:cNvSpPr>
          <p:nvPr/>
        </p:nvSpPr>
        <p:spPr bwMode="auto">
          <a:xfrm>
            <a:off x="1101725" y="1644650"/>
            <a:ext cx="2616200" cy="2857500"/>
          </a:xfrm>
          <a:prstGeom prst="rect">
            <a:avLst/>
          </a:prstGeom>
          <a:solidFill>
            <a:schemeClr val="accent1"/>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2" name="Group 7"/>
          <p:cNvGrpSpPr>
            <a:grpSpLocks/>
          </p:cNvGrpSpPr>
          <p:nvPr/>
        </p:nvGrpSpPr>
        <p:grpSpPr bwMode="auto">
          <a:xfrm>
            <a:off x="1241425" y="1797050"/>
            <a:ext cx="127000" cy="2540000"/>
            <a:chOff x="0" y="0"/>
            <a:chExt cx="80" cy="1600"/>
          </a:xfrm>
        </p:grpSpPr>
        <p:sp>
          <p:nvSpPr>
            <p:cNvPr id="40023" name="Rectangle 8"/>
            <p:cNvSpPr>
              <a:spLocks/>
            </p:cNvSpPr>
            <p:nvPr/>
          </p:nvSpPr>
          <p:spPr bwMode="auto">
            <a:xfrm>
              <a:off x="0" y="1200"/>
              <a:ext cx="80" cy="400"/>
            </a:xfrm>
            <a:prstGeom prst="rect">
              <a:avLst/>
            </a:prstGeom>
            <a:solidFill>
              <a:srgbClr val="B3B3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24" name="Rectangle 9"/>
            <p:cNvSpPr>
              <a:spLocks/>
            </p:cNvSpPr>
            <p:nvPr/>
          </p:nvSpPr>
          <p:spPr bwMode="auto">
            <a:xfrm>
              <a:off x="0" y="800"/>
              <a:ext cx="80" cy="400"/>
            </a:xfrm>
            <a:prstGeom prst="rect">
              <a:avLst/>
            </a:prstGeom>
            <a:solidFill>
              <a:schemeClr val="accent1"/>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25" name="Rectangle 10"/>
            <p:cNvSpPr>
              <a:spLocks/>
            </p:cNvSpPr>
            <p:nvPr/>
          </p:nvSpPr>
          <p:spPr bwMode="auto">
            <a:xfrm>
              <a:off x="0" y="400"/>
              <a:ext cx="80" cy="400"/>
            </a:xfrm>
            <a:prstGeom prst="rect">
              <a:avLst/>
            </a:prstGeom>
            <a:solidFill>
              <a:srgbClr val="B3B3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26" name="Rectangle 11"/>
            <p:cNvSpPr>
              <a:spLocks/>
            </p:cNvSpPr>
            <p:nvPr/>
          </p:nvSpPr>
          <p:spPr bwMode="auto">
            <a:xfrm>
              <a:off x="0" y="0"/>
              <a:ext cx="80" cy="400"/>
            </a:xfrm>
            <a:prstGeom prst="rect">
              <a:avLst/>
            </a:prstGeom>
            <a:solidFill>
              <a:schemeClr val="accent1"/>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39942" name="Rectangle 12"/>
          <p:cNvSpPr>
            <a:spLocks/>
          </p:cNvSpPr>
          <p:nvPr/>
        </p:nvSpPr>
        <p:spPr bwMode="auto">
          <a:xfrm>
            <a:off x="1527175" y="4102100"/>
            <a:ext cx="711200"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1ng/L</a:t>
            </a:r>
          </a:p>
        </p:txBody>
      </p:sp>
      <p:sp>
        <p:nvSpPr>
          <p:cNvPr id="39943" name="Rectangle 13"/>
          <p:cNvSpPr>
            <a:spLocks/>
          </p:cNvSpPr>
          <p:nvPr/>
        </p:nvSpPr>
        <p:spPr bwMode="auto">
          <a:xfrm>
            <a:off x="1460500" y="3549650"/>
            <a:ext cx="838200"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10ng/L</a:t>
            </a:r>
          </a:p>
        </p:txBody>
      </p:sp>
      <p:sp>
        <p:nvSpPr>
          <p:cNvPr id="39944" name="Rectangle 14"/>
          <p:cNvSpPr>
            <a:spLocks/>
          </p:cNvSpPr>
          <p:nvPr/>
        </p:nvSpPr>
        <p:spPr bwMode="auto">
          <a:xfrm>
            <a:off x="1397000" y="2940050"/>
            <a:ext cx="965200"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100ng/L</a:t>
            </a:r>
          </a:p>
        </p:txBody>
      </p:sp>
      <p:sp>
        <p:nvSpPr>
          <p:cNvPr id="39945" name="Rectangle 15"/>
          <p:cNvSpPr>
            <a:spLocks/>
          </p:cNvSpPr>
          <p:nvPr/>
        </p:nvSpPr>
        <p:spPr bwMode="auto">
          <a:xfrm>
            <a:off x="1479550" y="2260600"/>
            <a:ext cx="801688"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1μg/L</a:t>
            </a:r>
          </a:p>
        </p:txBody>
      </p:sp>
      <p:sp>
        <p:nvSpPr>
          <p:cNvPr id="39946" name="Rectangle 16"/>
          <p:cNvSpPr>
            <a:spLocks/>
          </p:cNvSpPr>
          <p:nvPr/>
        </p:nvSpPr>
        <p:spPr bwMode="auto">
          <a:xfrm>
            <a:off x="1416050" y="1638300"/>
            <a:ext cx="928688" cy="376238"/>
          </a:xfrm>
          <a:prstGeom prst="rect">
            <a:avLst/>
          </a:prstGeom>
          <a:noFill/>
          <a:ln w="12700">
            <a:noFill/>
            <a:miter lim="800000"/>
            <a:headEnd/>
            <a:tailEnd/>
          </a:ln>
        </p:spPr>
        <p:txBody>
          <a:bodyPr wrap="none" lIns="50800" tIns="50800" rIns="50800" bIns="50800">
            <a:spAutoFit/>
          </a:bodyPr>
          <a:lstStyle/>
          <a:p>
            <a:pPr algn="ctr" fontAlgn="base">
              <a:spcBef>
                <a:spcPct val="0"/>
              </a:spcBef>
              <a:spcAft>
                <a:spcPct val="0"/>
              </a:spcAft>
              <a:tabLst>
                <a:tab pos="990600" algn="l"/>
              </a:tabLst>
            </a:pPr>
            <a:r>
              <a:rPr kumimoji="0" lang="en-US" altLang="ja-JP" b="1">
                <a:solidFill>
                  <a:srgbClr val="000000"/>
                </a:solidFill>
                <a:latin typeface="Helvetica" pitchFamily="34" charset="0"/>
                <a:sym typeface="Helvetica" pitchFamily="34" charset="0"/>
              </a:rPr>
              <a:t>10μg/L</a:t>
            </a:r>
          </a:p>
        </p:txBody>
      </p:sp>
      <p:sp>
        <p:nvSpPr>
          <p:cNvPr id="137233" name="Rectangle 17"/>
          <p:cNvSpPr>
            <a:spLocks/>
          </p:cNvSpPr>
          <p:nvPr/>
        </p:nvSpPr>
        <p:spPr bwMode="auto">
          <a:xfrm rot="5400000">
            <a:off x="1736725" y="2914650"/>
            <a:ext cx="1651000" cy="406400"/>
          </a:xfrm>
          <a:prstGeom prst="rect">
            <a:avLst/>
          </a:prstGeom>
          <a:solidFill>
            <a:srgbClr val="FF8000"/>
          </a:solidFill>
          <a:ln w="6350">
            <a:solidFill>
              <a:srgbClr val="000000"/>
            </a:solidFill>
            <a:miter lim="800000"/>
            <a:headEnd/>
            <a:tailEnd/>
          </a:ln>
        </p:spPr>
        <p:txBody>
          <a:bodyPr lIns="0" tIns="0" rIns="0" bIns="0" anchor="ctr"/>
          <a:lstStyle/>
          <a:p>
            <a:pPr algn="ctr" fontAlgn="base">
              <a:spcBef>
                <a:spcPct val="0"/>
              </a:spcBef>
              <a:spcAft>
                <a:spcPct val="0"/>
              </a:spcAft>
              <a:tabLst>
                <a:tab pos="990600" algn="l"/>
              </a:tabLst>
              <a:defRPr/>
            </a:pPr>
            <a:r>
              <a:rPr kumimoji="0" lang="en-US" altLang="ja-JP" sz="2400" b="1">
                <a:solidFill>
                  <a:srgbClr val="FFFFFF"/>
                </a:solidFill>
                <a:effectLst>
                  <a:outerShdw blurRad="38100" dist="38100" dir="2700000" algn="tl">
                    <a:srgbClr val="000000"/>
                  </a:outerShdw>
                </a:effectLst>
                <a:latin typeface="Helvetica" pitchFamily="34" charset="0"/>
                <a:sym typeface="Helvetica" pitchFamily="34" charset="0"/>
              </a:rPr>
              <a:t>PFHxA</a:t>
            </a:r>
          </a:p>
        </p:txBody>
      </p:sp>
      <p:sp>
        <p:nvSpPr>
          <p:cNvPr id="137234" name="Rectangle 18"/>
          <p:cNvSpPr>
            <a:spLocks/>
          </p:cNvSpPr>
          <p:nvPr/>
        </p:nvSpPr>
        <p:spPr bwMode="auto">
          <a:xfrm rot="5400000">
            <a:off x="2143125" y="2914650"/>
            <a:ext cx="1651000" cy="406400"/>
          </a:xfrm>
          <a:prstGeom prst="rect">
            <a:avLst/>
          </a:prstGeom>
          <a:solidFill>
            <a:srgbClr val="FF0000"/>
          </a:solidFill>
          <a:ln w="6350">
            <a:solidFill>
              <a:srgbClr val="000000"/>
            </a:solidFill>
            <a:miter lim="800000"/>
            <a:headEnd/>
            <a:tailEnd/>
          </a:ln>
        </p:spPr>
        <p:txBody>
          <a:bodyPr lIns="0" tIns="0" rIns="0" bIns="0" anchor="ctr"/>
          <a:lstStyle/>
          <a:p>
            <a:pPr algn="ctr" fontAlgn="base">
              <a:spcBef>
                <a:spcPct val="0"/>
              </a:spcBef>
              <a:spcAft>
                <a:spcPct val="0"/>
              </a:spcAft>
              <a:tabLst>
                <a:tab pos="990600" algn="l"/>
              </a:tabLst>
              <a:defRPr/>
            </a:pPr>
            <a:r>
              <a:rPr kumimoji="0" lang="en-US" altLang="ja-JP" sz="2400" b="1">
                <a:solidFill>
                  <a:srgbClr val="FFFFFF"/>
                </a:solidFill>
                <a:effectLst>
                  <a:outerShdw blurRad="38100" dist="38100" dir="2700000" algn="tl">
                    <a:srgbClr val="000000"/>
                  </a:outerShdw>
                </a:effectLst>
                <a:latin typeface="Helvetica" pitchFamily="34" charset="0"/>
                <a:sym typeface="Helvetica" pitchFamily="34" charset="0"/>
              </a:rPr>
              <a:t>PFOA</a:t>
            </a:r>
          </a:p>
        </p:txBody>
      </p:sp>
      <p:sp>
        <p:nvSpPr>
          <p:cNvPr id="137235" name="Rectangle 19"/>
          <p:cNvSpPr>
            <a:spLocks/>
          </p:cNvSpPr>
          <p:nvPr/>
        </p:nvSpPr>
        <p:spPr bwMode="auto">
          <a:xfrm rot="5400000">
            <a:off x="2549525" y="2914650"/>
            <a:ext cx="1651000" cy="406400"/>
          </a:xfrm>
          <a:prstGeom prst="rect">
            <a:avLst/>
          </a:prstGeom>
          <a:solidFill>
            <a:srgbClr val="008000"/>
          </a:solidFill>
          <a:ln w="6350">
            <a:solidFill>
              <a:srgbClr val="000000"/>
            </a:solidFill>
            <a:miter lim="800000"/>
            <a:headEnd/>
            <a:tailEnd/>
          </a:ln>
        </p:spPr>
        <p:txBody>
          <a:bodyPr lIns="0" tIns="0" rIns="0" bIns="0" anchor="ctr"/>
          <a:lstStyle/>
          <a:p>
            <a:pPr algn="ctr" fontAlgn="base">
              <a:spcBef>
                <a:spcPct val="0"/>
              </a:spcBef>
              <a:spcAft>
                <a:spcPct val="0"/>
              </a:spcAft>
              <a:tabLst>
                <a:tab pos="990600" algn="l"/>
              </a:tabLst>
              <a:defRPr/>
            </a:pPr>
            <a:r>
              <a:rPr kumimoji="0" lang="en-US" altLang="ja-JP" sz="2400" b="1">
                <a:solidFill>
                  <a:srgbClr val="FFFFFF"/>
                </a:solidFill>
                <a:effectLst>
                  <a:outerShdw blurRad="38100" dist="38100" dir="2700000" algn="tl">
                    <a:srgbClr val="000000"/>
                  </a:outerShdw>
                </a:effectLst>
                <a:latin typeface="Helvetica" pitchFamily="34" charset="0"/>
                <a:sym typeface="Helvetica" pitchFamily="34" charset="0"/>
              </a:rPr>
              <a:t>PFOS</a:t>
            </a:r>
          </a:p>
        </p:txBody>
      </p:sp>
      <p:sp>
        <p:nvSpPr>
          <p:cNvPr id="39950" name="Rectangle 20"/>
          <p:cNvSpPr>
            <a:spLocks/>
          </p:cNvSpPr>
          <p:nvPr/>
        </p:nvSpPr>
        <p:spPr bwMode="auto">
          <a:xfrm>
            <a:off x="5635625" y="2698750"/>
            <a:ext cx="76200" cy="14478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51" name="Rectangle 21"/>
          <p:cNvSpPr>
            <a:spLocks/>
          </p:cNvSpPr>
          <p:nvPr/>
        </p:nvSpPr>
        <p:spPr bwMode="auto">
          <a:xfrm>
            <a:off x="5788025" y="3651250"/>
            <a:ext cx="76200" cy="4953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52" name="Rectangle 22"/>
          <p:cNvSpPr>
            <a:spLocks/>
          </p:cNvSpPr>
          <p:nvPr/>
        </p:nvSpPr>
        <p:spPr bwMode="auto">
          <a:xfrm>
            <a:off x="5635625" y="2876550"/>
            <a:ext cx="76200" cy="6350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53" name="Rectangle 23"/>
          <p:cNvSpPr>
            <a:spLocks/>
          </p:cNvSpPr>
          <p:nvPr/>
        </p:nvSpPr>
        <p:spPr bwMode="auto">
          <a:xfrm>
            <a:off x="7883525" y="3397250"/>
            <a:ext cx="76200" cy="11176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54" name="Rectangle 24"/>
          <p:cNvSpPr>
            <a:spLocks/>
          </p:cNvSpPr>
          <p:nvPr/>
        </p:nvSpPr>
        <p:spPr bwMode="auto">
          <a:xfrm>
            <a:off x="8035925" y="3854450"/>
            <a:ext cx="76200" cy="660400"/>
          </a:xfrm>
          <a:prstGeom prst="rect">
            <a:avLst/>
          </a:prstGeom>
          <a:solidFill>
            <a:srgbClr val="85E7A4"/>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55" name="Rectangle 25"/>
          <p:cNvSpPr>
            <a:spLocks/>
          </p:cNvSpPr>
          <p:nvPr/>
        </p:nvSpPr>
        <p:spPr bwMode="auto">
          <a:xfrm>
            <a:off x="8035925" y="3879850"/>
            <a:ext cx="76200" cy="6350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56" name="Rectangle 26"/>
          <p:cNvSpPr>
            <a:spLocks/>
          </p:cNvSpPr>
          <p:nvPr/>
        </p:nvSpPr>
        <p:spPr bwMode="auto">
          <a:xfrm>
            <a:off x="7883525" y="3879850"/>
            <a:ext cx="76200" cy="6350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3" name="Group 27"/>
          <p:cNvGrpSpPr>
            <a:grpSpLocks/>
          </p:cNvGrpSpPr>
          <p:nvPr/>
        </p:nvGrpSpPr>
        <p:grpSpPr bwMode="auto">
          <a:xfrm>
            <a:off x="6689725" y="1492250"/>
            <a:ext cx="228600" cy="2857500"/>
            <a:chOff x="0" y="0"/>
            <a:chExt cx="144" cy="1800"/>
          </a:xfrm>
        </p:grpSpPr>
        <p:sp>
          <p:nvSpPr>
            <p:cNvPr id="40016" name="Rectangle 28"/>
            <p:cNvSpPr>
              <a:spLocks/>
            </p:cNvSpPr>
            <p:nvPr/>
          </p:nvSpPr>
          <p:spPr bwMode="auto">
            <a:xfrm>
              <a:off x="0" y="664"/>
              <a:ext cx="48" cy="1136"/>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7" name="Rectangle 29"/>
            <p:cNvSpPr>
              <a:spLocks/>
            </p:cNvSpPr>
            <p:nvPr/>
          </p:nvSpPr>
          <p:spPr bwMode="auto">
            <a:xfrm>
              <a:off x="48" y="0"/>
              <a:ext cx="48" cy="18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8" name="Rectangle 30"/>
            <p:cNvSpPr>
              <a:spLocks/>
            </p:cNvSpPr>
            <p:nvPr/>
          </p:nvSpPr>
          <p:spPr bwMode="auto">
            <a:xfrm>
              <a:off x="0" y="1000"/>
              <a:ext cx="48" cy="4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9" name="Rectangle 31"/>
            <p:cNvSpPr>
              <a:spLocks/>
            </p:cNvSpPr>
            <p:nvPr/>
          </p:nvSpPr>
          <p:spPr bwMode="auto">
            <a:xfrm>
              <a:off x="96" y="1304"/>
              <a:ext cx="48" cy="496"/>
            </a:xfrm>
            <a:prstGeom prst="rect">
              <a:avLst/>
            </a:prstGeom>
            <a:solidFill>
              <a:srgbClr val="A7EE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20" name="Rectangle 32"/>
            <p:cNvSpPr>
              <a:spLocks/>
            </p:cNvSpPr>
            <p:nvPr/>
          </p:nvSpPr>
          <p:spPr bwMode="auto">
            <a:xfrm>
              <a:off x="96" y="1400"/>
              <a:ext cx="48" cy="4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21" name="Rectangle 33"/>
            <p:cNvSpPr>
              <a:spLocks/>
            </p:cNvSpPr>
            <p:nvPr/>
          </p:nvSpPr>
          <p:spPr bwMode="auto">
            <a:xfrm>
              <a:off x="48" y="1000"/>
              <a:ext cx="48" cy="4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22" name="Rectangle 34"/>
            <p:cNvSpPr>
              <a:spLocks/>
            </p:cNvSpPr>
            <p:nvPr/>
          </p:nvSpPr>
          <p:spPr bwMode="auto">
            <a:xfrm>
              <a:off x="48" y="200"/>
              <a:ext cx="48" cy="4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4" name="Group 35"/>
          <p:cNvGrpSpPr>
            <a:grpSpLocks/>
          </p:cNvGrpSpPr>
          <p:nvPr/>
        </p:nvGrpSpPr>
        <p:grpSpPr bwMode="auto">
          <a:xfrm>
            <a:off x="7235825" y="2012950"/>
            <a:ext cx="228600" cy="2476500"/>
            <a:chOff x="0" y="0"/>
            <a:chExt cx="144" cy="1560"/>
          </a:xfrm>
        </p:grpSpPr>
        <p:sp>
          <p:nvSpPr>
            <p:cNvPr id="40009" name="Rectangle 36"/>
            <p:cNvSpPr>
              <a:spLocks/>
            </p:cNvSpPr>
            <p:nvPr/>
          </p:nvSpPr>
          <p:spPr bwMode="auto">
            <a:xfrm>
              <a:off x="0" y="536"/>
              <a:ext cx="48" cy="1024"/>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0" name="Rectangle 37"/>
            <p:cNvSpPr>
              <a:spLocks/>
            </p:cNvSpPr>
            <p:nvPr/>
          </p:nvSpPr>
          <p:spPr bwMode="auto">
            <a:xfrm>
              <a:off x="0" y="760"/>
              <a:ext cx="48" cy="4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1" name="Rectangle 38"/>
            <p:cNvSpPr>
              <a:spLocks/>
            </p:cNvSpPr>
            <p:nvPr/>
          </p:nvSpPr>
          <p:spPr bwMode="auto">
            <a:xfrm>
              <a:off x="96" y="1064"/>
              <a:ext cx="48" cy="496"/>
            </a:xfrm>
            <a:prstGeom prst="rect">
              <a:avLst/>
            </a:prstGeom>
            <a:solidFill>
              <a:srgbClr val="A7EEB3"/>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2" name="Rectangle 39"/>
            <p:cNvSpPr>
              <a:spLocks/>
            </p:cNvSpPr>
            <p:nvPr/>
          </p:nvSpPr>
          <p:spPr bwMode="auto">
            <a:xfrm>
              <a:off x="48" y="0"/>
              <a:ext cx="48" cy="156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3" name="Rectangle 40"/>
            <p:cNvSpPr>
              <a:spLocks/>
            </p:cNvSpPr>
            <p:nvPr/>
          </p:nvSpPr>
          <p:spPr bwMode="auto">
            <a:xfrm>
              <a:off x="96" y="1160"/>
              <a:ext cx="48" cy="4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4" name="Rectangle 41"/>
            <p:cNvSpPr>
              <a:spLocks/>
            </p:cNvSpPr>
            <p:nvPr/>
          </p:nvSpPr>
          <p:spPr bwMode="auto">
            <a:xfrm>
              <a:off x="48" y="116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15" name="Rectangle 42"/>
            <p:cNvSpPr>
              <a:spLocks/>
            </p:cNvSpPr>
            <p:nvPr/>
          </p:nvSpPr>
          <p:spPr bwMode="auto">
            <a:xfrm>
              <a:off x="48" y="36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39959" name="Line 43"/>
          <p:cNvSpPr>
            <a:spLocks noChangeShapeType="1"/>
          </p:cNvSpPr>
          <p:nvPr/>
        </p:nvSpPr>
        <p:spPr bwMode="auto">
          <a:xfrm>
            <a:off x="7858125" y="2368550"/>
            <a:ext cx="401638" cy="736600"/>
          </a:xfrm>
          <a:prstGeom prst="line">
            <a:avLst/>
          </a:prstGeom>
          <a:noFill/>
          <a:ln w="12700">
            <a:solidFill>
              <a:srgbClr val="000000"/>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60" name="Line 44"/>
          <p:cNvSpPr>
            <a:spLocks noChangeShapeType="1"/>
          </p:cNvSpPr>
          <p:nvPr/>
        </p:nvSpPr>
        <p:spPr bwMode="auto">
          <a:xfrm rot="10800000" flipH="1">
            <a:off x="6565900" y="4352925"/>
            <a:ext cx="119063" cy="263525"/>
          </a:xfrm>
          <a:prstGeom prst="line">
            <a:avLst/>
          </a:prstGeom>
          <a:noFill/>
          <a:ln w="12700">
            <a:solidFill>
              <a:srgbClr val="000000"/>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61" name="Line 45"/>
          <p:cNvSpPr>
            <a:spLocks noChangeShapeType="1"/>
          </p:cNvSpPr>
          <p:nvPr/>
        </p:nvSpPr>
        <p:spPr bwMode="auto">
          <a:xfrm>
            <a:off x="6570663" y="4624388"/>
            <a:ext cx="80962" cy="727075"/>
          </a:xfrm>
          <a:prstGeom prst="line">
            <a:avLst/>
          </a:prstGeom>
          <a:noFill/>
          <a:ln w="12700">
            <a:solidFill>
              <a:srgbClr val="000000"/>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5" name="Group 46"/>
          <p:cNvGrpSpPr>
            <a:grpSpLocks/>
          </p:cNvGrpSpPr>
          <p:nvPr/>
        </p:nvGrpSpPr>
        <p:grpSpPr bwMode="auto">
          <a:xfrm>
            <a:off x="8264525" y="1212850"/>
            <a:ext cx="228600" cy="1892300"/>
            <a:chOff x="0" y="0"/>
            <a:chExt cx="144" cy="1192"/>
          </a:xfrm>
        </p:grpSpPr>
        <p:sp>
          <p:nvSpPr>
            <p:cNvPr id="40004" name="Rectangle 47"/>
            <p:cNvSpPr>
              <a:spLocks/>
            </p:cNvSpPr>
            <p:nvPr/>
          </p:nvSpPr>
          <p:spPr bwMode="auto">
            <a:xfrm>
              <a:off x="0" y="0"/>
              <a:ext cx="48" cy="1192"/>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5" name="Rectangle 48"/>
            <p:cNvSpPr>
              <a:spLocks/>
            </p:cNvSpPr>
            <p:nvPr/>
          </p:nvSpPr>
          <p:spPr bwMode="auto">
            <a:xfrm>
              <a:off x="96" y="880"/>
              <a:ext cx="48" cy="312"/>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6" name="Rectangle 49"/>
            <p:cNvSpPr>
              <a:spLocks/>
            </p:cNvSpPr>
            <p:nvPr/>
          </p:nvSpPr>
          <p:spPr bwMode="auto">
            <a:xfrm>
              <a:off x="0" y="392"/>
              <a:ext cx="48" cy="400"/>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7" name="Rectangle 50"/>
            <p:cNvSpPr>
              <a:spLocks/>
            </p:cNvSpPr>
            <p:nvPr/>
          </p:nvSpPr>
          <p:spPr bwMode="auto">
            <a:xfrm>
              <a:off x="48" y="480"/>
              <a:ext cx="48" cy="712"/>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8" name="Rectangle 51"/>
            <p:cNvSpPr>
              <a:spLocks/>
            </p:cNvSpPr>
            <p:nvPr/>
          </p:nvSpPr>
          <p:spPr bwMode="auto">
            <a:xfrm>
              <a:off x="47" y="792"/>
              <a:ext cx="49"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6" name="Group 52"/>
          <p:cNvGrpSpPr>
            <a:grpSpLocks/>
          </p:cNvGrpSpPr>
          <p:nvPr/>
        </p:nvGrpSpPr>
        <p:grpSpPr bwMode="auto">
          <a:xfrm>
            <a:off x="7032625" y="1022350"/>
            <a:ext cx="228600" cy="1143000"/>
            <a:chOff x="0" y="0"/>
            <a:chExt cx="144" cy="720"/>
          </a:xfrm>
        </p:grpSpPr>
        <p:sp>
          <p:nvSpPr>
            <p:cNvPr id="39998" name="Rectangle 53"/>
            <p:cNvSpPr>
              <a:spLocks/>
            </p:cNvSpPr>
            <p:nvPr/>
          </p:nvSpPr>
          <p:spPr bwMode="auto">
            <a:xfrm>
              <a:off x="0" y="272"/>
              <a:ext cx="48" cy="448"/>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9" name="Rectangle 54"/>
            <p:cNvSpPr>
              <a:spLocks/>
            </p:cNvSpPr>
            <p:nvPr/>
          </p:nvSpPr>
          <p:spPr bwMode="auto">
            <a:xfrm>
              <a:off x="96" y="248"/>
              <a:ext cx="48" cy="472"/>
            </a:xfrm>
            <a:prstGeom prst="rect">
              <a:avLst/>
            </a:prstGeom>
            <a:solidFill>
              <a:srgbClr val="85E7A4"/>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0" name="Rectangle 55"/>
            <p:cNvSpPr>
              <a:spLocks/>
            </p:cNvSpPr>
            <p:nvPr/>
          </p:nvSpPr>
          <p:spPr bwMode="auto">
            <a:xfrm>
              <a:off x="0" y="320"/>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1" name="Rectangle 56"/>
            <p:cNvSpPr>
              <a:spLocks/>
            </p:cNvSpPr>
            <p:nvPr/>
          </p:nvSpPr>
          <p:spPr bwMode="auto">
            <a:xfrm>
              <a:off x="96" y="320"/>
              <a:ext cx="48" cy="400"/>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2" name="Rectangle 57"/>
            <p:cNvSpPr>
              <a:spLocks/>
            </p:cNvSpPr>
            <p:nvPr/>
          </p:nvSpPr>
          <p:spPr bwMode="auto">
            <a:xfrm>
              <a:off x="48" y="0"/>
              <a:ext cx="48" cy="72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40003" name="Rectangle 58"/>
            <p:cNvSpPr>
              <a:spLocks/>
            </p:cNvSpPr>
            <p:nvPr/>
          </p:nvSpPr>
          <p:spPr bwMode="auto">
            <a:xfrm>
              <a:off x="48" y="32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7" name="Group 59"/>
          <p:cNvGrpSpPr>
            <a:grpSpLocks/>
          </p:cNvGrpSpPr>
          <p:nvPr/>
        </p:nvGrpSpPr>
        <p:grpSpPr bwMode="auto">
          <a:xfrm>
            <a:off x="6105525" y="1898650"/>
            <a:ext cx="228600" cy="990600"/>
            <a:chOff x="0" y="0"/>
            <a:chExt cx="144" cy="624"/>
          </a:xfrm>
        </p:grpSpPr>
        <p:sp>
          <p:nvSpPr>
            <p:cNvPr id="39994" name="Rectangle 60"/>
            <p:cNvSpPr>
              <a:spLocks/>
            </p:cNvSpPr>
            <p:nvPr/>
          </p:nvSpPr>
          <p:spPr bwMode="auto">
            <a:xfrm>
              <a:off x="0" y="312"/>
              <a:ext cx="48" cy="312"/>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5" name="Rectangle 61"/>
            <p:cNvSpPr>
              <a:spLocks/>
            </p:cNvSpPr>
            <p:nvPr/>
          </p:nvSpPr>
          <p:spPr bwMode="auto">
            <a:xfrm>
              <a:off x="96" y="408"/>
              <a:ext cx="48" cy="216"/>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6" name="Rectangle 62"/>
            <p:cNvSpPr>
              <a:spLocks/>
            </p:cNvSpPr>
            <p:nvPr/>
          </p:nvSpPr>
          <p:spPr bwMode="auto">
            <a:xfrm>
              <a:off x="48" y="0"/>
              <a:ext cx="48" cy="624"/>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7" name="Rectangle 63"/>
            <p:cNvSpPr>
              <a:spLocks/>
            </p:cNvSpPr>
            <p:nvPr/>
          </p:nvSpPr>
          <p:spPr bwMode="auto">
            <a:xfrm>
              <a:off x="48" y="224"/>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8" name="Group 64"/>
          <p:cNvGrpSpPr>
            <a:grpSpLocks/>
          </p:cNvGrpSpPr>
          <p:nvPr/>
        </p:nvGrpSpPr>
        <p:grpSpPr bwMode="auto">
          <a:xfrm>
            <a:off x="6638925" y="4603750"/>
            <a:ext cx="228600" cy="825500"/>
            <a:chOff x="0" y="0"/>
            <a:chExt cx="144" cy="520"/>
          </a:xfrm>
        </p:grpSpPr>
        <p:sp>
          <p:nvSpPr>
            <p:cNvPr id="39990" name="Rectangle 65"/>
            <p:cNvSpPr>
              <a:spLocks/>
            </p:cNvSpPr>
            <p:nvPr/>
          </p:nvSpPr>
          <p:spPr bwMode="auto">
            <a:xfrm>
              <a:off x="0" y="368"/>
              <a:ext cx="48" cy="152"/>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1" name="Rectangle 66"/>
            <p:cNvSpPr>
              <a:spLocks/>
            </p:cNvSpPr>
            <p:nvPr/>
          </p:nvSpPr>
          <p:spPr bwMode="auto">
            <a:xfrm>
              <a:off x="96" y="368"/>
              <a:ext cx="48" cy="152"/>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2" name="Rectangle 67"/>
            <p:cNvSpPr>
              <a:spLocks/>
            </p:cNvSpPr>
            <p:nvPr/>
          </p:nvSpPr>
          <p:spPr bwMode="auto">
            <a:xfrm>
              <a:off x="48" y="0"/>
              <a:ext cx="48" cy="52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93" name="Rectangle 68"/>
            <p:cNvSpPr>
              <a:spLocks/>
            </p:cNvSpPr>
            <p:nvPr/>
          </p:nvSpPr>
          <p:spPr bwMode="auto">
            <a:xfrm>
              <a:off x="48" y="12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9" name="Group 69"/>
          <p:cNvGrpSpPr>
            <a:grpSpLocks/>
          </p:cNvGrpSpPr>
          <p:nvPr/>
        </p:nvGrpSpPr>
        <p:grpSpPr bwMode="auto">
          <a:xfrm>
            <a:off x="4746625" y="3752850"/>
            <a:ext cx="228600" cy="1155700"/>
            <a:chOff x="0" y="0"/>
            <a:chExt cx="144" cy="728"/>
          </a:xfrm>
        </p:grpSpPr>
        <p:sp>
          <p:nvSpPr>
            <p:cNvPr id="39985" name="Rectangle 70"/>
            <p:cNvSpPr>
              <a:spLocks/>
            </p:cNvSpPr>
            <p:nvPr/>
          </p:nvSpPr>
          <p:spPr bwMode="auto">
            <a:xfrm>
              <a:off x="0" y="256"/>
              <a:ext cx="48" cy="472"/>
            </a:xfrm>
            <a:prstGeom prst="rect">
              <a:avLst/>
            </a:prstGeom>
            <a:solidFill>
              <a:srgbClr val="FFD39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6" name="Rectangle 71"/>
            <p:cNvSpPr>
              <a:spLocks/>
            </p:cNvSpPr>
            <p:nvPr/>
          </p:nvSpPr>
          <p:spPr bwMode="auto">
            <a:xfrm>
              <a:off x="96" y="552"/>
              <a:ext cx="48" cy="176"/>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7" name="Rectangle 72"/>
            <p:cNvSpPr>
              <a:spLocks/>
            </p:cNvSpPr>
            <p:nvPr/>
          </p:nvSpPr>
          <p:spPr bwMode="auto">
            <a:xfrm>
              <a:off x="0" y="328"/>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8" name="Rectangle 73"/>
            <p:cNvSpPr>
              <a:spLocks/>
            </p:cNvSpPr>
            <p:nvPr/>
          </p:nvSpPr>
          <p:spPr bwMode="auto">
            <a:xfrm>
              <a:off x="48" y="0"/>
              <a:ext cx="48" cy="728"/>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9" name="Rectangle 74"/>
            <p:cNvSpPr>
              <a:spLocks/>
            </p:cNvSpPr>
            <p:nvPr/>
          </p:nvSpPr>
          <p:spPr bwMode="auto">
            <a:xfrm>
              <a:off x="48" y="328"/>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39967" name="Rectangle 75"/>
          <p:cNvSpPr>
            <a:spLocks/>
          </p:cNvSpPr>
          <p:nvPr/>
        </p:nvSpPr>
        <p:spPr bwMode="auto">
          <a:xfrm>
            <a:off x="5711825" y="3117850"/>
            <a:ext cx="76200" cy="10287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68" name="Rectangle 76"/>
          <p:cNvSpPr>
            <a:spLocks/>
          </p:cNvSpPr>
          <p:nvPr/>
        </p:nvSpPr>
        <p:spPr bwMode="auto">
          <a:xfrm>
            <a:off x="5711825" y="3511550"/>
            <a:ext cx="76200" cy="6350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nvGrpSpPr>
          <p:cNvPr id="10" name="Group 77"/>
          <p:cNvGrpSpPr>
            <a:grpSpLocks/>
          </p:cNvGrpSpPr>
          <p:nvPr/>
        </p:nvGrpSpPr>
        <p:grpSpPr bwMode="auto">
          <a:xfrm>
            <a:off x="4073525" y="2292350"/>
            <a:ext cx="228600" cy="2578100"/>
            <a:chOff x="0" y="0"/>
            <a:chExt cx="144" cy="1624"/>
          </a:xfrm>
        </p:grpSpPr>
        <p:sp>
          <p:nvSpPr>
            <p:cNvPr id="39979" name="Rectangle 78"/>
            <p:cNvSpPr>
              <a:spLocks/>
            </p:cNvSpPr>
            <p:nvPr/>
          </p:nvSpPr>
          <p:spPr bwMode="auto">
            <a:xfrm>
              <a:off x="0" y="0"/>
              <a:ext cx="48" cy="1624"/>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0" name="Rectangle 79"/>
            <p:cNvSpPr>
              <a:spLocks/>
            </p:cNvSpPr>
            <p:nvPr/>
          </p:nvSpPr>
          <p:spPr bwMode="auto">
            <a:xfrm>
              <a:off x="96" y="1312"/>
              <a:ext cx="48" cy="312"/>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1" name="Rectangle 80"/>
            <p:cNvSpPr>
              <a:spLocks/>
            </p:cNvSpPr>
            <p:nvPr/>
          </p:nvSpPr>
          <p:spPr bwMode="auto">
            <a:xfrm>
              <a:off x="0" y="824"/>
              <a:ext cx="48" cy="400"/>
            </a:xfrm>
            <a:prstGeom prst="rect">
              <a:avLst/>
            </a:prstGeom>
            <a:solidFill>
              <a:srgbClr val="FFDFA6"/>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2" name="Rectangle 81"/>
            <p:cNvSpPr>
              <a:spLocks/>
            </p:cNvSpPr>
            <p:nvPr/>
          </p:nvSpPr>
          <p:spPr bwMode="auto">
            <a:xfrm>
              <a:off x="0" y="24"/>
              <a:ext cx="48" cy="400"/>
            </a:xfrm>
            <a:prstGeom prst="rect">
              <a:avLst/>
            </a:prstGeom>
            <a:solidFill>
              <a:srgbClr val="FFDFA6"/>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3" name="Rectangle 82"/>
            <p:cNvSpPr>
              <a:spLocks/>
            </p:cNvSpPr>
            <p:nvPr/>
          </p:nvSpPr>
          <p:spPr bwMode="auto">
            <a:xfrm>
              <a:off x="48" y="616"/>
              <a:ext cx="48" cy="1008"/>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84" name="Rectangle 83"/>
            <p:cNvSpPr>
              <a:spLocks/>
            </p:cNvSpPr>
            <p:nvPr/>
          </p:nvSpPr>
          <p:spPr bwMode="auto">
            <a:xfrm>
              <a:off x="48" y="824"/>
              <a:ext cx="48" cy="400"/>
            </a:xfrm>
            <a:prstGeom prst="rect">
              <a:avLst/>
            </a:prstGeom>
            <a:solidFill>
              <a:srgbClr val="FFBCBF"/>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grpSp>
        <p:nvGrpSpPr>
          <p:cNvPr id="11" name="Group 84"/>
          <p:cNvGrpSpPr>
            <a:grpSpLocks/>
          </p:cNvGrpSpPr>
          <p:nvPr/>
        </p:nvGrpSpPr>
        <p:grpSpPr bwMode="auto">
          <a:xfrm>
            <a:off x="885825" y="3917950"/>
            <a:ext cx="228600" cy="1968500"/>
            <a:chOff x="0" y="0"/>
            <a:chExt cx="144" cy="1240"/>
          </a:xfrm>
        </p:grpSpPr>
        <p:sp>
          <p:nvSpPr>
            <p:cNvPr id="39973" name="Rectangle 85"/>
            <p:cNvSpPr>
              <a:spLocks/>
            </p:cNvSpPr>
            <p:nvPr/>
          </p:nvSpPr>
          <p:spPr bwMode="auto">
            <a:xfrm>
              <a:off x="0" y="0"/>
              <a:ext cx="48" cy="1240"/>
            </a:xfrm>
            <a:prstGeom prst="rect">
              <a:avLst/>
            </a:prstGeom>
            <a:solidFill>
              <a:srgbClr val="FFDFA6"/>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74" name="Rectangle 86"/>
            <p:cNvSpPr>
              <a:spLocks/>
            </p:cNvSpPr>
            <p:nvPr/>
          </p:nvSpPr>
          <p:spPr bwMode="auto">
            <a:xfrm>
              <a:off x="96" y="1072"/>
              <a:ext cx="48" cy="168"/>
            </a:xfrm>
            <a:prstGeom prst="rect">
              <a:avLst/>
            </a:prstGeom>
            <a:solidFill>
              <a:srgbClr val="00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75" name="Rectangle 87"/>
            <p:cNvSpPr>
              <a:spLocks/>
            </p:cNvSpPr>
            <p:nvPr/>
          </p:nvSpPr>
          <p:spPr bwMode="auto">
            <a:xfrm>
              <a:off x="0" y="840"/>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76" name="Rectangle 88"/>
            <p:cNvSpPr>
              <a:spLocks/>
            </p:cNvSpPr>
            <p:nvPr/>
          </p:nvSpPr>
          <p:spPr bwMode="auto">
            <a:xfrm>
              <a:off x="0" y="40"/>
              <a:ext cx="48" cy="400"/>
            </a:xfrm>
            <a:prstGeom prst="rect">
              <a:avLst/>
            </a:prstGeom>
            <a:solidFill>
              <a:srgbClr val="FF8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77" name="Rectangle 89"/>
            <p:cNvSpPr>
              <a:spLocks/>
            </p:cNvSpPr>
            <p:nvPr/>
          </p:nvSpPr>
          <p:spPr bwMode="auto">
            <a:xfrm>
              <a:off x="48" y="504"/>
              <a:ext cx="48" cy="736"/>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78" name="Rectangle 90"/>
            <p:cNvSpPr>
              <a:spLocks/>
            </p:cNvSpPr>
            <p:nvPr/>
          </p:nvSpPr>
          <p:spPr bwMode="auto">
            <a:xfrm>
              <a:off x="48" y="840"/>
              <a:ext cx="48" cy="4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grpSp>
      <p:sp>
        <p:nvSpPr>
          <p:cNvPr id="39971" name="Rectangle 91"/>
          <p:cNvSpPr>
            <a:spLocks/>
          </p:cNvSpPr>
          <p:nvPr/>
        </p:nvSpPr>
        <p:spPr bwMode="auto">
          <a:xfrm>
            <a:off x="7959725" y="2660650"/>
            <a:ext cx="76200" cy="1854200"/>
          </a:xfrm>
          <a:prstGeom prst="rect">
            <a:avLst/>
          </a:prstGeom>
          <a:solidFill>
            <a:srgbClr val="FF0000"/>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39972" name="Rectangle 92"/>
          <p:cNvSpPr>
            <a:spLocks/>
          </p:cNvSpPr>
          <p:nvPr/>
        </p:nvSpPr>
        <p:spPr bwMode="auto">
          <a:xfrm>
            <a:off x="7959725" y="3244850"/>
            <a:ext cx="76200" cy="635000"/>
          </a:xfrm>
          <a:prstGeom prst="rect">
            <a:avLst/>
          </a:prstGeom>
          <a:solidFill>
            <a:srgbClr val="FEACAE"/>
          </a:solidFill>
          <a:ln w="6350">
            <a:solidFill>
              <a:srgbClr val="000000"/>
            </a:solidFill>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nvPr>
        </p:nvGraphicFramePr>
        <p:xfrm>
          <a:off x="1403350" y="1290638"/>
          <a:ext cx="6192838" cy="5567362"/>
        </p:xfrm>
        <a:graphic>
          <a:graphicData uri="http://schemas.openxmlformats.org/presentationml/2006/ole">
            <p:oleObj spid="_x0000_s4098" name="グラフ" r:id="rId4" imgW="5848350" imgH="5258003" progId="Excel.Chart.8">
              <p:embed/>
            </p:oleObj>
          </a:graphicData>
        </a:graphic>
      </p:graphicFrame>
      <p:sp>
        <p:nvSpPr>
          <p:cNvPr id="2051" name="Line 3"/>
          <p:cNvSpPr>
            <a:spLocks noChangeShapeType="1"/>
          </p:cNvSpPr>
          <p:nvPr/>
        </p:nvSpPr>
        <p:spPr bwMode="auto">
          <a:xfrm flipH="1">
            <a:off x="2987675" y="2276475"/>
            <a:ext cx="2520950" cy="2520950"/>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2052" name="Text Box 4"/>
          <p:cNvSpPr txBox="1">
            <a:spLocks noChangeArrowheads="1"/>
          </p:cNvSpPr>
          <p:nvPr/>
        </p:nvSpPr>
        <p:spPr bwMode="auto">
          <a:xfrm>
            <a:off x="4572000" y="3284538"/>
            <a:ext cx="1366838" cy="457200"/>
          </a:xfrm>
          <a:prstGeom prst="rect">
            <a:avLst/>
          </a:prstGeom>
          <a:solidFill>
            <a:srgbClr val="33CC33"/>
          </a:solidFill>
          <a:ln w="9525">
            <a:noFill/>
            <a:miter lim="800000"/>
            <a:headEnd/>
            <a:tailEnd/>
          </a:ln>
        </p:spPr>
        <p:txBody>
          <a:bodyPr>
            <a:spAutoFit/>
          </a:bodyPr>
          <a:lstStyle/>
          <a:p>
            <a:pPr fontAlgn="base">
              <a:spcBef>
                <a:spcPct val="50000"/>
              </a:spcBef>
              <a:spcAft>
                <a:spcPct val="0"/>
              </a:spcAft>
            </a:pPr>
            <a:r>
              <a:rPr lang="en-US" altLang="ja-JP" sz="2400" b="1">
                <a:solidFill>
                  <a:srgbClr val="993366"/>
                </a:solidFill>
              </a:rPr>
              <a:t>PFOA</a:t>
            </a:r>
          </a:p>
        </p:txBody>
      </p:sp>
      <p:sp>
        <p:nvSpPr>
          <p:cNvPr id="2053" name="Line 5"/>
          <p:cNvSpPr>
            <a:spLocks noChangeShapeType="1"/>
          </p:cNvSpPr>
          <p:nvPr/>
        </p:nvSpPr>
        <p:spPr bwMode="auto">
          <a:xfrm>
            <a:off x="3132138" y="5373688"/>
            <a:ext cx="2663825" cy="792162"/>
          </a:xfrm>
          <a:prstGeom prst="line">
            <a:avLst/>
          </a:prstGeom>
          <a:noFill/>
          <a:ln w="9525">
            <a:solidFill>
              <a:schemeClr val="tx1"/>
            </a:solidFill>
            <a:round/>
            <a:headEnd/>
            <a:tailEnd type="triangle" w="med" len="med"/>
          </a:ln>
        </p:spPr>
        <p:txBody>
          <a:bodyPr/>
          <a:lstStyle/>
          <a:p>
            <a:pPr fontAlgn="base">
              <a:spcBef>
                <a:spcPct val="0"/>
              </a:spcBef>
              <a:spcAft>
                <a:spcPct val="0"/>
              </a:spcAft>
            </a:pPr>
            <a:endParaRPr lang="ja-JP" altLang="en-US" sz="2400" b="1">
              <a:solidFill>
                <a:srgbClr val="000000"/>
              </a:solidFill>
            </a:endParaRPr>
          </a:p>
        </p:txBody>
      </p:sp>
      <p:sp>
        <p:nvSpPr>
          <p:cNvPr id="2054" name="Text Box 6"/>
          <p:cNvSpPr txBox="1">
            <a:spLocks noChangeArrowheads="1"/>
          </p:cNvSpPr>
          <p:nvPr/>
        </p:nvSpPr>
        <p:spPr bwMode="auto">
          <a:xfrm>
            <a:off x="4284663" y="5157788"/>
            <a:ext cx="1366837" cy="457200"/>
          </a:xfrm>
          <a:prstGeom prst="rect">
            <a:avLst/>
          </a:prstGeom>
          <a:solidFill>
            <a:srgbClr val="3366FF"/>
          </a:solidFill>
          <a:ln w="9525">
            <a:noFill/>
            <a:miter lim="800000"/>
            <a:headEnd/>
            <a:tailEnd/>
          </a:ln>
        </p:spPr>
        <p:txBody>
          <a:bodyPr>
            <a:spAutoFit/>
          </a:bodyPr>
          <a:lstStyle/>
          <a:p>
            <a:pPr fontAlgn="base">
              <a:spcBef>
                <a:spcPct val="50000"/>
              </a:spcBef>
              <a:spcAft>
                <a:spcPct val="0"/>
              </a:spcAft>
            </a:pPr>
            <a:r>
              <a:rPr lang="en-US" altLang="ja-JP" sz="2400" b="1">
                <a:solidFill>
                  <a:srgbClr val="FFFF66"/>
                </a:solidFill>
              </a:rPr>
              <a:t>PFHxA</a:t>
            </a:r>
          </a:p>
        </p:txBody>
      </p:sp>
      <p:sp>
        <p:nvSpPr>
          <p:cNvPr id="2055" name="Text Box 7"/>
          <p:cNvSpPr txBox="1">
            <a:spLocks noChangeArrowheads="1"/>
          </p:cNvSpPr>
          <p:nvPr/>
        </p:nvSpPr>
        <p:spPr bwMode="auto">
          <a:xfrm>
            <a:off x="1547813" y="0"/>
            <a:ext cx="7261225"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神戸海域における有機フッ素化合物の汚染実態把握（神戸市</a:t>
            </a:r>
            <a:r>
              <a:rPr lang="ja-JP" altLang="en-US" sz="2000" b="1">
                <a:solidFill>
                  <a:srgbClr val="000000"/>
                </a:solidFill>
                <a:latin typeface="Arial" pitchFamily="34" charset="0"/>
              </a:rPr>
              <a:t>）</a:t>
            </a:r>
          </a:p>
        </p:txBody>
      </p:sp>
      <p:sp>
        <p:nvSpPr>
          <p:cNvPr id="172040" name="Rectangle 8"/>
          <p:cNvSpPr>
            <a:spLocks noChangeArrowheads="1"/>
          </p:cNvSpPr>
          <p:nvPr/>
        </p:nvSpPr>
        <p:spPr bwMode="auto">
          <a:xfrm>
            <a:off x="1042988" y="908050"/>
            <a:ext cx="7023100" cy="457200"/>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ja-JP" altLang="en-US" sz="2400" b="1">
                <a:solidFill>
                  <a:srgbClr val="000000"/>
                </a:solidFill>
                <a:effectLst>
                  <a:outerShdw blurRad="38100" dist="38100" dir="2700000" algn="tl">
                    <a:srgbClr val="C0C0C0"/>
                  </a:outerShdw>
                </a:effectLst>
              </a:rPr>
              <a:t>神戸沿岸海域地点表層水中の</a:t>
            </a:r>
            <a:r>
              <a:rPr lang="en-US" altLang="ja-JP" sz="2400" b="1">
                <a:solidFill>
                  <a:srgbClr val="000000"/>
                </a:solidFill>
                <a:effectLst>
                  <a:outerShdw blurRad="38100" dist="38100" dir="2700000" algn="tl">
                    <a:srgbClr val="C0C0C0"/>
                  </a:outerShdw>
                </a:effectLst>
              </a:rPr>
              <a:t>PFCs</a:t>
            </a:r>
            <a:r>
              <a:rPr lang="ja-JP" altLang="en-US" sz="2400" b="1">
                <a:solidFill>
                  <a:srgbClr val="000000"/>
                </a:solidFill>
                <a:effectLst>
                  <a:outerShdw blurRad="38100" dist="38100" dir="2700000" algn="tl">
                    <a:srgbClr val="C0C0C0"/>
                  </a:outerShdw>
                </a:effectLst>
              </a:rPr>
              <a:t>濃度の経年変化</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5"/>
          <p:cNvSpPr>
            <a:spLocks noChangeArrowheads="1"/>
          </p:cNvSpPr>
          <p:nvPr/>
        </p:nvSpPr>
        <p:spPr bwMode="auto">
          <a:xfrm>
            <a:off x="2571750" y="571500"/>
            <a:ext cx="4032250" cy="622300"/>
          </a:xfrm>
          <a:prstGeom prst="roundRect">
            <a:avLst>
              <a:gd name="adj" fmla="val 16667"/>
            </a:avLst>
          </a:prstGeom>
          <a:solidFill>
            <a:srgbClr val="FFFF00"/>
          </a:solidFill>
          <a:ln w="9525">
            <a:solidFill>
              <a:schemeClr val="tx1"/>
            </a:solidFill>
            <a:round/>
            <a:headEnd/>
            <a:tailEnd/>
          </a:ln>
        </p:spPr>
        <p:txBody>
          <a:bodyPr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40963" name="Rectangle 6"/>
          <p:cNvSpPr>
            <a:spLocks noChangeArrowheads="1"/>
          </p:cNvSpPr>
          <p:nvPr/>
        </p:nvSpPr>
        <p:spPr bwMode="auto">
          <a:xfrm>
            <a:off x="2643188" y="571500"/>
            <a:ext cx="4105275" cy="571500"/>
          </a:xfrm>
          <a:prstGeom prst="rect">
            <a:avLst/>
          </a:prstGeom>
          <a:noFill/>
          <a:ln w="9525">
            <a:noFill/>
            <a:miter lim="800000"/>
            <a:headEnd/>
            <a:tailEnd/>
          </a:ln>
        </p:spPr>
        <p:txBody>
          <a:bodyPr lIns="0" tIns="0" rIns="0" bIns="0" anchor="ctr" anchorCtr="1"/>
          <a:lstStyle/>
          <a:p>
            <a:pPr fontAlgn="base">
              <a:spcBef>
                <a:spcPct val="0"/>
              </a:spcBef>
              <a:spcAft>
                <a:spcPct val="0"/>
              </a:spcAft>
            </a:pPr>
            <a:r>
              <a:rPr lang="ja-JP" altLang="en-US" sz="3600" b="1">
                <a:solidFill>
                  <a:srgbClr val="002060"/>
                </a:solidFill>
                <a:latin typeface="HG丸ｺﾞｼｯｸM-PRO" pitchFamily="50" charset="-128"/>
                <a:ea typeface="HG丸ｺﾞｼｯｸM-PRO" pitchFamily="50" charset="-128"/>
              </a:rPr>
              <a:t>まとめ</a:t>
            </a:r>
          </a:p>
        </p:txBody>
      </p:sp>
      <p:sp>
        <p:nvSpPr>
          <p:cNvPr id="2" name="AutoShape 15"/>
          <p:cNvSpPr>
            <a:spLocks noChangeArrowheads="1"/>
          </p:cNvSpPr>
          <p:nvPr/>
        </p:nvSpPr>
        <p:spPr bwMode="auto">
          <a:xfrm>
            <a:off x="611188" y="1643063"/>
            <a:ext cx="7632700" cy="64135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40965" name="テキスト ボックス 11"/>
          <p:cNvSpPr txBox="1">
            <a:spLocks noChangeArrowheads="1"/>
          </p:cNvSpPr>
          <p:nvPr/>
        </p:nvSpPr>
        <p:spPr bwMode="auto">
          <a:xfrm>
            <a:off x="900113" y="1643063"/>
            <a:ext cx="7099300" cy="554037"/>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0206BE"/>
                </a:solidFill>
                <a:latin typeface="HG丸ｺﾞｼｯｸM-PRO" pitchFamily="50" charset="-128"/>
                <a:ea typeface="HG丸ｺﾞｼｯｸM-PRO" pitchFamily="50" charset="-128"/>
              </a:rPr>
              <a:t>トンボを用いた環境モニタリング</a:t>
            </a:r>
          </a:p>
        </p:txBody>
      </p:sp>
      <p:sp>
        <p:nvSpPr>
          <p:cNvPr id="40966" name="AutoShape 20"/>
          <p:cNvSpPr>
            <a:spLocks noChangeArrowheads="1"/>
          </p:cNvSpPr>
          <p:nvPr/>
        </p:nvSpPr>
        <p:spPr bwMode="auto">
          <a:xfrm>
            <a:off x="3851275" y="2708275"/>
            <a:ext cx="1008063" cy="576263"/>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40967" name="AutoShape 20"/>
          <p:cNvSpPr>
            <a:spLocks noChangeArrowheads="1"/>
          </p:cNvSpPr>
          <p:nvPr/>
        </p:nvSpPr>
        <p:spPr bwMode="auto">
          <a:xfrm>
            <a:off x="3851275" y="4365625"/>
            <a:ext cx="1008063" cy="503238"/>
          </a:xfrm>
          <a:prstGeom prst="downArrow">
            <a:avLst>
              <a:gd name="adj1" fmla="val 50000"/>
              <a:gd name="adj2" fmla="val 25000"/>
            </a:avLst>
          </a:prstGeom>
          <a:solidFill>
            <a:schemeClr val="tx1"/>
          </a:solidFill>
          <a:ln w="9525">
            <a:solidFill>
              <a:schemeClr val="tx1"/>
            </a:solidFill>
            <a:miter lim="800000"/>
            <a:headEnd/>
            <a:tailEnd/>
          </a:ln>
        </p:spPr>
        <p:txBody>
          <a:bodyPr vert="eaVert" wrap="none" anchor="ctr"/>
          <a:lstStyle/>
          <a:p>
            <a:pPr fontAlgn="base">
              <a:spcBef>
                <a:spcPct val="0"/>
              </a:spcBef>
              <a:spcAft>
                <a:spcPct val="0"/>
              </a:spcAft>
            </a:pPr>
            <a:endParaRPr lang="ja-JP" altLang="en-US" sz="2400" b="1">
              <a:solidFill>
                <a:srgbClr val="FFFFFF"/>
              </a:solidFill>
              <a:latin typeface="Times New Roman" pitchFamily="18" charset="0"/>
            </a:endParaRPr>
          </a:p>
        </p:txBody>
      </p:sp>
      <p:sp>
        <p:nvSpPr>
          <p:cNvPr id="3" name="AutoShape 15"/>
          <p:cNvSpPr>
            <a:spLocks noChangeArrowheads="1"/>
          </p:cNvSpPr>
          <p:nvPr/>
        </p:nvSpPr>
        <p:spPr bwMode="auto">
          <a:xfrm>
            <a:off x="642938" y="3429000"/>
            <a:ext cx="7643812" cy="641350"/>
          </a:xfrm>
          <a:prstGeom prst="roundRect">
            <a:avLst>
              <a:gd name="adj" fmla="val 16667"/>
            </a:avLst>
          </a:prstGeom>
          <a:solidFill>
            <a:srgbClr val="FFFF99"/>
          </a:solidFill>
          <a:ln w="9525">
            <a:solidFill>
              <a:schemeClr val="tx1"/>
            </a:solidFill>
            <a:round/>
            <a:headEnd/>
            <a:tailEnd/>
          </a:ln>
          <a:effectLst/>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40969" name="テキスト ボックス 11"/>
          <p:cNvSpPr txBox="1">
            <a:spLocks noChangeArrowheads="1"/>
          </p:cNvSpPr>
          <p:nvPr/>
        </p:nvSpPr>
        <p:spPr bwMode="auto">
          <a:xfrm>
            <a:off x="1978025" y="3441700"/>
            <a:ext cx="4879975"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0206BE"/>
                </a:solidFill>
                <a:latin typeface="HG丸ｺﾞｼｯｸM-PRO" pitchFamily="50" charset="-128"/>
                <a:ea typeface="HG丸ｺﾞｼｯｸM-PRO" pitchFamily="50" charset="-128"/>
              </a:rPr>
              <a:t>新たな汚染源の発見</a:t>
            </a:r>
          </a:p>
        </p:txBody>
      </p:sp>
      <p:sp>
        <p:nvSpPr>
          <p:cNvPr id="40970" name="正方形/長方形 12"/>
          <p:cNvSpPr>
            <a:spLocks noChangeArrowheads="1"/>
          </p:cNvSpPr>
          <p:nvPr/>
        </p:nvSpPr>
        <p:spPr bwMode="auto">
          <a:xfrm>
            <a:off x="6215063" y="0"/>
            <a:ext cx="2749550" cy="400050"/>
          </a:xfrm>
          <a:prstGeom prst="rect">
            <a:avLst/>
          </a:prstGeom>
          <a:noFill/>
          <a:ln w="9525">
            <a:noFill/>
            <a:miter lim="800000"/>
            <a:headEnd/>
            <a:tailEnd/>
          </a:ln>
        </p:spPr>
        <p:txBody>
          <a:bodyPr wrap="none">
            <a:spAutoFit/>
          </a:bodyPr>
          <a:lstStyle/>
          <a:p>
            <a:pPr fontAlgn="base">
              <a:spcBef>
                <a:spcPct val="0"/>
              </a:spcBef>
              <a:spcAft>
                <a:spcPct val="0"/>
              </a:spcAft>
            </a:pPr>
            <a:r>
              <a:rPr lang="zh-TW" altLang="en-US" sz="2000" b="1">
                <a:solidFill>
                  <a:srgbClr val="FFFFFF"/>
                </a:solidFill>
                <a:latin typeface="HG丸ｺﾞｼｯｸM-PRO" pitchFamily="50" charset="-128"/>
                <a:ea typeface="HG丸ｺﾞｼｯｸM-PRO" pitchFamily="50" charset="-128"/>
              </a:rPr>
              <a:t>環境省技術開発推進費</a:t>
            </a:r>
            <a:endParaRPr lang="ja-JP" altLang="en-US" sz="2000" b="1">
              <a:solidFill>
                <a:srgbClr val="FFFFFF"/>
              </a:solidFill>
              <a:latin typeface="HG丸ｺﾞｼｯｸM-PRO" pitchFamily="50" charset="-128"/>
              <a:ea typeface="HG丸ｺﾞｼｯｸM-PRO" pitchFamily="50" charset="-128"/>
            </a:endParaRPr>
          </a:p>
        </p:txBody>
      </p:sp>
      <p:sp>
        <p:nvSpPr>
          <p:cNvPr id="14" name="AutoShape 15"/>
          <p:cNvSpPr>
            <a:spLocks noChangeArrowheads="1"/>
          </p:cNvSpPr>
          <p:nvPr/>
        </p:nvSpPr>
        <p:spPr bwMode="auto">
          <a:xfrm>
            <a:off x="428625" y="5145088"/>
            <a:ext cx="8064500" cy="641350"/>
          </a:xfrm>
          <a:prstGeom prst="roundRect">
            <a:avLst>
              <a:gd name="adj" fmla="val 16667"/>
            </a:avLst>
          </a:prstGeom>
          <a:solidFill>
            <a:srgbClr val="01035F"/>
          </a:solidFill>
          <a:ln w="9525">
            <a:solidFill>
              <a:schemeClr val="tx1"/>
            </a:solidFill>
            <a:round/>
            <a:headEnd/>
            <a:tailEnd/>
          </a:ln>
        </p:spPr>
        <p:txBody>
          <a:bodyPr wrap="none" anchor="ctr"/>
          <a:lstStyle/>
          <a:p>
            <a:pPr fontAlgn="base">
              <a:spcBef>
                <a:spcPct val="0"/>
              </a:spcBef>
              <a:spcAft>
                <a:spcPct val="0"/>
              </a:spcAft>
              <a:defRPr/>
            </a:pPr>
            <a:endParaRPr lang="ja-JP" altLang="en-US" sz="2400" b="1">
              <a:solidFill>
                <a:srgbClr val="FFFFFF"/>
              </a:solidFill>
              <a:effectLst>
                <a:outerShdw blurRad="38100" dist="38100" dir="2700000" algn="tl">
                  <a:srgbClr val="000000">
                    <a:alpha val="43137"/>
                  </a:srgbClr>
                </a:outerShdw>
              </a:effectLst>
              <a:latin typeface="Verdana" pitchFamily="34" charset="0"/>
            </a:endParaRPr>
          </a:p>
        </p:txBody>
      </p:sp>
      <p:sp>
        <p:nvSpPr>
          <p:cNvPr id="40972" name="テキスト ボックス 11"/>
          <p:cNvSpPr txBox="1">
            <a:spLocks noChangeArrowheads="1"/>
          </p:cNvSpPr>
          <p:nvPr/>
        </p:nvSpPr>
        <p:spPr bwMode="auto">
          <a:xfrm>
            <a:off x="1357313" y="5145088"/>
            <a:ext cx="6215062" cy="549275"/>
          </a:xfrm>
          <a:prstGeom prst="rect">
            <a:avLst/>
          </a:prstGeom>
          <a:noFill/>
          <a:ln w="9525">
            <a:noFill/>
            <a:miter lim="800000"/>
            <a:headEnd/>
            <a:tailEnd/>
          </a:ln>
        </p:spPr>
        <p:txBody>
          <a:bodyPr lIns="0" tIns="0" rIns="0" bIns="0">
            <a:spAutoFit/>
          </a:bodyPr>
          <a:lstStyle/>
          <a:p>
            <a:pPr fontAlgn="base">
              <a:spcBef>
                <a:spcPct val="0"/>
              </a:spcBef>
              <a:spcAft>
                <a:spcPct val="0"/>
              </a:spcAft>
            </a:pPr>
            <a:r>
              <a:rPr lang="ja-JP" altLang="en-US" sz="3600" b="1">
                <a:solidFill>
                  <a:srgbClr val="FFCC00"/>
                </a:solidFill>
                <a:latin typeface="HG丸ｺﾞｼｯｸM-PRO" pitchFamily="50" charset="-128"/>
                <a:ea typeface="HG丸ｺﾞｼｯｸM-PRO" pitchFamily="50" charset="-128"/>
              </a:rPr>
              <a:t>全国調査～地球規模調査へ</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1403350" y="0"/>
            <a:ext cx="7740650"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b="1">
                <a:solidFill>
                  <a:srgbClr val="000000"/>
                </a:solidFill>
              </a:rPr>
              <a:t>PFOS/PFOA</a:t>
            </a:r>
            <a:r>
              <a:rPr lang="ja-JP" altLang="en-US" sz="2400" b="1">
                <a:solidFill>
                  <a:srgbClr val="000000"/>
                </a:solidFill>
              </a:rPr>
              <a:t>、その類縁化合物による生物の汚染トレンド解析と処理技術に関する研究（国環研）</a:t>
            </a:r>
          </a:p>
        </p:txBody>
      </p:sp>
      <p:pic>
        <p:nvPicPr>
          <p:cNvPr id="41987" name="Picture 3"/>
          <p:cNvPicPr>
            <a:picLocks noGrp="1" noChangeAspect="1" noChangeArrowheads="1"/>
          </p:cNvPicPr>
          <p:nvPr>
            <p:ph/>
          </p:nvPr>
        </p:nvPicPr>
        <p:blipFill>
          <a:blip r:embed="rId3" cstate="print"/>
          <a:srcRect/>
          <a:stretch>
            <a:fillRect/>
          </a:stretch>
        </p:blipFill>
        <p:spPr bwMode="auto">
          <a:xfrm>
            <a:off x="611188" y="836613"/>
            <a:ext cx="8086725" cy="5851525"/>
          </a:xfrm>
          <a:noFill/>
          <a:ln>
            <a:miter lim="800000"/>
            <a:headEnd/>
            <a:tailEnd/>
          </a:ln>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403350" y="0"/>
            <a:ext cx="7740650"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b="1">
                <a:solidFill>
                  <a:srgbClr val="000000"/>
                </a:solidFill>
              </a:rPr>
              <a:t>PFOS/PFOA</a:t>
            </a:r>
            <a:r>
              <a:rPr lang="ja-JP" altLang="en-US" sz="2400" b="1">
                <a:solidFill>
                  <a:srgbClr val="000000"/>
                </a:solidFill>
              </a:rPr>
              <a:t>、その類縁化合物による生物の汚染トレンド解析と処理技術に関する研究（国環研）</a:t>
            </a:r>
          </a:p>
        </p:txBody>
      </p:sp>
      <p:sp>
        <p:nvSpPr>
          <p:cNvPr id="43011" name="Text Box 3"/>
          <p:cNvSpPr txBox="1">
            <a:spLocks noChangeArrowheads="1"/>
          </p:cNvSpPr>
          <p:nvPr/>
        </p:nvSpPr>
        <p:spPr bwMode="auto">
          <a:xfrm>
            <a:off x="1763713" y="1196975"/>
            <a:ext cx="5940425"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トンボを使った陸域</a:t>
            </a:r>
            <a:r>
              <a:rPr lang="en-US" altLang="ja-JP" sz="2400" b="1">
                <a:solidFill>
                  <a:srgbClr val="000000"/>
                </a:solidFill>
              </a:rPr>
              <a:t>PFCs</a:t>
            </a:r>
            <a:r>
              <a:rPr lang="ja-JP" altLang="en-US" sz="2400" b="1">
                <a:solidFill>
                  <a:srgbClr val="000000"/>
                </a:solidFill>
              </a:rPr>
              <a:t>モニタリング</a:t>
            </a:r>
          </a:p>
        </p:txBody>
      </p:sp>
      <p:pic>
        <p:nvPicPr>
          <p:cNvPr id="43012" name="Picture 4"/>
          <p:cNvPicPr>
            <a:picLocks noGrp="1" noChangeAspect="1" noChangeArrowheads="1"/>
          </p:cNvPicPr>
          <p:nvPr>
            <p:ph/>
          </p:nvPr>
        </p:nvPicPr>
        <p:blipFill>
          <a:blip r:embed="rId3" cstate="print"/>
          <a:srcRect/>
          <a:stretch>
            <a:fillRect/>
          </a:stretch>
        </p:blipFill>
        <p:spPr bwMode="auto">
          <a:xfrm>
            <a:off x="323850" y="1557338"/>
            <a:ext cx="8388350" cy="4619625"/>
          </a:xfrm>
          <a:noFill/>
          <a:ln>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1331913" y="0"/>
            <a:ext cx="6911975" cy="641350"/>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3600">
                <a:solidFill>
                  <a:srgbClr val="000000"/>
                </a:solidFill>
                <a:latin typeface="Arial" pitchFamily="34" charset="0"/>
              </a:rPr>
              <a:t>日本の汚染状況について</a:t>
            </a:r>
          </a:p>
        </p:txBody>
      </p:sp>
      <p:pic>
        <p:nvPicPr>
          <p:cNvPr id="19459" name="Picture 5"/>
          <p:cNvPicPr>
            <a:picLocks noChangeAspect="1" noChangeArrowheads="1"/>
          </p:cNvPicPr>
          <p:nvPr/>
        </p:nvPicPr>
        <p:blipFill>
          <a:blip r:embed="rId3" cstate="print"/>
          <a:srcRect/>
          <a:stretch>
            <a:fillRect/>
          </a:stretch>
        </p:blipFill>
        <p:spPr bwMode="auto">
          <a:xfrm>
            <a:off x="250825" y="1341438"/>
            <a:ext cx="4348163" cy="5327650"/>
          </a:xfrm>
          <a:prstGeom prst="rect">
            <a:avLst/>
          </a:prstGeom>
          <a:noFill/>
          <a:ln w="9525">
            <a:noFill/>
            <a:miter lim="800000"/>
            <a:headEnd/>
            <a:tailEnd/>
          </a:ln>
        </p:spPr>
      </p:pic>
      <p:grpSp>
        <p:nvGrpSpPr>
          <p:cNvPr id="2" name="Group 6"/>
          <p:cNvGrpSpPr>
            <a:grpSpLocks/>
          </p:cNvGrpSpPr>
          <p:nvPr/>
        </p:nvGrpSpPr>
        <p:grpSpPr bwMode="auto">
          <a:xfrm>
            <a:off x="250825" y="4365625"/>
            <a:ext cx="2836863" cy="2374900"/>
            <a:chOff x="1020" y="2478"/>
            <a:chExt cx="2368" cy="1842"/>
          </a:xfrm>
        </p:grpSpPr>
        <p:sp>
          <p:nvSpPr>
            <p:cNvPr id="19466" name="Rectangle 7"/>
            <p:cNvSpPr>
              <a:spLocks noChangeArrowheads="1"/>
            </p:cNvSpPr>
            <p:nvPr/>
          </p:nvSpPr>
          <p:spPr bwMode="auto">
            <a:xfrm>
              <a:off x="1020" y="2478"/>
              <a:ext cx="1225" cy="184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9467" name="Rectangle 8"/>
            <p:cNvSpPr>
              <a:spLocks noChangeArrowheads="1"/>
            </p:cNvSpPr>
            <p:nvPr/>
          </p:nvSpPr>
          <p:spPr bwMode="auto">
            <a:xfrm>
              <a:off x="2163" y="3094"/>
              <a:ext cx="1225" cy="1226"/>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9468" name="Text Box 9"/>
            <p:cNvSpPr txBox="1">
              <a:spLocks noChangeArrowheads="1"/>
            </p:cNvSpPr>
            <p:nvPr/>
          </p:nvSpPr>
          <p:spPr bwMode="auto">
            <a:xfrm>
              <a:off x="1565" y="3339"/>
              <a:ext cx="1497" cy="710"/>
            </a:xfrm>
            <a:prstGeom prst="rect">
              <a:avLst/>
            </a:prstGeom>
            <a:noFill/>
            <a:ln w="9525">
              <a:noFill/>
              <a:miter lim="800000"/>
              <a:headEnd/>
              <a:tailEnd/>
            </a:ln>
          </p:spPr>
          <p:txBody>
            <a:bodyPr>
              <a:spAutoFit/>
            </a:bodyPr>
            <a:lstStyle/>
            <a:p>
              <a:pPr fontAlgn="base">
                <a:spcBef>
                  <a:spcPct val="50000"/>
                </a:spcBef>
                <a:spcAft>
                  <a:spcPct val="0"/>
                </a:spcAft>
              </a:pPr>
              <a:r>
                <a:rPr lang="ja-JP" altLang="en-US">
                  <a:solidFill>
                    <a:srgbClr val="000000"/>
                  </a:solidFill>
                  <a:latin typeface="Arial" pitchFamily="34" charset="0"/>
                  <a:ea typeface="HG丸ｺﾞｼｯｸM-PRO" pitchFamily="50" charset="-128"/>
                </a:rPr>
                <a:t>２００７年５月２２日　　神戸新聞朝刊</a:t>
              </a:r>
            </a:p>
          </p:txBody>
        </p:sp>
      </p:grpSp>
      <p:sp>
        <p:nvSpPr>
          <p:cNvPr id="19461" name="Rectangle 10"/>
          <p:cNvSpPr>
            <a:spLocks noChangeArrowheads="1"/>
          </p:cNvSpPr>
          <p:nvPr/>
        </p:nvSpPr>
        <p:spPr bwMode="auto">
          <a:xfrm>
            <a:off x="4787900" y="1268413"/>
            <a:ext cx="4176713" cy="1655762"/>
          </a:xfrm>
          <a:prstGeom prst="rect">
            <a:avLst/>
          </a:prstGeom>
          <a:noFill/>
          <a:ln w="25400">
            <a:solidFill>
              <a:srgbClr val="FF0000"/>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9462" name="Text Box 11"/>
          <p:cNvSpPr txBox="1">
            <a:spLocks noChangeArrowheads="1"/>
          </p:cNvSpPr>
          <p:nvPr/>
        </p:nvSpPr>
        <p:spPr bwMode="auto">
          <a:xfrm>
            <a:off x="4787900" y="1268413"/>
            <a:ext cx="4032250" cy="15875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800">
                <a:solidFill>
                  <a:srgbClr val="000000"/>
                </a:solidFill>
              </a:rPr>
              <a:t>京阪神にて</a:t>
            </a:r>
          </a:p>
          <a:p>
            <a:pPr fontAlgn="base">
              <a:spcBef>
                <a:spcPct val="50000"/>
              </a:spcBef>
              <a:spcAft>
                <a:spcPct val="0"/>
              </a:spcAft>
            </a:pPr>
            <a:r>
              <a:rPr lang="ja-JP" altLang="en-US" sz="2800">
                <a:solidFill>
                  <a:srgbClr val="000000"/>
                </a:solidFill>
              </a:rPr>
              <a:t>河川・飲料水・人体に</a:t>
            </a:r>
            <a:r>
              <a:rPr lang="en-US" altLang="ja-JP" sz="2800">
                <a:solidFill>
                  <a:srgbClr val="000000"/>
                </a:solidFill>
              </a:rPr>
              <a:t>PFOA</a:t>
            </a:r>
            <a:r>
              <a:rPr lang="ja-JP" altLang="en-US" sz="2800">
                <a:solidFill>
                  <a:srgbClr val="000000"/>
                </a:solidFill>
              </a:rPr>
              <a:t>の汚染が確認</a:t>
            </a:r>
          </a:p>
        </p:txBody>
      </p:sp>
      <p:sp>
        <p:nvSpPr>
          <p:cNvPr id="19463" name="AutoShape 13"/>
          <p:cNvSpPr>
            <a:spLocks noChangeArrowheads="1"/>
          </p:cNvSpPr>
          <p:nvPr/>
        </p:nvSpPr>
        <p:spPr bwMode="auto">
          <a:xfrm>
            <a:off x="5651500" y="3141663"/>
            <a:ext cx="2592388" cy="503237"/>
          </a:xfrm>
          <a:prstGeom prst="downArrow">
            <a:avLst>
              <a:gd name="adj1" fmla="val 50000"/>
              <a:gd name="adj2" fmla="val 25000"/>
            </a:avLst>
          </a:prstGeom>
          <a:gradFill rotWithShape="1">
            <a:gsLst>
              <a:gs pos="0">
                <a:srgbClr val="003B00"/>
              </a:gs>
              <a:gs pos="100000">
                <a:srgbClr val="008000"/>
              </a:gs>
            </a:gsLst>
            <a:lin ang="5400000" scaled="1"/>
          </a:gradFill>
          <a:ln w="9525">
            <a:noFill/>
            <a:miter lim="800000"/>
            <a:headEnd/>
            <a:tailEnd/>
          </a:ln>
        </p:spPr>
        <p:txBody>
          <a:bodyPr vert="eaVert" wrap="none" anchor="ctr"/>
          <a:lstStyle/>
          <a:p>
            <a:pPr fontAlgn="base">
              <a:spcBef>
                <a:spcPct val="0"/>
              </a:spcBef>
              <a:spcAft>
                <a:spcPct val="0"/>
              </a:spcAft>
            </a:pPr>
            <a:endParaRPr lang="ja-JP" altLang="en-US" sz="2400" b="1">
              <a:solidFill>
                <a:srgbClr val="000000"/>
              </a:solidFill>
            </a:endParaRPr>
          </a:p>
        </p:txBody>
      </p:sp>
      <p:sp>
        <p:nvSpPr>
          <p:cNvPr id="19464" name="Rectangle 14"/>
          <p:cNvSpPr>
            <a:spLocks noChangeArrowheads="1"/>
          </p:cNvSpPr>
          <p:nvPr/>
        </p:nvSpPr>
        <p:spPr bwMode="auto">
          <a:xfrm>
            <a:off x="4822825" y="3860800"/>
            <a:ext cx="4070350" cy="2016125"/>
          </a:xfrm>
          <a:prstGeom prst="rect">
            <a:avLst/>
          </a:prstGeom>
          <a:noFill/>
          <a:ln w="25400">
            <a:solidFill>
              <a:srgbClr val="FF0000"/>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19465" name="Text Box 15"/>
          <p:cNvSpPr txBox="1">
            <a:spLocks noChangeArrowheads="1"/>
          </p:cNvSpPr>
          <p:nvPr/>
        </p:nvSpPr>
        <p:spPr bwMode="auto">
          <a:xfrm>
            <a:off x="4967288" y="3860800"/>
            <a:ext cx="4032250" cy="18002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800">
                <a:solidFill>
                  <a:srgbClr val="000000"/>
                </a:solidFill>
              </a:rPr>
              <a:t>PFOS</a:t>
            </a:r>
            <a:r>
              <a:rPr lang="ja-JP" altLang="en-US" sz="2800">
                <a:solidFill>
                  <a:srgbClr val="000000"/>
                </a:solidFill>
              </a:rPr>
              <a:t>・</a:t>
            </a:r>
            <a:r>
              <a:rPr lang="en-US" altLang="ja-JP" sz="2800">
                <a:solidFill>
                  <a:srgbClr val="000000"/>
                </a:solidFill>
              </a:rPr>
              <a:t>PFOA</a:t>
            </a:r>
            <a:r>
              <a:rPr lang="ja-JP" altLang="en-US" sz="2800">
                <a:solidFill>
                  <a:srgbClr val="000000"/>
                </a:solidFill>
              </a:rPr>
              <a:t>以外の類縁物質、前駆体の実態、発生源や排出業態の調査は不十分</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4"/>
          <p:cNvSpPr>
            <a:spLocks noChangeArrowheads="1"/>
          </p:cNvSpPr>
          <p:nvPr/>
        </p:nvSpPr>
        <p:spPr bwMode="auto">
          <a:xfrm>
            <a:off x="323850" y="4652963"/>
            <a:ext cx="4176713" cy="1055687"/>
          </a:xfrm>
          <a:prstGeom prst="downArrow">
            <a:avLst>
              <a:gd name="adj1" fmla="val 63741"/>
              <a:gd name="adj2" fmla="val 27551"/>
            </a:avLst>
          </a:prstGeom>
          <a:solidFill>
            <a:srgbClr val="FFFFFF"/>
          </a:solidFill>
          <a:ln w="9525">
            <a:solidFill>
              <a:srgbClr val="000000"/>
            </a:solidFill>
            <a:miter lim="800000"/>
            <a:headEnd/>
            <a:tailEnd/>
          </a:ln>
        </p:spPr>
        <p:txBody>
          <a:bodyPr lIns="74295" tIns="8890" rIns="74295" bIns="8890"/>
          <a:lstStyle/>
          <a:p>
            <a:pPr algn="just" fontAlgn="base">
              <a:spcBef>
                <a:spcPct val="0"/>
              </a:spcBef>
              <a:spcAft>
                <a:spcPct val="0"/>
              </a:spcAft>
            </a:pPr>
            <a:endParaRPr lang="ja-JP" altLang="en-US" sz="2000">
              <a:solidFill>
                <a:srgbClr val="000000"/>
              </a:solidFill>
              <a:latin typeface="Century" pitchFamily="18" charset="0"/>
              <a:ea typeface="ＭＳ 明朝" pitchFamily="17" charset="-128"/>
            </a:endParaRPr>
          </a:p>
          <a:p>
            <a:pPr algn="just" fontAlgn="base">
              <a:spcBef>
                <a:spcPct val="0"/>
              </a:spcBef>
              <a:spcAft>
                <a:spcPct val="0"/>
              </a:spcAft>
            </a:pPr>
            <a:r>
              <a:rPr lang="ja-JP" altLang="en-US" sz="2000" b="1">
                <a:solidFill>
                  <a:srgbClr val="000000"/>
                </a:solidFill>
                <a:latin typeface="Arial" pitchFamily="34" charset="0"/>
              </a:rPr>
              <a:t>とりまとめ</a:t>
            </a:r>
          </a:p>
          <a:p>
            <a:pPr algn="just" fontAlgn="base">
              <a:spcBef>
                <a:spcPct val="0"/>
              </a:spcBef>
              <a:spcAft>
                <a:spcPct val="0"/>
              </a:spcAft>
            </a:pPr>
            <a:r>
              <a:rPr lang="ja-JP" altLang="en-US" sz="2000" b="1">
                <a:solidFill>
                  <a:srgbClr val="000000"/>
                </a:solidFill>
                <a:latin typeface="Arial" pitchFamily="34" charset="0"/>
              </a:rPr>
              <a:t>・対策必要業態解明</a:t>
            </a:r>
          </a:p>
          <a:p>
            <a:pPr fontAlgn="base">
              <a:spcBef>
                <a:spcPct val="0"/>
              </a:spcBef>
              <a:spcAft>
                <a:spcPct val="0"/>
              </a:spcAft>
            </a:pPr>
            <a:endParaRPr lang="ja-JP" altLang="en-US" sz="2000">
              <a:solidFill>
                <a:srgbClr val="000000"/>
              </a:solidFill>
              <a:latin typeface="Arial" pitchFamily="34" charset="0"/>
            </a:endParaRPr>
          </a:p>
        </p:txBody>
      </p:sp>
      <p:sp>
        <p:nvSpPr>
          <p:cNvPr id="20483" name="AutoShape 6"/>
          <p:cNvSpPr>
            <a:spLocks noChangeArrowheads="1"/>
          </p:cNvSpPr>
          <p:nvPr/>
        </p:nvSpPr>
        <p:spPr bwMode="auto">
          <a:xfrm>
            <a:off x="1116013" y="2492375"/>
            <a:ext cx="7127875" cy="2016125"/>
          </a:xfrm>
          <a:prstGeom prst="roundRect">
            <a:avLst>
              <a:gd name="adj" fmla="val 16667"/>
            </a:avLst>
          </a:prstGeom>
          <a:noFill/>
          <a:ln w="9525">
            <a:solidFill>
              <a:srgbClr val="000000"/>
            </a:solidFill>
            <a:round/>
            <a:headEnd/>
            <a:tailEnd/>
          </a:ln>
        </p:spPr>
        <p:txBody>
          <a:bodyPr lIns="74295" tIns="8890" rIns="74295" bIns="8890"/>
          <a:lstStyle/>
          <a:p>
            <a:pPr fontAlgn="base">
              <a:spcBef>
                <a:spcPct val="0"/>
              </a:spcBef>
              <a:spcAft>
                <a:spcPct val="0"/>
              </a:spcAft>
            </a:pPr>
            <a:endParaRPr lang="ja-JP" altLang="en-US">
              <a:solidFill>
                <a:srgbClr val="000000"/>
              </a:solidFill>
              <a:latin typeface="Arial" pitchFamily="34" charset="0"/>
            </a:endParaRPr>
          </a:p>
        </p:txBody>
      </p:sp>
      <p:cxnSp>
        <p:nvCxnSpPr>
          <p:cNvPr id="20484" name="AutoShape 8"/>
          <p:cNvCxnSpPr>
            <a:cxnSpLocks noChangeShapeType="1"/>
          </p:cNvCxnSpPr>
          <p:nvPr/>
        </p:nvCxnSpPr>
        <p:spPr bwMode="auto">
          <a:xfrm>
            <a:off x="4737100" y="3090863"/>
            <a:ext cx="762000" cy="333375"/>
          </a:xfrm>
          <a:prstGeom prst="straightConnector1">
            <a:avLst/>
          </a:prstGeom>
          <a:noFill/>
          <a:ln w="57150">
            <a:solidFill>
              <a:srgbClr val="A5A5A5"/>
            </a:solidFill>
            <a:round/>
            <a:headEnd type="triangle" w="med" len="med"/>
            <a:tailEnd type="triangle" w="med" len="med"/>
          </a:ln>
        </p:spPr>
      </p:cxnSp>
      <p:cxnSp>
        <p:nvCxnSpPr>
          <p:cNvPr id="20485" name="AutoShape 9"/>
          <p:cNvCxnSpPr>
            <a:cxnSpLocks noChangeShapeType="1"/>
          </p:cNvCxnSpPr>
          <p:nvPr/>
        </p:nvCxnSpPr>
        <p:spPr bwMode="auto">
          <a:xfrm flipV="1">
            <a:off x="4737100" y="3843338"/>
            <a:ext cx="762000" cy="247650"/>
          </a:xfrm>
          <a:prstGeom prst="straightConnector1">
            <a:avLst/>
          </a:prstGeom>
          <a:noFill/>
          <a:ln w="57150">
            <a:solidFill>
              <a:srgbClr val="A5A5A5"/>
            </a:solidFill>
            <a:round/>
            <a:headEnd type="triangle" w="med" len="med"/>
            <a:tailEnd type="triangle" w="med" len="med"/>
          </a:ln>
        </p:spPr>
      </p:cxnSp>
      <p:sp>
        <p:nvSpPr>
          <p:cNvPr id="20486" name="AutoShape 10"/>
          <p:cNvSpPr>
            <a:spLocks noChangeArrowheads="1"/>
          </p:cNvSpPr>
          <p:nvPr/>
        </p:nvSpPr>
        <p:spPr bwMode="auto">
          <a:xfrm>
            <a:off x="4284663" y="4676775"/>
            <a:ext cx="4319587" cy="1200150"/>
          </a:xfrm>
          <a:prstGeom prst="downArrowCallout">
            <a:avLst>
              <a:gd name="adj1" fmla="val 89980"/>
              <a:gd name="adj2" fmla="val 89980"/>
              <a:gd name="adj3" fmla="val 16667"/>
              <a:gd name="adj4" fmla="val 66667"/>
            </a:avLst>
          </a:prstGeom>
          <a:solidFill>
            <a:srgbClr val="FFFFFF"/>
          </a:solidFill>
          <a:ln w="9525">
            <a:solidFill>
              <a:srgbClr val="000000"/>
            </a:solidFill>
            <a:miter lim="800000"/>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pitchFamily="34" charset="0"/>
              </a:rPr>
              <a:t>国環研他</a:t>
            </a:r>
          </a:p>
          <a:p>
            <a:pPr algn="just" fontAlgn="base">
              <a:spcBef>
                <a:spcPct val="0"/>
              </a:spcBef>
              <a:spcAft>
                <a:spcPct val="0"/>
              </a:spcAft>
            </a:pPr>
            <a:r>
              <a:rPr lang="ja-JP" altLang="en-US" sz="2000" b="1">
                <a:solidFill>
                  <a:srgbClr val="000000"/>
                </a:solidFill>
                <a:latin typeface="Arial" pitchFamily="34" charset="0"/>
              </a:rPr>
              <a:t>　処理技術の実用化（吸着、分解等）</a:t>
            </a:r>
          </a:p>
        </p:txBody>
      </p:sp>
      <p:sp>
        <p:nvSpPr>
          <p:cNvPr id="20487" name="AutoShape 11"/>
          <p:cNvSpPr>
            <a:spLocks noChangeArrowheads="1"/>
          </p:cNvSpPr>
          <p:nvPr/>
        </p:nvSpPr>
        <p:spPr bwMode="auto">
          <a:xfrm>
            <a:off x="755650" y="5876925"/>
            <a:ext cx="7777163" cy="720725"/>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120600" rIns="74295" bIns="8890"/>
          <a:lstStyle/>
          <a:p>
            <a:pPr algn="ctr" fontAlgn="base">
              <a:spcBef>
                <a:spcPct val="0"/>
              </a:spcBef>
              <a:spcAft>
                <a:spcPct val="0"/>
              </a:spcAft>
            </a:pPr>
            <a:r>
              <a:rPr lang="ja-JP" altLang="en-US" sz="2400" b="1">
                <a:solidFill>
                  <a:srgbClr val="000000"/>
                </a:solidFill>
                <a:latin typeface="Arial" pitchFamily="34" charset="0"/>
              </a:rPr>
              <a:t>有機フッ素化合物への迅速・的確な化学物質管理／規制</a:t>
            </a:r>
          </a:p>
        </p:txBody>
      </p:sp>
      <p:sp>
        <p:nvSpPr>
          <p:cNvPr id="20488" name="AutoShape 15"/>
          <p:cNvSpPr>
            <a:spLocks noChangeArrowheads="1"/>
          </p:cNvSpPr>
          <p:nvPr/>
        </p:nvSpPr>
        <p:spPr bwMode="auto">
          <a:xfrm>
            <a:off x="4614863" y="2060575"/>
            <a:ext cx="519112" cy="360363"/>
          </a:xfrm>
          <a:prstGeom prst="downArrow">
            <a:avLst>
              <a:gd name="adj1" fmla="val 50000"/>
              <a:gd name="adj2" fmla="val 25000"/>
            </a:avLst>
          </a:prstGeom>
          <a:noFill/>
          <a:ln w="9525">
            <a:solidFill>
              <a:schemeClr val="tx1"/>
            </a:solidFill>
            <a:miter lim="800000"/>
            <a:headEnd/>
            <a:tailEnd/>
          </a:ln>
        </p:spPr>
        <p:txBody>
          <a:bodyPr vert="eaVert" wrap="none" anchor="ctr"/>
          <a:lstStyle/>
          <a:p>
            <a:pPr fontAlgn="base">
              <a:spcBef>
                <a:spcPct val="0"/>
              </a:spcBef>
              <a:spcAft>
                <a:spcPct val="0"/>
              </a:spcAft>
            </a:pPr>
            <a:endParaRPr lang="ja-JP" altLang="en-US">
              <a:solidFill>
                <a:srgbClr val="000000"/>
              </a:solidFill>
              <a:latin typeface="Arial" pitchFamily="34" charset="0"/>
            </a:endParaRPr>
          </a:p>
        </p:txBody>
      </p:sp>
      <p:sp>
        <p:nvSpPr>
          <p:cNvPr id="20489" name="Rectangle 16"/>
          <p:cNvSpPr>
            <a:spLocks noChangeArrowheads="1"/>
          </p:cNvSpPr>
          <p:nvPr/>
        </p:nvSpPr>
        <p:spPr bwMode="auto">
          <a:xfrm>
            <a:off x="1008063" y="0"/>
            <a:ext cx="8135937" cy="720725"/>
          </a:xfrm>
          <a:prstGeom prst="rect">
            <a:avLst/>
          </a:prstGeom>
          <a:noFill/>
          <a:ln w="9525">
            <a:noFill/>
            <a:miter lim="800000"/>
            <a:headEnd/>
            <a:tailEnd/>
          </a:ln>
        </p:spPr>
        <p:txBody>
          <a:bodyPr wrap="none" anchor="ctr"/>
          <a:lstStyle/>
          <a:p>
            <a:pPr algn="ctr" fontAlgn="base">
              <a:spcBef>
                <a:spcPct val="0"/>
              </a:spcBef>
              <a:spcAft>
                <a:spcPct val="0"/>
              </a:spcAft>
            </a:pPr>
            <a:r>
              <a:rPr lang="ja-JP" altLang="en-US" sz="2400" b="1">
                <a:solidFill>
                  <a:srgbClr val="000000"/>
                </a:solidFill>
                <a:latin typeface="Arial" pitchFamily="34" charset="0"/>
              </a:rPr>
              <a:t>有機フッ素化合物の発生源・汚染実態解明と処理開発</a:t>
            </a:r>
          </a:p>
        </p:txBody>
      </p:sp>
      <p:sp>
        <p:nvSpPr>
          <p:cNvPr id="20490" name="Rectangle 19"/>
          <p:cNvSpPr>
            <a:spLocks noChangeArrowheads="1"/>
          </p:cNvSpPr>
          <p:nvPr/>
        </p:nvSpPr>
        <p:spPr bwMode="auto">
          <a:xfrm>
            <a:off x="1174750" y="1125538"/>
            <a:ext cx="4500563" cy="935037"/>
          </a:xfrm>
          <a:prstGeom prst="rect">
            <a:avLst/>
          </a:prstGeom>
          <a:solidFill>
            <a:srgbClr val="CCFFCC"/>
          </a:solidFill>
          <a:ln w="9525">
            <a:solidFill>
              <a:schemeClr val="tx1"/>
            </a:solidFill>
            <a:miter lim="800000"/>
            <a:headEnd/>
            <a:tailEnd/>
          </a:ln>
        </p:spPr>
        <p:txBody>
          <a:bodyPr wrap="none" anchor="ctr"/>
          <a:lstStyle/>
          <a:p>
            <a:pPr fontAlgn="base">
              <a:spcBef>
                <a:spcPct val="0"/>
              </a:spcBef>
              <a:spcAft>
                <a:spcPct val="0"/>
              </a:spcAft>
            </a:pPr>
            <a:r>
              <a:rPr lang="ja-JP" altLang="en-US" sz="2000" b="1" u="sng">
                <a:solidFill>
                  <a:srgbClr val="000000"/>
                </a:solidFill>
                <a:latin typeface="Arial" pitchFamily="34" charset="0"/>
              </a:rPr>
              <a:t>国環研ほか</a:t>
            </a:r>
          </a:p>
          <a:p>
            <a:pPr fontAlgn="base">
              <a:spcBef>
                <a:spcPct val="0"/>
              </a:spcBef>
              <a:spcAft>
                <a:spcPct val="0"/>
              </a:spcAft>
            </a:pPr>
            <a:r>
              <a:rPr lang="en-US" altLang="ja-JP" sz="2000" b="1">
                <a:solidFill>
                  <a:srgbClr val="000000"/>
                </a:solidFill>
                <a:latin typeface="Arial" pitchFamily="34" charset="0"/>
              </a:rPr>
              <a:t>○</a:t>
            </a:r>
            <a:r>
              <a:rPr lang="ja-JP" altLang="en-US" sz="2000" b="1">
                <a:solidFill>
                  <a:srgbClr val="000000"/>
                </a:solidFill>
                <a:latin typeface="Arial" pitchFamily="34" charset="0"/>
              </a:rPr>
              <a:t>高感度・高精度一括分析法の確立</a:t>
            </a:r>
          </a:p>
          <a:p>
            <a:pPr fontAlgn="base">
              <a:spcBef>
                <a:spcPct val="0"/>
              </a:spcBef>
              <a:spcAft>
                <a:spcPct val="0"/>
              </a:spcAft>
            </a:pPr>
            <a:r>
              <a:rPr lang="en-US" altLang="ja-JP" sz="2000" b="1">
                <a:solidFill>
                  <a:srgbClr val="000000"/>
                </a:solidFill>
                <a:latin typeface="Arial" pitchFamily="34" charset="0"/>
              </a:rPr>
              <a:t>○</a:t>
            </a:r>
            <a:r>
              <a:rPr lang="ja-JP" altLang="en-US" sz="2000" b="1">
                <a:solidFill>
                  <a:srgbClr val="000000"/>
                </a:solidFill>
                <a:latin typeface="Arial" pitchFamily="34" charset="0"/>
              </a:rPr>
              <a:t>関連情報の収集、共有化</a:t>
            </a:r>
          </a:p>
        </p:txBody>
      </p:sp>
      <p:sp>
        <p:nvSpPr>
          <p:cNvPr id="20491" name="Rectangle 20"/>
          <p:cNvSpPr>
            <a:spLocks noChangeArrowheads="1"/>
          </p:cNvSpPr>
          <p:nvPr/>
        </p:nvSpPr>
        <p:spPr bwMode="auto">
          <a:xfrm>
            <a:off x="1282700" y="2276475"/>
            <a:ext cx="3201988" cy="431800"/>
          </a:xfrm>
          <a:prstGeom prst="rect">
            <a:avLst/>
          </a:prstGeom>
          <a:solidFill>
            <a:srgbClr val="CCFFFF"/>
          </a:solidFill>
          <a:ln w="9525">
            <a:solidFill>
              <a:schemeClr val="tx1"/>
            </a:solidFill>
            <a:miter lim="800000"/>
            <a:headEnd/>
            <a:tailEnd/>
          </a:ln>
        </p:spPr>
        <p:txBody>
          <a:bodyPr wrap="none" anchor="ctr"/>
          <a:lstStyle/>
          <a:p>
            <a:pPr algn="ctr" fontAlgn="base">
              <a:spcBef>
                <a:spcPct val="0"/>
              </a:spcBef>
              <a:spcAft>
                <a:spcPct val="0"/>
              </a:spcAft>
            </a:pPr>
            <a:r>
              <a:rPr lang="ja-JP" altLang="en-US" sz="2000" b="1">
                <a:solidFill>
                  <a:srgbClr val="000000"/>
                </a:solidFill>
                <a:latin typeface="Arial" pitchFamily="34" charset="0"/>
              </a:rPr>
              <a:t>国内排出源の実態解明</a:t>
            </a:r>
          </a:p>
        </p:txBody>
      </p:sp>
      <p:sp>
        <p:nvSpPr>
          <p:cNvPr id="20492" name="AutoShape 21"/>
          <p:cNvSpPr>
            <a:spLocks noChangeArrowheads="1"/>
          </p:cNvSpPr>
          <p:nvPr/>
        </p:nvSpPr>
        <p:spPr bwMode="auto">
          <a:xfrm>
            <a:off x="1331913" y="2852738"/>
            <a:ext cx="3887787" cy="717550"/>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pitchFamily="34" charset="0"/>
              </a:rPr>
              <a:t>製造事業場立地自治体</a:t>
            </a:r>
          </a:p>
          <a:p>
            <a:pPr algn="just" fontAlgn="base">
              <a:spcBef>
                <a:spcPct val="0"/>
              </a:spcBef>
              <a:spcAft>
                <a:spcPct val="0"/>
              </a:spcAft>
            </a:pPr>
            <a:r>
              <a:rPr lang="ja-JP" altLang="en-US" sz="2000" b="1">
                <a:solidFill>
                  <a:srgbClr val="000000"/>
                </a:solidFill>
                <a:latin typeface="Arial" pitchFamily="34" charset="0"/>
              </a:rPr>
              <a:t>　網羅的な関連物質の排出実態</a:t>
            </a:r>
          </a:p>
        </p:txBody>
      </p:sp>
      <p:sp>
        <p:nvSpPr>
          <p:cNvPr id="20493" name="AutoShape 22"/>
          <p:cNvSpPr>
            <a:spLocks noChangeArrowheads="1"/>
          </p:cNvSpPr>
          <p:nvPr/>
        </p:nvSpPr>
        <p:spPr bwMode="auto">
          <a:xfrm>
            <a:off x="1331913" y="3644900"/>
            <a:ext cx="3887787" cy="720725"/>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pitchFamily="34" charset="0"/>
              </a:rPr>
              <a:t>使用事業所立地自治体</a:t>
            </a:r>
          </a:p>
          <a:p>
            <a:pPr algn="just" fontAlgn="base">
              <a:spcBef>
                <a:spcPct val="0"/>
              </a:spcBef>
              <a:spcAft>
                <a:spcPct val="0"/>
              </a:spcAft>
            </a:pPr>
            <a:r>
              <a:rPr lang="ja-JP" altLang="en-US" sz="2000" b="1">
                <a:solidFill>
                  <a:srgbClr val="000000"/>
                </a:solidFill>
                <a:latin typeface="Arial" pitchFamily="34" charset="0"/>
              </a:rPr>
              <a:t>　網羅的な関連物質の排出実態</a:t>
            </a:r>
          </a:p>
          <a:p>
            <a:pPr fontAlgn="base">
              <a:spcBef>
                <a:spcPct val="0"/>
              </a:spcBef>
              <a:spcAft>
                <a:spcPct val="0"/>
              </a:spcAft>
            </a:pPr>
            <a:endParaRPr lang="ja-JP" altLang="en-US" sz="2000">
              <a:solidFill>
                <a:srgbClr val="000000"/>
              </a:solidFill>
              <a:latin typeface="Arial" pitchFamily="34" charset="0"/>
            </a:endParaRPr>
          </a:p>
        </p:txBody>
      </p:sp>
      <p:sp>
        <p:nvSpPr>
          <p:cNvPr id="20494" name="AutoShape 23"/>
          <p:cNvSpPr>
            <a:spLocks noChangeArrowheads="1"/>
          </p:cNvSpPr>
          <p:nvPr/>
        </p:nvSpPr>
        <p:spPr bwMode="auto">
          <a:xfrm>
            <a:off x="5146675" y="3054350"/>
            <a:ext cx="2593975" cy="1095375"/>
          </a:xfrm>
          <a:prstGeom prst="roundRect">
            <a:avLst>
              <a:gd name="adj" fmla="val 16667"/>
            </a:avLst>
          </a:prstGeom>
          <a:gradFill rotWithShape="1">
            <a:gsLst>
              <a:gs pos="0">
                <a:srgbClr val="FFFFFF"/>
              </a:gs>
              <a:gs pos="100000">
                <a:srgbClr val="E1E1E1"/>
              </a:gs>
            </a:gsLst>
            <a:path path="shape">
              <a:fillToRect l="50000" t="50000" r="50000" b="50000"/>
            </a:path>
          </a:gradFill>
          <a:ln w="9525">
            <a:solidFill>
              <a:srgbClr val="000000"/>
            </a:solidFill>
            <a:round/>
            <a:headEnd/>
            <a:tailEnd/>
          </a:ln>
        </p:spPr>
        <p:txBody>
          <a:bodyPr lIns="74295" tIns="8890" rIns="74295" bIns="8890"/>
          <a:lstStyle/>
          <a:p>
            <a:pPr algn="just" fontAlgn="base">
              <a:spcBef>
                <a:spcPct val="0"/>
              </a:spcBef>
              <a:spcAft>
                <a:spcPct val="0"/>
              </a:spcAft>
            </a:pPr>
            <a:r>
              <a:rPr lang="ja-JP" altLang="en-US" sz="2000" b="1" u="sng">
                <a:solidFill>
                  <a:srgbClr val="000000"/>
                </a:solidFill>
                <a:latin typeface="Arial" pitchFamily="34" charset="0"/>
              </a:rPr>
              <a:t>各自治体</a:t>
            </a:r>
          </a:p>
          <a:p>
            <a:pPr algn="just" fontAlgn="base">
              <a:spcBef>
                <a:spcPct val="0"/>
              </a:spcBef>
              <a:spcAft>
                <a:spcPct val="0"/>
              </a:spcAft>
            </a:pPr>
            <a:r>
              <a:rPr lang="ja-JP" altLang="en-US" sz="2000" b="1">
                <a:solidFill>
                  <a:srgbClr val="000000"/>
                </a:solidFill>
                <a:latin typeface="Arial" pitchFamily="34" charset="0"/>
              </a:rPr>
              <a:t>　環境実態調査</a:t>
            </a:r>
          </a:p>
          <a:p>
            <a:pPr algn="just" fontAlgn="base">
              <a:spcBef>
                <a:spcPct val="0"/>
              </a:spcBef>
              <a:spcAft>
                <a:spcPct val="0"/>
              </a:spcAft>
            </a:pPr>
            <a:r>
              <a:rPr lang="ja-JP" altLang="en-US" sz="2000" b="1">
                <a:solidFill>
                  <a:srgbClr val="000000"/>
                </a:solidFill>
                <a:latin typeface="Arial" pitchFamily="34" charset="0"/>
              </a:rPr>
              <a:t>　既存調査データ</a:t>
            </a:r>
          </a:p>
          <a:p>
            <a:pPr fontAlgn="base">
              <a:spcBef>
                <a:spcPct val="0"/>
              </a:spcBef>
              <a:spcAft>
                <a:spcPct val="0"/>
              </a:spcAft>
            </a:pPr>
            <a:endParaRPr lang="ja-JP" altLang="en-US" sz="2000">
              <a:solidFill>
                <a:srgbClr val="000000"/>
              </a:solidFill>
              <a:latin typeface="Arial" pitchFamily="34" charset="0"/>
            </a:endParaRPr>
          </a:p>
        </p:txBody>
      </p:sp>
      <p:sp>
        <p:nvSpPr>
          <p:cNvPr id="20495" name="Rectangle 17"/>
          <p:cNvSpPr>
            <a:spLocks noChangeArrowheads="1"/>
          </p:cNvSpPr>
          <p:nvPr/>
        </p:nvSpPr>
        <p:spPr bwMode="auto">
          <a:xfrm>
            <a:off x="2854325" y="908050"/>
            <a:ext cx="5749925" cy="504825"/>
          </a:xfrm>
          <a:prstGeom prst="rect">
            <a:avLst/>
          </a:prstGeom>
          <a:solidFill>
            <a:srgbClr val="CCFFFF"/>
          </a:solidFill>
          <a:ln w="9525">
            <a:solidFill>
              <a:schemeClr val="tx1"/>
            </a:solidFill>
            <a:miter lim="800000"/>
            <a:headEnd/>
            <a:tailEnd/>
          </a:ln>
        </p:spPr>
        <p:txBody>
          <a:bodyPr wrap="none" anchor="ctr"/>
          <a:lstStyle/>
          <a:p>
            <a:pPr algn="ctr" fontAlgn="base">
              <a:spcBef>
                <a:spcPct val="0"/>
              </a:spcBef>
              <a:spcAft>
                <a:spcPct val="0"/>
              </a:spcAft>
            </a:pPr>
            <a:r>
              <a:rPr lang="en-US" altLang="ja-JP" sz="2000">
                <a:solidFill>
                  <a:srgbClr val="000000"/>
                </a:solidFill>
                <a:latin typeface="Arial" pitchFamily="34" charset="0"/>
              </a:rPr>
              <a:t>PFOS,PFOA,</a:t>
            </a:r>
            <a:r>
              <a:rPr lang="ja-JP" altLang="en-US" sz="2000" b="1">
                <a:solidFill>
                  <a:srgbClr val="000000"/>
                </a:solidFill>
                <a:latin typeface="Arial" pitchFamily="34" charset="0"/>
              </a:rPr>
              <a:t>代替物質、前駆体、不純物の実態</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295400" y="158750"/>
            <a:ext cx="7848600" cy="822325"/>
          </a:xfrm>
          <a:prstGeom prst="rect">
            <a:avLst/>
          </a:prstGeom>
          <a:noFill/>
          <a:ln w="19050">
            <a:noFill/>
            <a:miter lim="800000"/>
            <a:headEnd/>
            <a:tailEnd/>
          </a:ln>
        </p:spPr>
        <p:txBody>
          <a:bodyPr>
            <a:spAutoFit/>
          </a:bodyPr>
          <a:lstStyle/>
          <a:p>
            <a:pPr fontAlgn="base">
              <a:spcBef>
                <a:spcPct val="0"/>
              </a:spcBef>
              <a:spcAft>
                <a:spcPct val="0"/>
              </a:spcAft>
            </a:pPr>
            <a:r>
              <a:rPr lang="ja-JP" altLang="en-US" sz="2400" b="1">
                <a:solidFill>
                  <a:srgbClr val="000000"/>
                </a:solidFill>
                <a:latin typeface="Arial" pitchFamily="34" charset="0"/>
              </a:rPr>
              <a:t>有機フッ素化合物の発生源、汚染実態解明、処理技術開発</a:t>
            </a:r>
          </a:p>
          <a:p>
            <a:pPr fontAlgn="base">
              <a:spcBef>
                <a:spcPct val="0"/>
              </a:spcBef>
              <a:spcAft>
                <a:spcPct val="0"/>
              </a:spcAft>
            </a:pPr>
            <a:r>
              <a:rPr lang="ja-JP" altLang="en-US" sz="2400" b="1">
                <a:solidFill>
                  <a:srgbClr val="000000"/>
                </a:solidFill>
                <a:latin typeface="Arial" pitchFamily="34" charset="0"/>
              </a:rPr>
              <a:t>（研究総括：中野武）</a:t>
            </a:r>
          </a:p>
        </p:txBody>
      </p:sp>
      <p:sp>
        <p:nvSpPr>
          <p:cNvPr id="21507" name="Line 3"/>
          <p:cNvSpPr>
            <a:spLocks noChangeShapeType="1"/>
          </p:cNvSpPr>
          <p:nvPr/>
        </p:nvSpPr>
        <p:spPr bwMode="auto">
          <a:xfrm>
            <a:off x="250825" y="1844675"/>
            <a:ext cx="12700" cy="4321175"/>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08" name="Text Box 4"/>
          <p:cNvSpPr txBox="1">
            <a:spLocks noChangeArrowheads="1"/>
          </p:cNvSpPr>
          <p:nvPr/>
        </p:nvSpPr>
        <p:spPr bwMode="auto">
          <a:xfrm>
            <a:off x="622300" y="1660525"/>
            <a:ext cx="8132763" cy="4159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pitchFamily="34" charset="0"/>
              </a:rPr>
              <a:t>琵琶湖水における</a:t>
            </a:r>
            <a:r>
              <a:rPr lang="en-US" altLang="ja-JP" sz="2000" b="1">
                <a:solidFill>
                  <a:srgbClr val="000000"/>
                </a:solidFill>
                <a:latin typeface="Arial" pitchFamily="34" charset="0"/>
              </a:rPr>
              <a:t>PFOS</a:t>
            </a:r>
            <a:r>
              <a:rPr lang="ja-JP" altLang="en-US" sz="2000" b="1">
                <a:solidFill>
                  <a:srgbClr val="000000"/>
                </a:solidFill>
                <a:latin typeface="Arial" pitchFamily="34" charset="0"/>
              </a:rPr>
              <a:t>およびその類縁物質の汚染実態把握（滋賀県）</a:t>
            </a:r>
          </a:p>
        </p:txBody>
      </p:sp>
      <p:sp>
        <p:nvSpPr>
          <p:cNvPr id="21509" name="Text Box 5"/>
          <p:cNvSpPr txBox="1">
            <a:spLocks noChangeArrowheads="1"/>
          </p:cNvSpPr>
          <p:nvPr/>
        </p:nvSpPr>
        <p:spPr bwMode="auto">
          <a:xfrm>
            <a:off x="622300" y="2940050"/>
            <a:ext cx="8132763" cy="7207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pitchFamily="34" charset="0"/>
              </a:rPr>
              <a:t>製造・使用事業場周辺環境における</a:t>
            </a:r>
            <a:r>
              <a:rPr lang="en-US" altLang="ja-JP" sz="2000" b="1">
                <a:solidFill>
                  <a:srgbClr val="000000"/>
                </a:solidFill>
                <a:latin typeface="Arial" pitchFamily="34" charset="0"/>
              </a:rPr>
              <a:t>PFOS</a:t>
            </a:r>
            <a:r>
              <a:rPr lang="ja-JP" altLang="en-US" sz="2000" b="1">
                <a:solidFill>
                  <a:srgbClr val="000000"/>
                </a:solidFill>
                <a:latin typeface="Arial" pitchFamily="34" charset="0"/>
              </a:rPr>
              <a:t>・</a:t>
            </a:r>
            <a:r>
              <a:rPr lang="en-US" altLang="ja-JP" sz="2000" b="1">
                <a:solidFill>
                  <a:srgbClr val="000000"/>
                </a:solidFill>
                <a:latin typeface="Arial" pitchFamily="34" charset="0"/>
              </a:rPr>
              <a:t>PFOA</a:t>
            </a:r>
            <a:r>
              <a:rPr lang="ja-JP" altLang="en-US" sz="2000" b="1">
                <a:solidFill>
                  <a:srgbClr val="000000"/>
                </a:solidFill>
                <a:latin typeface="Arial" pitchFamily="34" charset="0"/>
              </a:rPr>
              <a:t>およびその類縁物質の実態把握と対策の評価（大阪市）</a:t>
            </a:r>
          </a:p>
        </p:txBody>
      </p:sp>
      <p:sp>
        <p:nvSpPr>
          <p:cNvPr id="21510" name="Text Box 6"/>
          <p:cNvSpPr txBox="1">
            <a:spLocks noChangeArrowheads="1"/>
          </p:cNvSpPr>
          <p:nvPr/>
        </p:nvSpPr>
        <p:spPr bwMode="auto">
          <a:xfrm>
            <a:off x="622300" y="3748088"/>
            <a:ext cx="8132763" cy="4159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pitchFamily="34" charset="0"/>
              </a:rPr>
              <a:t>フッ素テロマーの排出源特性の把握と越境汚染の評価（兵庫県）</a:t>
            </a:r>
          </a:p>
        </p:txBody>
      </p:sp>
      <p:sp>
        <p:nvSpPr>
          <p:cNvPr id="21511" name="Text Box 7"/>
          <p:cNvSpPr txBox="1">
            <a:spLocks noChangeArrowheads="1"/>
          </p:cNvSpPr>
          <p:nvPr/>
        </p:nvSpPr>
        <p:spPr bwMode="auto">
          <a:xfrm>
            <a:off x="623888" y="4237038"/>
            <a:ext cx="8131175" cy="4159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pitchFamily="34" charset="0"/>
              </a:rPr>
              <a:t>神戸海域における有機フッ素化合物の汚染実態把握（神戸市）</a:t>
            </a:r>
          </a:p>
        </p:txBody>
      </p:sp>
      <p:sp>
        <p:nvSpPr>
          <p:cNvPr id="21512" name="Text Box 8"/>
          <p:cNvSpPr txBox="1">
            <a:spLocks noChangeArrowheads="1"/>
          </p:cNvSpPr>
          <p:nvPr/>
        </p:nvSpPr>
        <p:spPr bwMode="auto">
          <a:xfrm>
            <a:off x="622300" y="4884738"/>
            <a:ext cx="8132763" cy="415925"/>
          </a:xfrm>
          <a:prstGeom prst="rect">
            <a:avLst/>
          </a:prstGeom>
          <a:solidFill>
            <a:srgbClr val="99CCFF"/>
          </a:solidFill>
          <a:ln w="19050">
            <a:solidFill>
              <a:schemeClr val="tx1"/>
            </a:solidFill>
            <a:miter lim="800000"/>
            <a:headEnd/>
            <a:tailEnd/>
          </a:ln>
        </p:spPr>
        <p:txBody>
          <a:bodyPr>
            <a:spAutoFit/>
          </a:bodyPr>
          <a:lstStyle/>
          <a:p>
            <a:pPr fontAlgn="base">
              <a:spcBef>
                <a:spcPct val="50000"/>
              </a:spcBef>
              <a:spcAft>
                <a:spcPct val="0"/>
              </a:spcAft>
            </a:pPr>
            <a:r>
              <a:rPr lang="en-US" altLang="ja-JP" sz="2000" b="1">
                <a:solidFill>
                  <a:srgbClr val="000000"/>
                </a:solidFill>
                <a:latin typeface="Arial" pitchFamily="34" charset="0"/>
              </a:rPr>
              <a:t>PFOS</a:t>
            </a:r>
            <a:r>
              <a:rPr lang="ja-JP" altLang="en-US" sz="2000" b="1">
                <a:solidFill>
                  <a:srgbClr val="000000"/>
                </a:solidFill>
                <a:latin typeface="Arial" pitchFamily="34" charset="0"/>
              </a:rPr>
              <a:t>およびその類縁物質の水環境並びに使用事業所実態（東京都）</a:t>
            </a:r>
          </a:p>
        </p:txBody>
      </p:sp>
      <p:sp>
        <p:nvSpPr>
          <p:cNvPr id="21513" name="Text Box 9"/>
          <p:cNvSpPr txBox="1">
            <a:spLocks noChangeArrowheads="1"/>
          </p:cNvSpPr>
          <p:nvPr/>
        </p:nvSpPr>
        <p:spPr bwMode="auto">
          <a:xfrm>
            <a:off x="622300" y="2147888"/>
            <a:ext cx="8132763" cy="720725"/>
          </a:xfrm>
          <a:prstGeom prst="rect">
            <a:avLst/>
          </a:prstGeom>
          <a:solidFill>
            <a:srgbClr val="FF99CC"/>
          </a:solidFill>
          <a:ln w="19050">
            <a:solidFill>
              <a:schemeClr val="tx1"/>
            </a:solidFill>
            <a:miter lim="800000"/>
            <a:headEnd/>
            <a:tailEnd/>
          </a:ln>
        </p:spPr>
        <p:txBody>
          <a:bodyPr>
            <a:spAutoFit/>
          </a:bodyPr>
          <a:lstStyle/>
          <a:p>
            <a:pPr fontAlgn="base">
              <a:spcBef>
                <a:spcPct val="50000"/>
              </a:spcBef>
              <a:spcAft>
                <a:spcPct val="0"/>
              </a:spcAft>
            </a:pPr>
            <a:r>
              <a:rPr lang="ja-JP" altLang="en-US" sz="2000" b="1">
                <a:solidFill>
                  <a:srgbClr val="000000"/>
                </a:solidFill>
                <a:latin typeface="Arial" pitchFamily="34" charset="0"/>
              </a:rPr>
              <a:t>製造・使用事業場周辺環境の把握と対策の評価、大気環境調査及び類縁化合物の実態把握（大阪府）</a:t>
            </a:r>
          </a:p>
        </p:txBody>
      </p:sp>
      <p:sp>
        <p:nvSpPr>
          <p:cNvPr id="21514" name="Text Box 10"/>
          <p:cNvSpPr txBox="1">
            <a:spLocks noChangeArrowheads="1"/>
          </p:cNvSpPr>
          <p:nvPr/>
        </p:nvSpPr>
        <p:spPr bwMode="auto">
          <a:xfrm>
            <a:off x="622300" y="5373688"/>
            <a:ext cx="8207375" cy="720725"/>
          </a:xfrm>
          <a:prstGeom prst="rect">
            <a:avLst/>
          </a:prstGeom>
          <a:solidFill>
            <a:srgbClr val="99CCFF"/>
          </a:solidFill>
          <a:ln w="19050">
            <a:solidFill>
              <a:schemeClr val="tx1"/>
            </a:solidFill>
            <a:miter lim="800000"/>
            <a:headEnd/>
            <a:tailEnd/>
          </a:ln>
        </p:spPr>
        <p:txBody>
          <a:bodyPr>
            <a:spAutoFit/>
          </a:bodyPr>
          <a:lstStyle/>
          <a:p>
            <a:pPr fontAlgn="base">
              <a:spcBef>
                <a:spcPct val="50000"/>
              </a:spcBef>
              <a:spcAft>
                <a:spcPct val="0"/>
              </a:spcAft>
            </a:pPr>
            <a:r>
              <a:rPr lang="en-US" altLang="ja-JP" sz="2000" b="1">
                <a:solidFill>
                  <a:srgbClr val="000000"/>
                </a:solidFill>
                <a:latin typeface="Arial" pitchFamily="34" charset="0"/>
              </a:rPr>
              <a:t>PFOS/PFOA</a:t>
            </a:r>
            <a:r>
              <a:rPr lang="ja-JP" altLang="en-US" sz="2000" b="1">
                <a:solidFill>
                  <a:srgbClr val="000000"/>
                </a:solidFill>
                <a:latin typeface="Arial" pitchFamily="34" charset="0"/>
              </a:rPr>
              <a:t>、その類縁化合物による生物の汚染トレンド解析と処理技術に関する研究（国環研）</a:t>
            </a:r>
          </a:p>
        </p:txBody>
      </p:sp>
      <p:sp>
        <p:nvSpPr>
          <p:cNvPr id="21515" name="Line 11"/>
          <p:cNvSpPr>
            <a:spLocks noChangeShapeType="1"/>
          </p:cNvSpPr>
          <p:nvPr/>
        </p:nvSpPr>
        <p:spPr bwMode="auto">
          <a:xfrm>
            <a:off x="263525" y="1844675"/>
            <a:ext cx="373063" cy="1588"/>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16" name="Line 12"/>
          <p:cNvSpPr>
            <a:spLocks noChangeShapeType="1"/>
          </p:cNvSpPr>
          <p:nvPr/>
        </p:nvSpPr>
        <p:spPr bwMode="auto">
          <a:xfrm>
            <a:off x="250825" y="2490788"/>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17" name="Line 13"/>
          <p:cNvSpPr>
            <a:spLocks noChangeShapeType="1"/>
          </p:cNvSpPr>
          <p:nvPr/>
        </p:nvSpPr>
        <p:spPr bwMode="auto">
          <a:xfrm>
            <a:off x="250825" y="3355975"/>
            <a:ext cx="373063" cy="1588"/>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18" name="Line 14"/>
          <p:cNvSpPr>
            <a:spLocks noChangeShapeType="1"/>
          </p:cNvSpPr>
          <p:nvPr/>
        </p:nvSpPr>
        <p:spPr bwMode="auto">
          <a:xfrm>
            <a:off x="250825" y="3932238"/>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19" name="Line 15"/>
          <p:cNvSpPr>
            <a:spLocks noChangeShapeType="1"/>
          </p:cNvSpPr>
          <p:nvPr/>
        </p:nvSpPr>
        <p:spPr bwMode="auto">
          <a:xfrm>
            <a:off x="250825" y="4452938"/>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20" name="Line 16"/>
          <p:cNvSpPr>
            <a:spLocks noChangeShapeType="1"/>
          </p:cNvSpPr>
          <p:nvPr/>
        </p:nvSpPr>
        <p:spPr bwMode="auto">
          <a:xfrm>
            <a:off x="250825" y="5013325"/>
            <a:ext cx="373063" cy="1588"/>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21" name="Line 17"/>
          <p:cNvSpPr>
            <a:spLocks noChangeShapeType="1"/>
          </p:cNvSpPr>
          <p:nvPr/>
        </p:nvSpPr>
        <p:spPr bwMode="auto">
          <a:xfrm>
            <a:off x="250825" y="5732463"/>
            <a:ext cx="373063" cy="1587"/>
          </a:xfrm>
          <a:prstGeom prst="line">
            <a:avLst/>
          </a:prstGeom>
          <a:noFill/>
          <a:ln w="38100">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1522" name="Text Box 18"/>
          <p:cNvSpPr txBox="1">
            <a:spLocks noChangeArrowheads="1"/>
          </p:cNvSpPr>
          <p:nvPr/>
        </p:nvSpPr>
        <p:spPr bwMode="auto">
          <a:xfrm>
            <a:off x="107950" y="6192838"/>
            <a:ext cx="7127875" cy="476250"/>
          </a:xfrm>
          <a:prstGeom prst="rect">
            <a:avLst/>
          </a:prstGeom>
          <a:solidFill>
            <a:srgbClr val="FFFF99"/>
          </a:solidFill>
          <a:ln w="19050">
            <a:solidFill>
              <a:schemeClr val="tx1"/>
            </a:solid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情報共有・意見交換・討議　メーリングリスト</a:t>
            </a:r>
          </a:p>
        </p:txBody>
      </p:sp>
      <p:sp>
        <p:nvSpPr>
          <p:cNvPr id="186387" name="Rectangle 19"/>
          <p:cNvSpPr>
            <a:spLocks noChangeArrowheads="1"/>
          </p:cNvSpPr>
          <p:nvPr/>
        </p:nvSpPr>
        <p:spPr bwMode="auto">
          <a:xfrm>
            <a:off x="479425" y="1628775"/>
            <a:ext cx="8591550" cy="3095625"/>
          </a:xfrm>
          <a:prstGeom prst="rect">
            <a:avLst/>
          </a:prstGeom>
          <a:noFill/>
          <a:ln w="38100">
            <a:solidFill>
              <a:srgbClr val="FF0000"/>
            </a:solidFill>
            <a:miter lim="800000"/>
            <a:headEnd/>
            <a:tailEnd/>
          </a:ln>
        </p:spPr>
        <p:txBody>
          <a:bodyPr wrap="none" anchor="ctr"/>
          <a:lstStyle/>
          <a:p>
            <a:pPr fontAlgn="base">
              <a:spcBef>
                <a:spcPct val="0"/>
              </a:spcBef>
              <a:spcAft>
                <a:spcPct val="0"/>
              </a:spcAft>
            </a:pPr>
            <a:endParaRPr lang="ja-JP" altLang="en-US">
              <a:solidFill>
                <a:srgbClr val="000000"/>
              </a:solidFill>
              <a:latin typeface="Arial" pitchFamily="34" charset="0"/>
            </a:endParaRPr>
          </a:p>
        </p:txBody>
      </p:sp>
      <p:sp>
        <p:nvSpPr>
          <p:cNvPr id="186388" name="Rectangle 20"/>
          <p:cNvSpPr>
            <a:spLocks noChangeArrowheads="1"/>
          </p:cNvSpPr>
          <p:nvPr/>
        </p:nvSpPr>
        <p:spPr bwMode="auto">
          <a:xfrm>
            <a:off x="8172450" y="981075"/>
            <a:ext cx="936625" cy="504825"/>
          </a:xfrm>
          <a:prstGeom prst="rect">
            <a:avLst/>
          </a:prstGeom>
          <a:noFill/>
          <a:ln w="38100">
            <a:solidFill>
              <a:srgbClr val="FF0000"/>
            </a:solidFill>
            <a:miter lim="800000"/>
            <a:headEnd/>
            <a:tailEnd/>
          </a:ln>
        </p:spPr>
        <p:txBody>
          <a:bodyPr wrap="none" anchor="ctr"/>
          <a:lstStyle/>
          <a:p>
            <a:pPr algn="ctr" fontAlgn="base">
              <a:spcBef>
                <a:spcPct val="0"/>
              </a:spcBef>
              <a:spcAft>
                <a:spcPct val="0"/>
              </a:spcAft>
            </a:pPr>
            <a:r>
              <a:rPr lang="ja-JP" altLang="en-US" sz="2400" b="1">
                <a:solidFill>
                  <a:srgbClr val="000000"/>
                </a:solidFill>
                <a:latin typeface="Arial" pitchFamily="34" charset="0"/>
              </a:rPr>
              <a:t>近畿</a:t>
            </a:r>
          </a:p>
        </p:txBody>
      </p:sp>
      <p:sp>
        <p:nvSpPr>
          <p:cNvPr id="186389" name="Rectangle 21"/>
          <p:cNvSpPr>
            <a:spLocks noChangeArrowheads="1"/>
          </p:cNvSpPr>
          <p:nvPr/>
        </p:nvSpPr>
        <p:spPr bwMode="auto">
          <a:xfrm>
            <a:off x="479425" y="4797425"/>
            <a:ext cx="8591550" cy="1295400"/>
          </a:xfrm>
          <a:prstGeom prst="rect">
            <a:avLst/>
          </a:prstGeom>
          <a:noFill/>
          <a:ln w="38100">
            <a:solidFill>
              <a:srgbClr val="0000FF"/>
            </a:solidFill>
            <a:miter lim="800000"/>
            <a:headEnd/>
            <a:tailEnd/>
          </a:ln>
        </p:spPr>
        <p:txBody>
          <a:bodyPr wrap="none" anchor="ctr"/>
          <a:lstStyle/>
          <a:p>
            <a:pPr fontAlgn="base">
              <a:spcBef>
                <a:spcPct val="0"/>
              </a:spcBef>
              <a:spcAft>
                <a:spcPct val="0"/>
              </a:spcAft>
            </a:pPr>
            <a:endParaRPr lang="ja-JP" altLang="en-US">
              <a:solidFill>
                <a:srgbClr val="000000"/>
              </a:solidFill>
              <a:latin typeface="Arial" pitchFamily="34" charset="0"/>
            </a:endParaRPr>
          </a:p>
        </p:txBody>
      </p:sp>
      <p:sp>
        <p:nvSpPr>
          <p:cNvPr id="186390" name="Rectangle 22"/>
          <p:cNvSpPr>
            <a:spLocks noChangeArrowheads="1"/>
          </p:cNvSpPr>
          <p:nvPr/>
        </p:nvSpPr>
        <p:spPr bwMode="auto">
          <a:xfrm>
            <a:off x="8027988" y="6237288"/>
            <a:ext cx="936625" cy="504825"/>
          </a:xfrm>
          <a:prstGeom prst="rect">
            <a:avLst/>
          </a:prstGeom>
          <a:noFill/>
          <a:ln w="38100">
            <a:solidFill>
              <a:srgbClr val="0000FF"/>
            </a:solidFill>
            <a:miter lim="800000"/>
            <a:headEnd/>
            <a:tailEnd/>
          </a:ln>
        </p:spPr>
        <p:txBody>
          <a:bodyPr wrap="none" anchor="ctr"/>
          <a:lstStyle/>
          <a:p>
            <a:pPr algn="ctr" fontAlgn="base">
              <a:spcBef>
                <a:spcPct val="0"/>
              </a:spcBef>
              <a:spcAft>
                <a:spcPct val="0"/>
              </a:spcAft>
            </a:pPr>
            <a:r>
              <a:rPr lang="ja-JP" altLang="en-US" sz="2400" b="1">
                <a:solidFill>
                  <a:srgbClr val="000000"/>
                </a:solidFill>
                <a:latin typeface="Arial" pitchFamily="34" charset="0"/>
              </a:rPr>
              <a:t>関東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6388"/>
                                        </p:tgtEl>
                                        <p:attrNameLst>
                                          <p:attrName>style.visibility</p:attrName>
                                        </p:attrNameLst>
                                      </p:cBhvr>
                                      <p:to>
                                        <p:strVal val="visible"/>
                                      </p:to>
                                    </p:set>
                                    <p:anim calcmode="lin" valueType="num">
                                      <p:cBhvr additive="base">
                                        <p:cTn id="7" dur="500" fill="hold"/>
                                        <p:tgtEl>
                                          <p:spTgt spid="186388"/>
                                        </p:tgtEl>
                                        <p:attrNameLst>
                                          <p:attrName>ppt_x</p:attrName>
                                        </p:attrNameLst>
                                      </p:cBhvr>
                                      <p:tavLst>
                                        <p:tav tm="0">
                                          <p:val>
                                            <p:strVal val="#ppt_x"/>
                                          </p:val>
                                        </p:tav>
                                        <p:tav tm="100000">
                                          <p:val>
                                            <p:strVal val="#ppt_x"/>
                                          </p:val>
                                        </p:tav>
                                      </p:tavLst>
                                    </p:anim>
                                    <p:anim calcmode="lin" valueType="num">
                                      <p:cBhvr additive="base">
                                        <p:cTn id="8" dur="500" fill="hold"/>
                                        <p:tgtEl>
                                          <p:spTgt spid="18638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6387"/>
                                        </p:tgtEl>
                                        <p:attrNameLst>
                                          <p:attrName>style.visibility</p:attrName>
                                        </p:attrNameLst>
                                      </p:cBhvr>
                                      <p:to>
                                        <p:strVal val="visible"/>
                                      </p:to>
                                    </p:set>
                                    <p:anim calcmode="lin" valueType="num">
                                      <p:cBhvr additive="base">
                                        <p:cTn id="11" dur="500" fill="hold"/>
                                        <p:tgtEl>
                                          <p:spTgt spid="186387"/>
                                        </p:tgtEl>
                                        <p:attrNameLst>
                                          <p:attrName>ppt_x</p:attrName>
                                        </p:attrNameLst>
                                      </p:cBhvr>
                                      <p:tavLst>
                                        <p:tav tm="0">
                                          <p:val>
                                            <p:strVal val="#ppt_x"/>
                                          </p:val>
                                        </p:tav>
                                        <p:tav tm="100000">
                                          <p:val>
                                            <p:strVal val="#ppt_x"/>
                                          </p:val>
                                        </p:tav>
                                      </p:tavLst>
                                    </p:anim>
                                    <p:anim calcmode="lin" valueType="num">
                                      <p:cBhvr additive="base">
                                        <p:cTn id="12" dur="500" fill="hold"/>
                                        <p:tgtEl>
                                          <p:spTgt spid="18638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6390"/>
                                        </p:tgtEl>
                                        <p:attrNameLst>
                                          <p:attrName>style.visibility</p:attrName>
                                        </p:attrNameLst>
                                      </p:cBhvr>
                                      <p:to>
                                        <p:strVal val="visible"/>
                                      </p:to>
                                    </p:set>
                                    <p:anim calcmode="lin" valueType="num">
                                      <p:cBhvr additive="base">
                                        <p:cTn id="17" dur="500" fill="hold"/>
                                        <p:tgtEl>
                                          <p:spTgt spid="186390"/>
                                        </p:tgtEl>
                                        <p:attrNameLst>
                                          <p:attrName>ppt_x</p:attrName>
                                        </p:attrNameLst>
                                      </p:cBhvr>
                                      <p:tavLst>
                                        <p:tav tm="0">
                                          <p:val>
                                            <p:strVal val="#ppt_x"/>
                                          </p:val>
                                        </p:tav>
                                        <p:tav tm="100000">
                                          <p:val>
                                            <p:strVal val="#ppt_x"/>
                                          </p:val>
                                        </p:tav>
                                      </p:tavLst>
                                    </p:anim>
                                    <p:anim calcmode="lin" valueType="num">
                                      <p:cBhvr additive="base">
                                        <p:cTn id="18" dur="500" fill="hold"/>
                                        <p:tgtEl>
                                          <p:spTgt spid="18639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6389"/>
                                        </p:tgtEl>
                                        <p:attrNameLst>
                                          <p:attrName>style.visibility</p:attrName>
                                        </p:attrNameLst>
                                      </p:cBhvr>
                                      <p:to>
                                        <p:strVal val="visible"/>
                                      </p:to>
                                    </p:set>
                                    <p:anim calcmode="lin" valueType="num">
                                      <p:cBhvr additive="base">
                                        <p:cTn id="21" dur="500" fill="hold"/>
                                        <p:tgtEl>
                                          <p:spTgt spid="186389"/>
                                        </p:tgtEl>
                                        <p:attrNameLst>
                                          <p:attrName>ppt_x</p:attrName>
                                        </p:attrNameLst>
                                      </p:cBhvr>
                                      <p:tavLst>
                                        <p:tav tm="0">
                                          <p:val>
                                            <p:strVal val="#ppt_x"/>
                                          </p:val>
                                        </p:tav>
                                        <p:tav tm="100000">
                                          <p:val>
                                            <p:strVal val="#ppt_x"/>
                                          </p:val>
                                        </p:tav>
                                      </p:tavLst>
                                    </p:anim>
                                    <p:anim calcmode="lin" valueType="num">
                                      <p:cBhvr additive="base">
                                        <p:cTn id="22" dur="500" fill="hold"/>
                                        <p:tgtEl>
                                          <p:spTgt spid="1863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87" grpId="0" animBg="1"/>
      <p:bldP spid="186388" grpId="0" animBg="1"/>
      <p:bldP spid="186389" grpId="0" animBg="1"/>
      <p:bldP spid="18639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集合写真mod S"/>
          <p:cNvPicPr>
            <a:picLocks noChangeAspect="1" noChangeArrowheads="1"/>
          </p:cNvPicPr>
          <p:nvPr/>
        </p:nvPicPr>
        <p:blipFill>
          <a:blip r:embed="rId3" cstate="print"/>
          <a:srcRect/>
          <a:stretch>
            <a:fillRect/>
          </a:stretch>
        </p:blipFill>
        <p:spPr bwMode="auto">
          <a:xfrm>
            <a:off x="684213" y="922338"/>
            <a:ext cx="7777162" cy="5170487"/>
          </a:xfrm>
          <a:prstGeom prst="rect">
            <a:avLst/>
          </a:prstGeom>
          <a:noFill/>
          <a:ln w="9525">
            <a:noFill/>
            <a:miter lim="800000"/>
            <a:headEnd/>
            <a:tailEnd/>
          </a:ln>
        </p:spPr>
      </p:pic>
      <p:sp>
        <p:nvSpPr>
          <p:cNvPr id="22531" name="Text Box 5"/>
          <p:cNvSpPr txBox="1">
            <a:spLocks noChangeArrowheads="1"/>
          </p:cNvSpPr>
          <p:nvPr/>
        </p:nvSpPr>
        <p:spPr bwMode="auto">
          <a:xfrm>
            <a:off x="858838" y="6100763"/>
            <a:ext cx="7600950" cy="641350"/>
          </a:xfrm>
          <a:prstGeom prst="rect">
            <a:avLst/>
          </a:prstGeom>
          <a:noFill/>
          <a:ln w="9525">
            <a:noFill/>
            <a:miter lim="800000"/>
            <a:headEnd/>
            <a:tailEnd/>
          </a:ln>
        </p:spPr>
        <p:txBody>
          <a:bodyPr wrap="none">
            <a:spAutoFit/>
          </a:bodyPr>
          <a:lstStyle/>
          <a:p>
            <a:pPr fontAlgn="base">
              <a:spcBef>
                <a:spcPct val="0"/>
              </a:spcBef>
              <a:spcAft>
                <a:spcPct val="0"/>
              </a:spcAft>
            </a:pPr>
            <a:r>
              <a:rPr lang="ja-JP" altLang="en-US">
                <a:solidFill>
                  <a:srgbClr val="000000"/>
                </a:solidFill>
                <a:latin typeface="Arial" pitchFamily="34" charset="0"/>
              </a:rPr>
              <a:t>フッ素系界面活性剤研究キックオフ会議</a:t>
            </a:r>
          </a:p>
          <a:p>
            <a:pPr fontAlgn="base">
              <a:spcBef>
                <a:spcPct val="0"/>
              </a:spcBef>
              <a:spcAft>
                <a:spcPct val="0"/>
              </a:spcAft>
            </a:pPr>
            <a:r>
              <a:rPr lang="ja-JP" altLang="en-US">
                <a:solidFill>
                  <a:srgbClr val="000000"/>
                </a:solidFill>
                <a:latin typeface="Arial" pitchFamily="34" charset="0"/>
              </a:rPr>
              <a:t>平成</a:t>
            </a:r>
            <a:r>
              <a:rPr lang="en-US" altLang="ja-JP">
                <a:solidFill>
                  <a:srgbClr val="000000"/>
                </a:solidFill>
                <a:latin typeface="Arial" pitchFamily="34" charset="0"/>
              </a:rPr>
              <a:t>20</a:t>
            </a:r>
            <a:r>
              <a:rPr lang="ja-JP" altLang="en-US">
                <a:solidFill>
                  <a:srgbClr val="000000"/>
                </a:solidFill>
                <a:latin typeface="Arial" pitchFamily="34" charset="0"/>
              </a:rPr>
              <a:t>年</a:t>
            </a:r>
            <a:r>
              <a:rPr lang="en-US" altLang="ja-JP">
                <a:solidFill>
                  <a:srgbClr val="000000"/>
                </a:solidFill>
                <a:latin typeface="Arial" pitchFamily="34" charset="0"/>
              </a:rPr>
              <a:t>10</a:t>
            </a:r>
            <a:r>
              <a:rPr lang="ja-JP" altLang="en-US">
                <a:solidFill>
                  <a:srgbClr val="000000"/>
                </a:solidFill>
                <a:latin typeface="Arial" pitchFamily="34" charset="0"/>
              </a:rPr>
              <a:t>月</a:t>
            </a:r>
            <a:r>
              <a:rPr lang="en-US" altLang="ja-JP">
                <a:solidFill>
                  <a:srgbClr val="000000"/>
                </a:solidFill>
                <a:latin typeface="Arial" pitchFamily="34" charset="0"/>
              </a:rPr>
              <a:t>16</a:t>
            </a:r>
            <a:r>
              <a:rPr lang="ja-JP" altLang="en-US">
                <a:solidFill>
                  <a:srgbClr val="000000"/>
                </a:solidFill>
                <a:latin typeface="Arial" pitchFamily="34" charset="0"/>
              </a:rPr>
              <a:t>～</a:t>
            </a:r>
            <a:r>
              <a:rPr lang="en-US" altLang="ja-JP">
                <a:solidFill>
                  <a:srgbClr val="000000"/>
                </a:solidFill>
                <a:latin typeface="Arial" pitchFamily="34" charset="0"/>
              </a:rPr>
              <a:t>17</a:t>
            </a:r>
            <a:r>
              <a:rPr lang="ja-JP" altLang="en-US">
                <a:solidFill>
                  <a:srgbClr val="000000"/>
                </a:solidFill>
                <a:latin typeface="Arial" pitchFamily="34" charset="0"/>
              </a:rPr>
              <a:t>日　　国立環境研究所地球温暖化研究棟　交流会議室</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5"/>
          <p:cNvSpPr txBox="1">
            <a:spLocks noChangeArrowheads="1"/>
          </p:cNvSpPr>
          <p:nvPr/>
        </p:nvSpPr>
        <p:spPr bwMode="auto">
          <a:xfrm>
            <a:off x="1835150" y="2781300"/>
            <a:ext cx="5184775" cy="701675"/>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sz="4000" b="1">
                <a:solidFill>
                  <a:srgbClr val="000000"/>
                </a:solidFill>
              </a:rPr>
              <a:t>研究成果</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1876"/>
          <p:cNvSpPr>
            <a:spLocks noChangeArrowheads="1"/>
          </p:cNvSpPr>
          <p:nvPr/>
        </p:nvSpPr>
        <p:spPr bwMode="auto">
          <a:xfrm>
            <a:off x="250825" y="3716338"/>
            <a:ext cx="4897438" cy="1657350"/>
          </a:xfrm>
          <a:prstGeom prst="roundRect">
            <a:avLst>
              <a:gd name="adj" fmla="val 16667"/>
            </a:avLst>
          </a:prstGeom>
          <a:solidFill>
            <a:srgbClr val="FFCC99"/>
          </a:solidFill>
          <a:ln w="9525">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25603" name="AutoShape 1875"/>
          <p:cNvSpPr>
            <a:spLocks noChangeArrowheads="1"/>
          </p:cNvSpPr>
          <p:nvPr/>
        </p:nvSpPr>
        <p:spPr bwMode="auto">
          <a:xfrm>
            <a:off x="215900" y="1989138"/>
            <a:ext cx="5219700" cy="503237"/>
          </a:xfrm>
          <a:prstGeom prst="roundRect">
            <a:avLst>
              <a:gd name="adj" fmla="val 16667"/>
            </a:avLst>
          </a:prstGeom>
          <a:solidFill>
            <a:srgbClr val="CCFFFF"/>
          </a:solidFill>
          <a:ln w="9525">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25604" name="Rectangle 1871"/>
          <p:cNvSpPr>
            <a:spLocks noChangeArrowheads="1"/>
          </p:cNvSpPr>
          <p:nvPr/>
        </p:nvSpPr>
        <p:spPr bwMode="auto">
          <a:xfrm>
            <a:off x="107950" y="981075"/>
            <a:ext cx="8964613" cy="935038"/>
          </a:xfrm>
          <a:prstGeom prst="rect">
            <a:avLst/>
          </a:prstGeom>
          <a:solidFill>
            <a:srgbClr val="CCFFCC"/>
          </a:solidFill>
          <a:ln w="9525">
            <a:no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25605" name="Text Box 5"/>
          <p:cNvSpPr txBox="1">
            <a:spLocks noChangeArrowheads="1"/>
          </p:cNvSpPr>
          <p:nvPr/>
        </p:nvSpPr>
        <p:spPr bwMode="auto">
          <a:xfrm>
            <a:off x="179388" y="981075"/>
            <a:ext cx="8964612" cy="822325"/>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分析法を各機関が相補的に向上させ、</a:t>
            </a:r>
            <a:r>
              <a:rPr lang="en-US" altLang="ja-JP" sz="2400" b="1">
                <a:solidFill>
                  <a:srgbClr val="000000"/>
                </a:solidFill>
              </a:rPr>
              <a:t>PFOS</a:t>
            </a:r>
            <a:r>
              <a:rPr lang="ja-JP" altLang="en-US" sz="2400" b="1">
                <a:solidFill>
                  <a:srgbClr val="000000"/>
                </a:solidFill>
              </a:rPr>
              <a:t>、</a:t>
            </a:r>
            <a:r>
              <a:rPr lang="en-US" altLang="ja-JP" sz="2400" b="1">
                <a:solidFill>
                  <a:srgbClr val="000000"/>
                </a:solidFill>
              </a:rPr>
              <a:t>PFOA</a:t>
            </a:r>
            <a:r>
              <a:rPr lang="ja-JP" altLang="en-US" sz="2400" b="1">
                <a:solidFill>
                  <a:srgbClr val="000000"/>
                </a:solidFill>
              </a:rPr>
              <a:t>以外の様々な類縁物質が分析可能に</a:t>
            </a:r>
          </a:p>
        </p:txBody>
      </p:sp>
      <p:sp>
        <p:nvSpPr>
          <p:cNvPr id="25606" name="Text Box 39"/>
          <p:cNvSpPr txBox="1">
            <a:spLocks noChangeArrowheads="1"/>
          </p:cNvSpPr>
          <p:nvPr/>
        </p:nvSpPr>
        <p:spPr bwMode="auto">
          <a:xfrm>
            <a:off x="1692275" y="0"/>
            <a:ext cx="7451725" cy="822325"/>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b="1">
                <a:solidFill>
                  <a:srgbClr val="000000"/>
                </a:solidFill>
              </a:rPr>
              <a:t>Web</a:t>
            </a:r>
            <a:r>
              <a:rPr lang="ja-JP" altLang="en-US" sz="2400" b="1">
                <a:solidFill>
                  <a:srgbClr val="000000"/>
                </a:solidFill>
              </a:rPr>
              <a:t>サーバーやメーリングリストの活用による共同研究の推進</a:t>
            </a:r>
          </a:p>
        </p:txBody>
      </p:sp>
      <p:grpSp>
        <p:nvGrpSpPr>
          <p:cNvPr id="2" name="Group 41"/>
          <p:cNvGrpSpPr>
            <a:grpSpLocks/>
          </p:cNvGrpSpPr>
          <p:nvPr/>
        </p:nvGrpSpPr>
        <p:grpSpPr bwMode="auto">
          <a:xfrm>
            <a:off x="5299075" y="2133600"/>
            <a:ext cx="3594100" cy="1992313"/>
            <a:chOff x="1637" y="1590"/>
            <a:chExt cx="1333" cy="688"/>
          </a:xfrm>
        </p:grpSpPr>
        <p:sp>
          <p:nvSpPr>
            <p:cNvPr id="25620" name="Rectangle 42"/>
            <p:cNvSpPr>
              <a:spLocks noChangeArrowheads="1"/>
            </p:cNvSpPr>
            <p:nvPr/>
          </p:nvSpPr>
          <p:spPr bwMode="auto">
            <a:xfrm>
              <a:off x="1790" y="1617"/>
              <a:ext cx="1180" cy="576"/>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ja-JP" altLang="en-US" sz="2400" b="1">
                <a:solidFill>
                  <a:srgbClr val="000000"/>
                </a:solidFill>
              </a:endParaRPr>
            </a:p>
          </p:txBody>
        </p:sp>
        <p:grpSp>
          <p:nvGrpSpPr>
            <p:cNvPr id="3" name="Group 43"/>
            <p:cNvGrpSpPr>
              <a:grpSpLocks/>
            </p:cNvGrpSpPr>
            <p:nvPr/>
          </p:nvGrpSpPr>
          <p:grpSpPr bwMode="auto">
            <a:xfrm>
              <a:off x="1817" y="2151"/>
              <a:ext cx="136" cy="6"/>
              <a:chOff x="2453" y="2052"/>
              <a:chExt cx="136" cy="9"/>
            </a:xfrm>
          </p:grpSpPr>
          <p:sp>
            <p:nvSpPr>
              <p:cNvPr id="27240" name="Line 44"/>
              <p:cNvSpPr>
                <a:spLocks noChangeShapeType="1"/>
              </p:cNvSpPr>
              <p:nvPr/>
            </p:nvSpPr>
            <p:spPr bwMode="auto">
              <a:xfrm>
                <a:off x="246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1" name="Line 45"/>
              <p:cNvSpPr>
                <a:spLocks noChangeShapeType="1"/>
              </p:cNvSpPr>
              <p:nvPr/>
            </p:nvSpPr>
            <p:spPr bwMode="auto">
              <a:xfrm>
                <a:off x="245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2" name="Line 46"/>
              <p:cNvSpPr>
                <a:spLocks noChangeShapeType="1"/>
              </p:cNvSpPr>
              <p:nvPr/>
            </p:nvSpPr>
            <p:spPr bwMode="auto">
              <a:xfrm>
                <a:off x="245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3" name="Line 47"/>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4" name="Line 48"/>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5" name="Line 49"/>
              <p:cNvSpPr>
                <a:spLocks noChangeShapeType="1"/>
              </p:cNvSpPr>
              <p:nvPr/>
            </p:nvSpPr>
            <p:spPr bwMode="auto">
              <a:xfrm>
                <a:off x="2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6" name="Line 50"/>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7" name="Line 51"/>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8" name="Line 52"/>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49" name="Line 53"/>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0" name="Line 54"/>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1" name="Line 55"/>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2" name="Line 56"/>
              <p:cNvSpPr>
                <a:spLocks noChangeShapeType="1"/>
              </p:cNvSpPr>
              <p:nvPr/>
            </p:nvSpPr>
            <p:spPr bwMode="auto">
              <a:xfrm>
                <a:off x="2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3" name="Line 57"/>
              <p:cNvSpPr>
                <a:spLocks noChangeShapeType="1"/>
              </p:cNvSpPr>
              <p:nvPr/>
            </p:nvSpPr>
            <p:spPr bwMode="auto">
              <a:xfrm>
                <a:off x="246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4" name="Line 58"/>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5" name="Line 59"/>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6" name="Line 60"/>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7" name="Line 61"/>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8" name="Line 62"/>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59" name="Line 63"/>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0" name="Line 64"/>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1" name="Line 65"/>
              <p:cNvSpPr>
                <a:spLocks noChangeShapeType="1"/>
              </p:cNvSpPr>
              <p:nvPr/>
            </p:nvSpPr>
            <p:spPr bwMode="auto">
              <a:xfrm>
                <a:off x="24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2" name="Line 66"/>
              <p:cNvSpPr>
                <a:spLocks noChangeShapeType="1"/>
              </p:cNvSpPr>
              <p:nvPr/>
            </p:nvSpPr>
            <p:spPr bwMode="auto">
              <a:xfrm>
                <a:off x="2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3" name="Line 67"/>
              <p:cNvSpPr>
                <a:spLocks noChangeShapeType="1"/>
              </p:cNvSpPr>
              <p:nvPr/>
            </p:nvSpPr>
            <p:spPr bwMode="auto">
              <a:xfrm>
                <a:off x="24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4" name="Line 68"/>
              <p:cNvSpPr>
                <a:spLocks noChangeShapeType="1"/>
              </p:cNvSpPr>
              <p:nvPr/>
            </p:nvSpPr>
            <p:spPr bwMode="auto">
              <a:xfrm flipV="1">
                <a:off x="24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5" name="Line 69"/>
              <p:cNvSpPr>
                <a:spLocks noChangeShapeType="1"/>
              </p:cNvSpPr>
              <p:nvPr/>
            </p:nvSpPr>
            <p:spPr bwMode="auto">
              <a:xfrm>
                <a:off x="24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6" name="Line 70"/>
              <p:cNvSpPr>
                <a:spLocks noChangeShapeType="1"/>
              </p:cNvSpPr>
              <p:nvPr/>
            </p:nvSpPr>
            <p:spPr bwMode="auto">
              <a:xfrm>
                <a:off x="24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7" name="Line 71"/>
              <p:cNvSpPr>
                <a:spLocks noChangeShapeType="1"/>
              </p:cNvSpPr>
              <p:nvPr/>
            </p:nvSpPr>
            <p:spPr bwMode="auto">
              <a:xfrm>
                <a:off x="24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8" name="Line 72"/>
              <p:cNvSpPr>
                <a:spLocks noChangeShapeType="1"/>
              </p:cNvSpPr>
              <p:nvPr/>
            </p:nvSpPr>
            <p:spPr bwMode="auto">
              <a:xfrm>
                <a:off x="24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69" name="Line 73"/>
              <p:cNvSpPr>
                <a:spLocks noChangeShapeType="1"/>
              </p:cNvSpPr>
              <p:nvPr/>
            </p:nvSpPr>
            <p:spPr bwMode="auto">
              <a:xfrm flipV="1">
                <a:off x="24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0" name="Line 74"/>
              <p:cNvSpPr>
                <a:spLocks noChangeShapeType="1"/>
              </p:cNvSpPr>
              <p:nvPr/>
            </p:nvSpPr>
            <p:spPr bwMode="auto">
              <a:xfrm>
                <a:off x="24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1" name="Line 75"/>
              <p:cNvSpPr>
                <a:spLocks noChangeShapeType="1"/>
              </p:cNvSpPr>
              <p:nvPr/>
            </p:nvSpPr>
            <p:spPr bwMode="auto">
              <a:xfrm>
                <a:off x="24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2" name="Line 76"/>
              <p:cNvSpPr>
                <a:spLocks noChangeShapeType="1"/>
              </p:cNvSpPr>
              <p:nvPr/>
            </p:nvSpPr>
            <p:spPr bwMode="auto">
              <a:xfrm flipV="1">
                <a:off x="2474" y="2052"/>
                <a:ext cx="8"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3" name="Line 77"/>
              <p:cNvSpPr>
                <a:spLocks noChangeShapeType="1"/>
              </p:cNvSpPr>
              <p:nvPr/>
            </p:nvSpPr>
            <p:spPr bwMode="auto">
              <a:xfrm>
                <a:off x="247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4" name="Line 78"/>
              <p:cNvSpPr>
                <a:spLocks noChangeShapeType="1"/>
              </p:cNvSpPr>
              <p:nvPr/>
            </p:nvSpPr>
            <p:spPr bwMode="auto">
              <a:xfrm>
                <a:off x="24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5" name="Line 79"/>
              <p:cNvSpPr>
                <a:spLocks noChangeShapeType="1"/>
              </p:cNvSpPr>
              <p:nvPr/>
            </p:nvSpPr>
            <p:spPr bwMode="auto">
              <a:xfrm>
                <a:off x="2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6" name="Line 80"/>
              <p:cNvSpPr>
                <a:spLocks noChangeShapeType="1"/>
              </p:cNvSpPr>
              <p:nvPr/>
            </p:nvSpPr>
            <p:spPr bwMode="auto">
              <a:xfrm>
                <a:off x="2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7" name="Line 81"/>
              <p:cNvSpPr>
                <a:spLocks noChangeShapeType="1"/>
              </p:cNvSpPr>
              <p:nvPr/>
            </p:nvSpPr>
            <p:spPr bwMode="auto">
              <a:xfrm>
                <a:off x="2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8" name="Line 82"/>
              <p:cNvSpPr>
                <a:spLocks noChangeShapeType="1"/>
              </p:cNvSpPr>
              <p:nvPr/>
            </p:nvSpPr>
            <p:spPr bwMode="auto">
              <a:xfrm flipV="1">
                <a:off x="248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79" name="Line 83"/>
              <p:cNvSpPr>
                <a:spLocks noChangeShapeType="1"/>
              </p:cNvSpPr>
              <p:nvPr/>
            </p:nvSpPr>
            <p:spPr bwMode="auto">
              <a:xfrm>
                <a:off x="2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0" name="Line 84"/>
              <p:cNvSpPr>
                <a:spLocks noChangeShapeType="1"/>
              </p:cNvSpPr>
              <p:nvPr/>
            </p:nvSpPr>
            <p:spPr bwMode="auto">
              <a:xfrm>
                <a:off x="248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1" name="Line 85"/>
              <p:cNvSpPr>
                <a:spLocks noChangeShapeType="1"/>
              </p:cNvSpPr>
              <p:nvPr/>
            </p:nvSpPr>
            <p:spPr bwMode="auto">
              <a:xfrm>
                <a:off x="2482"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2" name="Line 86"/>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3" name="Line 87"/>
              <p:cNvSpPr>
                <a:spLocks noChangeShapeType="1"/>
              </p:cNvSpPr>
              <p:nvPr/>
            </p:nvSpPr>
            <p:spPr bwMode="auto">
              <a:xfrm>
                <a:off x="2482"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4" name="Line 88"/>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5" name="Line 89"/>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6" name="Line 90"/>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7" name="Line 91"/>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8" name="Line 92"/>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89" name="Line 93"/>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0" name="Line 94"/>
              <p:cNvSpPr>
                <a:spLocks noChangeShapeType="1"/>
              </p:cNvSpPr>
              <p:nvPr/>
            </p:nvSpPr>
            <p:spPr bwMode="auto">
              <a:xfrm flipV="1">
                <a:off x="249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1" name="Line 95"/>
              <p:cNvSpPr>
                <a:spLocks noChangeShapeType="1"/>
              </p:cNvSpPr>
              <p:nvPr/>
            </p:nvSpPr>
            <p:spPr bwMode="auto">
              <a:xfrm>
                <a:off x="24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2" name="Line 96"/>
              <p:cNvSpPr>
                <a:spLocks noChangeShapeType="1"/>
              </p:cNvSpPr>
              <p:nvPr/>
            </p:nvSpPr>
            <p:spPr bwMode="auto">
              <a:xfrm>
                <a:off x="2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3" name="Line 97"/>
              <p:cNvSpPr>
                <a:spLocks noChangeShapeType="1"/>
              </p:cNvSpPr>
              <p:nvPr/>
            </p:nvSpPr>
            <p:spPr bwMode="auto">
              <a:xfrm>
                <a:off x="2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4" name="Line 98"/>
              <p:cNvSpPr>
                <a:spLocks noChangeShapeType="1"/>
              </p:cNvSpPr>
              <p:nvPr/>
            </p:nvSpPr>
            <p:spPr bwMode="auto">
              <a:xfrm>
                <a:off x="2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5" name="Line 99"/>
              <p:cNvSpPr>
                <a:spLocks noChangeShapeType="1"/>
              </p:cNvSpPr>
              <p:nvPr/>
            </p:nvSpPr>
            <p:spPr bwMode="auto">
              <a:xfrm>
                <a:off x="2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6" name="Line 100"/>
              <p:cNvSpPr>
                <a:spLocks noChangeShapeType="1"/>
              </p:cNvSpPr>
              <p:nvPr/>
            </p:nvSpPr>
            <p:spPr bwMode="auto">
              <a:xfrm>
                <a:off x="249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7" name="Line 101"/>
              <p:cNvSpPr>
                <a:spLocks noChangeShapeType="1"/>
              </p:cNvSpPr>
              <p:nvPr/>
            </p:nvSpPr>
            <p:spPr bwMode="auto">
              <a:xfrm>
                <a:off x="2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8" name="Line 102"/>
              <p:cNvSpPr>
                <a:spLocks noChangeShapeType="1"/>
              </p:cNvSpPr>
              <p:nvPr/>
            </p:nvSpPr>
            <p:spPr bwMode="auto">
              <a:xfrm>
                <a:off x="249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99" name="Line 103"/>
              <p:cNvSpPr>
                <a:spLocks noChangeShapeType="1"/>
              </p:cNvSpPr>
              <p:nvPr/>
            </p:nvSpPr>
            <p:spPr bwMode="auto">
              <a:xfrm>
                <a:off x="2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0" name="Line 104"/>
              <p:cNvSpPr>
                <a:spLocks noChangeShapeType="1"/>
              </p:cNvSpPr>
              <p:nvPr/>
            </p:nvSpPr>
            <p:spPr bwMode="auto">
              <a:xfrm flipV="1">
                <a:off x="249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1" name="Line 105"/>
              <p:cNvSpPr>
                <a:spLocks noChangeShapeType="1"/>
              </p:cNvSpPr>
              <p:nvPr/>
            </p:nvSpPr>
            <p:spPr bwMode="auto">
              <a:xfrm flipV="1">
                <a:off x="249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2" name="Line 106"/>
              <p:cNvSpPr>
                <a:spLocks noChangeShapeType="1"/>
              </p:cNvSpPr>
              <p:nvPr/>
            </p:nvSpPr>
            <p:spPr bwMode="auto">
              <a:xfrm>
                <a:off x="249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3" name="Line 107"/>
              <p:cNvSpPr>
                <a:spLocks noChangeShapeType="1"/>
              </p:cNvSpPr>
              <p:nvPr/>
            </p:nvSpPr>
            <p:spPr bwMode="auto">
              <a:xfrm>
                <a:off x="249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4" name="Line 108"/>
              <p:cNvSpPr>
                <a:spLocks noChangeShapeType="1"/>
              </p:cNvSpPr>
              <p:nvPr/>
            </p:nvSpPr>
            <p:spPr bwMode="auto">
              <a:xfrm>
                <a:off x="2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5" name="Line 109"/>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6" name="Line 110"/>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7" name="Line 111"/>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8" name="Line 112"/>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09" name="Line 113"/>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0" name="Line 114"/>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1" name="Line 115"/>
              <p:cNvSpPr>
                <a:spLocks noChangeShapeType="1"/>
              </p:cNvSpPr>
              <p:nvPr/>
            </p:nvSpPr>
            <p:spPr bwMode="auto">
              <a:xfrm>
                <a:off x="2503"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2" name="Line 116"/>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3" name="Line 117"/>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4" name="Line 118"/>
              <p:cNvSpPr>
                <a:spLocks noChangeShapeType="1"/>
              </p:cNvSpPr>
              <p:nvPr/>
            </p:nvSpPr>
            <p:spPr bwMode="auto">
              <a:xfrm>
                <a:off x="2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5" name="Line 119"/>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6" name="Line 120"/>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7" name="Line 121"/>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8" name="Line 122"/>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19" name="Line 123"/>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0" name="Line 124"/>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1" name="Line 125"/>
              <p:cNvSpPr>
                <a:spLocks noChangeShapeType="1"/>
              </p:cNvSpPr>
              <p:nvPr/>
            </p:nvSpPr>
            <p:spPr bwMode="auto">
              <a:xfrm>
                <a:off x="2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2" name="Line 126"/>
              <p:cNvSpPr>
                <a:spLocks noChangeShapeType="1"/>
              </p:cNvSpPr>
              <p:nvPr/>
            </p:nvSpPr>
            <p:spPr bwMode="auto">
              <a:xfrm>
                <a:off x="251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3" name="Line 127"/>
              <p:cNvSpPr>
                <a:spLocks noChangeShapeType="1"/>
              </p:cNvSpPr>
              <p:nvPr/>
            </p:nvSpPr>
            <p:spPr bwMode="auto">
              <a:xfrm>
                <a:off x="2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4" name="Line 128"/>
              <p:cNvSpPr>
                <a:spLocks noChangeShapeType="1"/>
              </p:cNvSpPr>
              <p:nvPr/>
            </p:nvSpPr>
            <p:spPr bwMode="auto">
              <a:xfrm>
                <a:off x="2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5" name="Line 129"/>
              <p:cNvSpPr>
                <a:spLocks noChangeShapeType="1"/>
              </p:cNvSpPr>
              <p:nvPr/>
            </p:nvSpPr>
            <p:spPr bwMode="auto">
              <a:xfrm>
                <a:off x="2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6" name="Line 130"/>
              <p:cNvSpPr>
                <a:spLocks noChangeShapeType="1"/>
              </p:cNvSpPr>
              <p:nvPr/>
            </p:nvSpPr>
            <p:spPr bwMode="auto">
              <a:xfrm>
                <a:off x="2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7" name="Line 131"/>
              <p:cNvSpPr>
                <a:spLocks noChangeShapeType="1"/>
              </p:cNvSpPr>
              <p:nvPr/>
            </p:nvSpPr>
            <p:spPr bwMode="auto">
              <a:xfrm flipV="1">
                <a:off x="251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8" name="Line 132"/>
              <p:cNvSpPr>
                <a:spLocks noChangeShapeType="1"/>
              </p:cNvSpPr>
              <p:nvPr/>
            </p:nvSpPr>
            <p:spPr bwMode="auto">
              <a:xfrm>
                <a:off x="251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29" name="Line 133"/>
              <p:cNvSpPr>
                <a:spLocks noChangeShapeType="1"/>
              </p:cNvSpPr>
              <p:nvPr/>
            </p:nvSpPr>
            <p:spPr bwMode="auto">
              <a:xfrm>
                <a:off x="2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0" name="Line 134"/>
              <p:cNvSpPr>
                <a:spLocks noChangeShapeType="1"/>
              </p:cNvSpPr>
              <p:nvPr/>
            </p:nvSpPr>
            <p:spPr bwMode="auto">
              <a:xfrm>
                <a:off x="2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1" name="Line 135"/>
              <p:cNvSpPr>
                <a:spLocks noChangeShapeType="1"/>
              </p:cNvSpPr>
              <p:nvPr/>
            </p:nvSpPr>
            <p:spPr bwMode="auto">
              <a:xfrm flipV="1">
                <a:off x="252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2" name="Line 136"/>
              <p:cNvSpPr>
                <a:spLocks noChangeShapeType="1"/>
              </p:cNvSpPr>
              <p:nvPr/>
            </p:nvSpPr>
            <p:spPr bwMode="auto">
              <a:xfrm flipV="1">
                <a:off x="2517"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3" name="Line 137"/>
              <p:cNvSpPr>
                <a:spLocks noChangeShapeType="1"/>
              </p:cNvSpPr>
              <p:nvPr/>
            </p:nvSpPr>
            <p:spPr bwMode="auto">
              <a:xfrm>
                <a:off x="251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4" name="Line 138"/>
              <p:cNvSpPr>
                <a:spLocks noChangeShapeType="1"/>
              </p:cNvSpPr>
              <p:nvPr/>
            </p:nvSpPr>
            <p:spPr bwMode="auto">
              <a:xfrm>
                <a:off x="251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5" name="Line 139"/>
              <p:cNvSpPr>
                <a:spLocks noChangeShapeType="1"/>
              </p:cNvSpPr>
              <p:nvPr/>
            </p:nvSpPr>
            <p:spPr bwMode="auto">
              <a:xfrm>
                <a:off x="251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6" name="Line 140"/>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7" name="Line 141"/>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8" name="Line 142"/>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39" name="Line 143"/>
              <p:cNvSpPr>
                <a:spLocks noChangeShapeType="1"/>
              </p:cNvSpPr>
              <p:nvPr/>
            </p:nvSpPr>
            <p:spPr bwMode="auto">
              <a:xfrm flipV="1">
                <a:off x="252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0" name="Line 144"/>
              <p:cNvSpPr>
                <a:spLocks noChangeShapeType="1"/>
              </p:cNvSpPr>
              <p:nvPr/>
            </p:nvSpPr>
            <p:spPr bwMode="auto">
              <a:xfrm>
                <a:off x="252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1" name="Line 145"/>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2" name="Line 146"/>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3" name="Line 147"/>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4" name="Line 148"/>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5" name="Line 149"/>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6" name="Line 150"/>
              <p:cNvSpPr>
                <a:spLocks noChangeShapeType="1"/>
              </p:cNvSpPr>
              <p:nvPr/>
            </p:nvSpPr>
            <p:spPr bwMode="auto">
              <a:xfrm>
                <a:off x="2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7" name="Line 151"/>
              <p:cNvSpPr>
                <a:spLocks noChangeShapeType="1"/>
              </p:cNvSpPr>
              <p:nvPr/>
            </p:nvSpPr>
            <p:spPr bwMode="auto">
              <a:xfrm>
                <a:off x="2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8" name="Line 152"/>
              <p:cNvSpPr>
                <a:spLocks noChangeShapeType="1"/>
              </p:cNvSpPr>
              <p:nvPr/>
            </p:nvSpPr>
            <p:spPr bwMode="auto">
              <a:xfrm>
                <a:off x="2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49" name="Line 153"/>
              <p:cNvSpPr>
                <a:spLocks noChangeShapeType="1"/>
              </p:cNvSpPr>
              <p:nvPr/>
            </p:nvSpPr>
            <p:spPr bwMode="auto">
              <a:xfrm>
                <a:off x="2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0" name="Line 154"/>
              <p:cNvSpPr>
                <a:spLocks noChangeShapeType="1"/>
              </p:cNvSpPr>
              <p:nvPr/>
            </p:nvSpPr>
            <p:spPr bwMode="auto">
              <a:xfrm flipV="1">
                <a:off x="253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1" name="Line 155"/>
              <p:cNvSpPr>
                <a:spLocks noChangeShapeType="1"/>
              </p:cNvSpPr>
              <p:nvPr/>
            </p:nvSpPr>
            <p:spPr bwMode="auto">
              <a:xfrm>
                <a:off x="253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2" name="Line 156"/>
              <p:cNvSpPr>
                <a:spLocks noChangeShapeType="1"/>
              </p:cNvSpPr>
              <p:nvPr/>
            </p:nvSpPr>
            <p:spPr bwMode="auto">
              <a:xfrm>
                <a:off x="253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3" name="Line 157"/>
              <p:cNvSpPr>
                <a:spLocks noChangeShapeType="1"/>
              </p:cNvSpPr>
              <p:nvPr/>
            </p:nvSpPr>
            <p:spPr bwMode="auto">
              <a:xfrm>
                <a:off x="253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4" name="Line 158"/>
              <p:cNvSpPr>
                <a:spLocks noChangeShapeType="1"/>
              </p:cNvSpPr>
              <p:nvPr/>
            </p:nvSpPr>
            <p:spPr bwMode="auto">
              <a:xfrm>
                <a:off x="253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5" name="Line 159"/>
              <p:cNvSpPr>
                <a:spLocks noChangeShapeType="1"/>
              </p:cNvSpPr>
              <p:nvPr/>
            </p:nvSpPr>
            <p:spPr bwMode="auto">
              <a:xfrm flipV="1">
                <a:off x="253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6" name="Line 160"/>
              <p:cNvSpPr>
                <a:spLocks noChangeShapeType="1"/>
              </p:cNvSpPr>
              <p:nvPr/>
            </p:nvSpPr>
            <p:spPr bwMode="auto">
              <a:xfrm>
                <a:off x="253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7" name="Line 161"/>
              <p:cNvSpPr>
                <a:spLocks noChangeShapeType="1"/>
              </p:cNvSpPr>
              <p:nvPr/>
            </p:nvSpPr>
            <p:spPr bwMode="auto">
              <a:xfrm>
                <a:off x="253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8" name="Line 162"/>
              <p:cNvSpPr>
                <a:spLocks noChangeShapeType="1"/>
              </p:cNvSpPr>
              <p:nvPr/>
            </p:nvSpPr>
            <p:spPr bwMode="auto">
              <a:xfrm>
                <a:off x="253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59" name="Line 163"/>
              <p:cNvSpPr>
                <a:spLocks noChangeShapeType="1"/>
              </p:cNvSpPr>
              <p:nvPr/>
            </p:nvSpPr>
            <p:spPr bwMode="auto">
              <a:xfrm>
                <a:off x="2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0" name="Line 164"/>
              <p:cNvSpPr>
                <a:spLocks noChangeShapeType="1"/>
              </p:cNvSpPr>
              <p:nvPr/>
            </p:nvSpPr>
            <p:spPr bwMode="auto">
              <a:xfrm flipV="1">
                <a:off x="2531"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1" name="Line 165"/>
              <p:cNvSpPr>
                <a:spLocks noChangeShapeType="1"/>
              </p:cNvSpPr>
              <p:nvPr/>
            </p:nvSpPr>
            <p:spPr bwMode="auto">
              <a:xfrm>
                <a:off x="2531"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2" name="Line 166"/>
              <p:cNvSpPr>
                <a:spLocks noChangeShapeType="1"/>
              </p:cNvSpPr>
              <p:nvPr/>
            </p:nvSpPr>
            <p:spPr bwMode="auto">
              <a:xfrm>
                <a:off x="253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3" name="Line 167"/>
              <p:cNvSpPr>
                <a:spLocks noChangeShapeType="1"/>
              </p:cNvSpPr>
              <p:nvPr/>
            </p:nvSpPr>
            <p:spPr bwMode="auto">
              <a:xfrm>
                <a:off x="253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4" name="Line 168"/>
              <p:cNvSpPr>
                <a:spLocks noChangeShapeType="1"/>
              </p:cNvSpPr>
              <p:nvPr/>
            </p:nvSpPr>
            <p:spPr bwMode="auto">
              <a:xfrm>
                <a:off x="253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5" name="Line 169"/>
              <p:cNvSpPr>
                <a:spLocks noChangeShapeType="1"/>
              </p:cNvSpPr>
              <p:nvPr/>
            </p:nvSpPr>
            <p:spPr bwMode="auto">
              <a:xfrm>
                <a:off x="2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6" name="Line 170"/>
              <p:cNvSpPr>
                <a:spLocks noChangeShapeType="1"/>
              </p:cNvSpPr>
              <p:nvPr/>
            </p:nvSpPr>
            <p:spPr bwMode="auto">
              <a:xfrm>
                <a:off x="2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7" name="Line 171"/>
              <p:cNvSpPr>
                <a:spLocks noChangeShapeType="1"/>
              </p:cNvSpPr>
              <p:nvPr/>
            </p:nvSpPr>
            <p:spPr bwMode="auto">
              <a:xfrm flipV="1">
                <a:off x="2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8" name="Line 172"/>
              <p:cNvSpPr>
                <a:spLocks noChangeShapeType="1"/>
              </p:cNvSpPr>
              <p:nvPr/>
            </p:nvSpPr>
            <p:spPr bwMode="auto">
              <a:xfrm>
                <a:off x="253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69" name="Line 173"/>
              <p:cNvSpPr>
                <a:spLocks noChangeShapeType="1"/>
              </p:cNvSpPr>
              <p:nvPr/>
            </p:nvSpPr>
            <p:spPr bwMode="auto">
              <a:xfrm>
                <a:off x="253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0" name="Line 174"/>
              <p:cNvSpPr>
                <a:spLocks noChangeShapeType="1"/>
              </p:cNvSpPr>
              <p:nvPr/>
            </p:nvSpPr>
            <p:spPr bwMode="auto">
              <a:xfrm>
                <a:off x="253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1" name="Line 175"/>
              <p:cNvSpPr>
                <a:spLocks noChangeShapeType="1"/>
              </p:cNvSpPr>
              <p:nvPr/>
            </p:nvSpPr>
            <p:spPr bwMode="auto">
              <a:xfrm>
                <a:off x="253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2" name="Line 176"/>
              <p:cNvSpPr>
                <a:spLocks noChangeShapeType="1"/>
              </p:cNvSpPr>
              <p:nvPr/>
            </p:nvSpPr>
            <p:spPr bwMode="auto">
              <a:xfrm>
                <a:off x="2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3" name="Line 177"/>
              <p:cNvSpPr>
                <a:spLocks noChangeShapeType="1"/>
              </p:cNvSpPr>
              <p:nvPr/>
            </p:nvSpPr>
            <p:spPr bwMode="auto">
              <a:xfrm>
                <a:off x="2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4" name="Line 178"/>
              <p:cNvSpPr>
                <a:spLocks noChangeShapeType="1"/>
              </p:cNvSpPr>
              <p:nvPr/>
            </p:nvSpPr>
            <p:spPr bwMode="auto">
              <a:xfrm>
                <a:off x="25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5" name="Line 179"/>
              <p:cNvSpPr>
                <a:spLocks noChangeShapeType="1"/>
              </p:cNvSpPr>
              <p:nvPr/>
            </p:nvSpPr>
            <p:spPr bwMode="auto">
              <a:xfrm>
                <a:off x="25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6" name="Line 180"/>
              <p:cNvSpPr>
                <a:spLocks noChangeShapeType="1"/>
              </p:cNvSpPr>
              <p:nvPr/>
            </p:nvSpPr>
            <p:spPr bwMode="auto">
              <a:xfrm flipV="1">
                <a:off x="25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7" name="Line 181"/>
              <p:cNvSpPr>
                <a:spLocks noChangeShapeType="1"/>
              </p:cNvSpPr>
              <p:nvPr/>
            </p:nvSpPr>
            <p:spPr bwMode="auto">
              <a:xfrm>
                <a:off x="254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8" name="Line 182"/>
              <p:cNvSpPr>
                <a:spLocks noChangeShapeType="1"/>
              </p:cNvSpPr>
              <p:nvPr/>
            </p:nvSpPr>
            <p:spPr bwMode="auto">
              <a:xfrm>
                <a:off x="254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79" name="Line 183"/>
              <p:cNvSpPr>
                <a:spLocks noChangeShapeType="1"/>
              </p:cNvSpPr>
              <p:nvPr/>
            </p:nvSpPr>
            <p:spPr bwMode="auto">
              <a:xfrm>
                <a:off x="25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0" name="Line 184"/>
              <p:cNvSpPr>
                <a:spLocks noChangeShapeType="1"/>
              </p:cNvSpPr>
              <p:nvPr/>
            </p:nvSpPr>
            <p:spPr bwMode="auto">
              <a:xfrm>
                <a:off x="25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1" name="Line 185"/>
              <p:cNvSpPr>
                <a:spLocks noChangeShapeType="1"/>
              </p:cNvSpPr>
              <p:nvPr/>
            </p:nvSpPr>
            <p:spPr bwMode="auto">
              <a:xfrm>
                <a:off x="254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2" name="Line 186"/>
              <p:cNvSpPr>
                <a:spLocks noChangeShapeType="1"/>
              </p:cNvSpPr>
              <p:nvPr/>
            </p:nvSpPr>
            <p:spPr bwMode="auto">
              <a:xfrm flipV="1">
                <a:off x="255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3" name="Line 187"/>
              <p:cNvSpPr>
                <a:spLocks noChangeShapeType="1"/>
              </p:cNvSpPr>
              <p:nvPr/>
            </p:nvSpPr>
            <p:spPr bwMode="auto">
              <a:xfrm flipV="1">
                <a:off x="255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4" name="Line 188"/>
              <p:cNvSpPr>
                <a:spLocks noChangeShapeType="1"/>
              </p:cNvSpPr>
              <p:nvPr/>
            </p:nvSpPr>
            <p:spPr bwMode="auto">
              <a:xfrm>
                <a:off x="25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5" name="Line 189"/>
              <p:cNvSpPr>
                <a:spLocks noChangeShapeType="1"/>
              </p:cNvSpPr>
              <p:nvPr/>
            </p:nvSpPr>
            <p:spPr bwMode="auto">
              <a:xfrm>
                <a:off x="254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6" name="Line 190"/>
              <p:cNvSpPr>
                <a:spLocks noChangeShapeType="1"/>
              </p:cNvSpPr>
              <p:nvPr/>
            </p:nvSpPr>
            <p:spPr bwMode="auto">
              <a:xfrm>
                <a:off x="25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7" name="Line 191"/>
              <p:cNvSpPr>
                <a:spLocks noChangeShapeType="1"/>
              </p:cNvSpPr>
              <p:nvPr/>
            </p:nvSpPr>
            <p:spPr bwMode="auto">
              <a:xfrm>
                <a:off x="25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8" name="Line 192"/>
              <p:cNvSpPr>
                <a:spLocks noChangeShapeType="1"/>
              </p:cNvSpPr>
              <p:nvPr/>
            </p:nvSpPr>
            <p:spPr bwMode="auto">
              <a:xfrm flipV="1">
                <a:off x="255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89" name="Line 193"/>
              <p:cNvSpPr>
                <a:spLocks noChangeShapeType="1"/>
              </p:cNvSpPr>
              <p:nvPr/>
            </p:nvSpPr>
            <p:spPr bwMode="auto">
              <a:xfrm>
                <a:off x="255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0" name="Line 194"/>
              <p:cNvSpPr>
                <a:spLocks noChangeShapeType="1"/>
              </p:cNvSpPr>
              <p:nvPr/>
            </p:nvSpPr>
            <p:spPr bwMode="auto">
              <a:xfrm>
                <a:off x="255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1" name="Line 195"/>
              <p:cNvSpPr>
                <a:spLocks noChangeShapeType="1"/>
              </p:cNvSpPr>
              <p:nvPr/>
            </p:nvSpPr>
            <p:spPr bwMode="auto">
              <a:xfrm>
                <a:off x="255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2" name="Line 196"/>
              <p:cNvSpPr>
                <a:spLocks noChangeShapeType="1"/>
              </p:cNvSpPr>
              <p:nvPr/>
            </p:nvSpPr>
            <p:spPr bwMode="auto">
              <a:xfrm>
                <a:off x="25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3" name="Line 197"/>
              <p:cNvSpPr>
                <a:spLocks noChangeShapeType="1"/>
              </p:cNvSpPr>
              <p:nvPr/>
            </p:nvSpPr>
            <p:spPr bwMode="auto">
              <a:xfrm>
                <a:off x="2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4" name="Line 198"/>
              <p:cNvSpPr>
                <a:spLocks noChangeShapeType="1"/>
              </p:cNvSpPr>
              <p:nvPr/>
            </p:nvSpPr>
            <p:spPr bwMode="auto">
              <a:xfrm>
                <a:off x="25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5" name="Line 199"/>
              <p:cNvSpPr>
                <a:spLocks noChangeShapeType="1"/>
              </p:cNvSpPr>
              <p:nvPr/>
            </p:nvSpPr>
            <p:spPr bwMode="auto">
              <a:xfrm>
                <a:off x="25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6" name="Line 200"/>
              <p:cNvSpPr>
                <a:spLocks noChangeShapeType="1"/>
              </p:cNvSpPr>
              <p:nvPr/>
            </p:nvSpPr>
            <p:spPr bwMode="auto">
              <a:xfrm>
                <a:off x="2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7" name="Line 201"/>
              <p:cNvSpPr>
                <a:spLocks noChangeShapeType="1"/>
              </p:cNvSpPr>
              <p:nvPr/>
            </p:nvSpPr>
            <p:spPr bwMode="auto">
              <a:xfrm>
                <a:off x="2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8" name="Line 202"/>
              <p:cNvSpPr>
                <a:spLocks noChangeShapeType="1"/>
              </p:cNvSpPr>
              <p:nvPr/>
            </p:nvSpPr>
            <p:spPr bwMode="auto">
              <a:xfrm>
                <a:off x="2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399" name="Line 203"/>
              <p:cNvSpPr>
                <a:spLocks noChangeShapeType="1"/>
              </p:cNvSpPr>
              <p:nvPr/>
            </p:nvSpPr>
            <p:spPr bwMode="auto">
              <a:xfrm>
                <a:off x="2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0" name="Line 204"/>
              <p:cNvSpPr>
                <a:spLocks noChangeShapeType="1"/>
              </p:cNvSpPr>
              <p:nvPr/>
            </p:nvSpPr>
            <p:spPr bwMode="auto">
              <a:xfrm flipV="1">
                <a:off x="256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1" name="Line 205"/>
              <p:cNvSpPr>
                <a:spLocks noChangeShapeType="1"/>
              </p:cNvSpPr>
              <p:nvPr/>
            </p:nvSpPr>
            <p:spPr bwMode="auto">
              <a:xfrm>
                <a:off x="256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2" name="Line 206"/>
              <p:cNvSpPr>
                <a:spLocks noChangeShapeType="1"/>
              </p:cNvSpPr>
              <p:nvPr/>
            </p:nvSpPr>
            <p:spPr bwMode="auto">
              <a:xfrm>
                <a:off x="256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3" name="Line 207"/>
              <p:cNvSpPr>
                <a:spLocks noChangeShapeType="1"/>
              </p:cNvSpPr>
              <p:nvPr/>
            </p:nvSpPr>
            <p:spPr bwMode="auto">
              <a:xfrm>
                <a:off x="256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4" name="Line 208"/>
              <p:cNvSpPr>
                <a:spLocks noChangeShapeType="1"/>
              </p:cNvSpPr>
              <p:nvPr/>
            </p:nvSpPr>
            <p:spPr bwMode="auto">
              <a:xfrm>
                <a:off x="256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5" name="Line 209"/>
              <p:cNvSpPr>
                <a:spLocks noChangeShapeType="1"/>
              </p:cNvSpPr>
              <p:nvPr/>
            </p:nvSpPr>
            <p:spPr bwMode="auto">
              <a:xfrm>
                <a:off x="2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6" name="Line 210"/>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7" name="Line 211"/>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8" name="Line 212"/>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09" name="Line 213"/>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0" name="Line 214"/>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1" name="Line 215"/>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2" name="Line 216"/>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3" name="Line 217"/>
              <p:cNvSpPr>
                <a:spLocks noChangeShapeType="1"/>
              </p:cNvSpPr>
              <p:nvPr/>
            </p:nvSpPr>
            <p:spPr bwMode="auto">
              <a:xfrm>
                <a:off x="2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4" name="Line 218"/>
              <p:cNvSpPr>
                <a:spLocks noChangeShapeType="1"/>
              </p:cNvSpPr>
              <p:nvPr/>
            </p:nvSpPr>
            <p:spPr bwMode="auto">
              <a:xfrm>
                <a:off x="2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5" name="Line 219"/>
              <p:cNvSpPr>
                <a:spLocks noChangeShapeType="1"/>
              </p:cNvSpPr>
              <p:nvPr/>
            </p:nvSpPr>
            <p:spPr bwMode="auto">
              <a:xfrm flipV="1">
                <a:off x="25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6" name="Line 220"/>
              <p:cNvSpPr>
                <a:spLocks noChangeShapeType="1"/>
              </p:cNvSpPr>
              <p:nvPr/>
            </p:nvSpPr>
            <p:spPr bwMode="auto">
              <a:xfrm>
                <a:off x="257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7" name="Line 221"/>
              <p:cNvSpPr>
                <a:spLocks noChangeShapeType="1"/>
              </p:cNvSpPr>
              <p:nvPr/>
            </p:nvSpPr>
            <p:spPr bwMode="auto">
              <a:xfrm>
                <a:off x="2567"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8" name="Line 222"/>
              <p:cNvSpPr>
                <a:spLocks noChangeShapeType="1"/>
              </p:cNvSpPr>
              <p:nvPr/>
            </p:nvSpPr>
            <p:spPr bwMode="auto">
              <a:xfrm>
                <a:off x="256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19" name="Line 223"/>
              <p:cNvSpPr>
                <a:spLocks noChangeShapeType="1"/>
              </p:cNvSpPr>
              <p:nvPr/>
            </p:nvSpPr>
            <p:spPr bwMode="auto">
              <a:xfrm>
                <a:off x="2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0" name="Line 224"/>
              <p:cNvSpPr>
                <a:spLocks noChangeShapeType="1"/>
              </p:cNvSpPr>
              <p:nvPr/>
            </p:nvSpPr>
            <p:spPr bwMode="auto">
              <a:xfrm>
                <a:off x="2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1" name="Line 225"/>
              <p:cNvSpPr>
                <a:spLocks noChangeShapeType="1"/>
              </p:cNvSpPr>
              <p:nvPr/>
            </p:nvSpPr>
            <p:spPr bwMode="auto">
              <a:xfrm>
                <a:off x="2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2" name="Line 226"/>
              <p:cNvSpPr>
                <a:spLocks noChangeShapeType="1"/>
              </p:cNvSpPr>
              <p:nvPr/>
            </p:nvSpPr>
            <p:spPr bwMode="auto">
              <a:xfrm>
                <a:off x="2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3" name="Line 227"/>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4" name="Line 228"/>
              <p:cNvSpPr>
                <a:spLocks noChangeShapeType="1"/>
              </p:cNvSpPr>
              <p:nvPr/>
            </p:nvSpPr>
            <p:spPr bwMode="auto">
              <a:xfrm flipV="1">
                <a:off x="2574"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5" name="Line 229"/>
              <p:cNvSpPr>
                <a:spLocks noChangeShapeType="1"/>
              </p:cNvSpPr>
              <p:nvPr/>
            </p:nvSpPr>
            <p:spPr bwMode="auto">
              <a:xfrm>
                <a:off x="257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6" name="Line 230"/>
              <p:cNvSpPr>
                <a:spLocks noChangeShapeType="1"/>
              </p:cNvSpPr>
              <p:nvPr/>
            </p:nvSpPr>
            <p:spPr bwMode="auto">
              <a:xfrm>
                <a:off x="2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7" name="Line 231"/>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8" name="Line 232"/>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29" name="Line 233"/>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0" name="Line 234"/>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1" name="Line 235"/>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2" name="Line 236"/>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3" name="Line 237"/>
              <p:cNvSpPr>
                <a:spLocks noChangeShapeType="1"/>
              </p:cNvSpPr>
              <p:nvPr/>
            </p:nvSpPr>
            <p:spPr bwMode="auto">
              <a:xfrm flipV="1">
                <a:off x="2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4" name="Line 238"/>
              <p:cNvSpPr>
                <a:spLocks noChangeShapeType="1"/>
              </p:cNvSpPr>
              <p:nvPr/>
            </p:nvSpPr>
            <p:spPr bwMode="auto">
              <a:xfrm>
                <a:off x="258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5" name="Line 239"/>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6" name="Line 240"/>
              <p:cNvSpPr>
                <a:spLocks noChangeShapeType="1"/>
              </p:cNvSpPr>
              <p:nvPr/>
            </p:nvSpPr>
            <p:spPr bwMode="auto">
              <a:xfrm>
                <a:off x="258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7" name="Line 241"/>
              <p:cNvSpPr>
                <a:spLocks noChangeShapeType="1"/>
              </p:cNvSpPr>
              <p:nvPr/>
            </p:nvSpPr>
            <p:spPr bwMode="auto">
              <a:xfrm>
                <a:off x="2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8" name="Line 242"/>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439" name="Line 243"/>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4" name="Group 244"/>
            <p:cNvGrpSpPr>
              <a:grpSpLocks/>
            </p:cNvGrpSpPr>
            <p:nvPr/>
          </p:nvGrpSpPr>
          <p:grpSpPr bwMode="auto">
            <a:xfrm>
              <a:off x="1945" y="2151"/>
              <a:ext cx="136" cy="6"/>
              <a:chOff x="2581" y="2052"/>
              <a:chExt cx="136" cy="9"/>
            </a:xfrm>
          </p:grpSpPr>
          <p:sp>
            <p:nvSpPr>
              <p:cNvPr id="27040" name="Line 245"/>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1" name="Line 246"/>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2" name="Line 247"/>
              <p:cNvSpPr>
                <a:spLocks noChangeShapeType="1"/>
              </p:cNvSpPr>
              <p:nvPr/>
            </p:nvSpPr>
            <p:spPr bwMode="auto">
              <a:xfrm>
                <a:off x="2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3" name="Line 248"/>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4" name="Line 249"/>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5" name="Line 250"/>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6" name="Line 251"/>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7" name="Line 252"/>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8" name="Line 253"/>
              <p:cNvSpPr>
                <a:spLocks noChangeShapeType="1"/>
              </p:cNvSpPr>
              <p:nvPr/>
            </p:nvSpPr>
            <p:spPr bwMode="auto">
              <a:xfrm flipV="1">
                <a:off x="2588"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49" name="Line 254"/>
              <p:cNvSpPr>
                <a:spLocks noChangeShapeType="1"/>
              </p:cNvSpPr>
              <p:nvPr/>
            </p:nvSpPr>
            <p:spPr bwMode="auto">
              <a:xfrm>
                <a:off x="258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0" name="Line 255"/>
              <p:cNvSpPr>
                <a:spLocks noChangeShapeType="1"/>
              </p:cNvSpPr>
              <p:nvPr/>
            </p:nvSpPr>
            <p:spPr bwMode="auto">
              <a:xfrm>
                <a:off x="2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1" name="Line 256"/>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2" name="Line 257"/>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3" name="Line 258"/>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4" name="Line 259"/>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5" name="Line 260"/>
              <p:cNvSpPr>
                <a:spLocks noChangeShapeType="1"/>
              </p:cNvSpPr>
              <p:nvPr/>
            </p:nvSpPr>
            <p:spPr bwMode="auto">
              <a:xfrm flipV="1">
                <a:off x="259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6" name="Line 261"/>
              <p:cNvSpPr>
                <a:spLocks noChangeShapeType="1"/>
              </p:cNvSpPr>
              <p:nvPr/>
            </p:nvSpPr>
            <p:spPr bwMode="auto">
              <a:xfrm>
                <a:off x="259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7" name="Line 262"/>
              <p:cNvSpPr>
                <a:spLocks noChangeShapeType="1"/>
              </p:cNvSpPr>
              <p:nvPr/>
            </p:nvSpPr>
            <p:spPr bwMode="auto">
              <a:xfrm>
                <a:off x="259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8" name="Line 263"/>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59" name="Line 264"/>
              <p:cNvSpPr>
                <a:spLocks noChangeShapeType="1"/>
              </p:cNvSpPr>
              <p:nvPr/>
            </p:nvSpPr>
            <p:spPr bwMode="auto">
              <a:xfrm>
                <a:off x="259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0" name="Line 265"/>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1" name="Line 266"/>
              <p:cNvSpPr>
                <a:spLocks noChangeShapeType="1"/>
              </p:cNvSpPr>
              <p:nvPr/>
            </p:nvSpPr>
            <p:spPr bwMode="auto">
              <a:xfrm flipV="1">
                <a:off x="260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2" name="Line 267"/>
              <p:cNvSpPr>
                <a:spLocks noChangeShapeType="1"/>
              </p:cNvSpPr>
              <p:nvPr/>
            </p:nvSpPr>
            <p:spPr bwMode="auto">
              <a:xfrm>
                <a:off x="260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3" name="Line 268"/>
              <p:cNvSpPr>
                <a:spLocks noChangeShapeType="1"/>
              </p:cNvSpPr>
              <p:nvPr/>
            </p:nvSpPr>
            <p:spPr bwMode="auto">
              <a:xfrm>
                <a:off x="259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4" name="Line 269"/>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5" name="Line 270"/>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6" name="Line 271"/>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7" name="Line 272"/>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8" name="Line 273"/>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69" name="Line 274"/>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0" name="Line 275"/>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1" name="Line 276"/>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2" name="Line 277"/>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3" name="Line 278"/>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4" name="Line 279"/>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5" name="Line 280"/>
              <p:cNvSpPr>
                <a:spLocks noChangeShapeType="1"/>
              </p:cNvSpPr>
              <p:nvPr/>
            </p:nvSpPr>
            <p:spPr bwMode="auto">
              <a:xfrm>
                <a:off x="260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6" name="Line 281"/>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7" name="Line 282"/>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8" name="Line 283"/>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79" name="Line 284"/>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0" name="Line 285"/>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1" name="Line 286"/>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2" name="Line 287"/>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3" name="Line 288"/>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4" name="Line 289"/>
              <p:cNvSpPr>
                <a:spLocks noChangeShapeType="1"/>
              </p:cNvSpPr>
              <p:nvPr/>
            </p:nvSpPr>
            <p:spPr bwMode="auto">
              <a:xfrm>
                <a:off x="26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5" name="Line 290"/>
              <p:cNvSpPr>
                <a:spLocks noChangeShapeType="1"/>
              </p:cNvSpPr>
              <p:nvPr/>
            </p:nvSpPr>
            <p:spPr bwMode="auto">
              <a:xfrm>
                <a:off x="260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6" name="Line 291"/>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7" name="Line 292"/>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8" name="Line 293"/>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89" name="Line 294"/>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0" name="Line 295"/>
              <p:cNvSpPr>
                <a:spLocks noChangeShapeType="1"/>
              </p:cNvSpPr>
              <p:nvPr/>
            </p:nvSpPr>
            <p:spPr bwMode="auto">
              <a:xfrm flipV="1">
                <a:off x="261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1" name="Line 296"/>
              <p:cNvSpPr>
                <a:spLocks noChangeShapeType="1"/>
              </p:cNvSpPr>
              <p:nvPr/>
            </p:nvSpPr>
            <p:spPr bwMode="auto">
              <a:xfrm>
                <a:off x="261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2" name="Line 297"/>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3" name="Line 298"/>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4" name="Line 299"/>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5" name="Line 300"/>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6" name="Line 301"/>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7" name="Line 302"/>
              <p:cNvSpPr>
                <a:spLocks noChangeShapeType="1"/>
              </p:cNvSpPr>
              <p:nvPr/>
            </p:nvSpPr>
            <p:spPr bwMode="auto">
              <a:xfrm>
                <a:off x="26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8" name="Line 303"/>
              <p:cNvSpPr>
                <a:spLocks noChangeShapeType="1"/>
              </p:cNvSpPr>
              <p:nvPr/>
            </p:nvSpPr>
            <p:spPr bwMode="auto">
              <a:xfrm>
                <a:off x="261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99" name="Line 304"/>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0" name="Line 305"/>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1" name="Line 306"/>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2" name="Line 307"/>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3" name="Line 308"/>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4" name="Line 309"/>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5" name="Line 310"/>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6" name="Line 311"/>
              <p:cNvSpPr>
                <a:spLocks noChangeShapeType="1"/>
              </p:cNvSpPr>
              <p:nvPr/>
            </p:nvSpPr>
            <p:spPr bwMode="auto">
              <a:xfrm>
                <a:off x="26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7" name="Line 312"/>
              <p:cNvSpPr>
                <a:spLocks noChangeShapeType="1"/>
              </p:cNvSpPr>
              <p:nvPr/>
            </p:nvSpPr>
            <p:spPr bwMode="auto">
              <a:xfrm>
                <a:off x="2623"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8" name="Line 313"/>
              <p:cNvSpPr>
                <a:spLocks noChangeShapeType="1"/>
              </p:cNvSpPr>
              <p:nvPr/>
            </p:nvSpPr>
            <p:spPr bwMode="auto">
              <a:xfrm>
                <a:off x="26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09" name="Line 314"/>
              <p:cNvSpPr>
                <a:spLocks noChangeShapeType="1"/>
              </p:cNvSpPr>
              <p:nvPr/>
            </p:nvSpPr>
            <p:spPr bwMode="auto">
              <a:xfrm flipV="1">
                <a:off x="263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0" name="Line 315"/>
              <p:cNvSpPr>
                <a:spLocks noChangeShapeType="1"/>
              </p:cNvSpPr>
              <p:nvPr/>
            </p:nvSpPr>
            <p:spPr bwMode="auto">
              <a:xfrm>
                <a:off x="26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1" name="Line 316"/>
              <p:cNvSpPr>
                <a:spLocks noChangeShapeType="1"/>
              </p:cNvSpPr>
              <p:nvPr/>
            </p:nvSpPr>
            <p:spPr bwMode="auto">
              <a:xfrm>
                <a:off x="263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2" name="Line 317"/>
              <p:cNvSpPr>
                <a:spLocks noChangeShapeType="1"/>
              </p:cNvSpPr>
              <p:nvPr/>
            </p:nvSpPr>
            <p:spPr bwMode="auto">
              <a:xfrm>
                <a:off x="26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3" name="Line 318"/>
              <p:cNvSpPr>
                <a:spLocks noChangeShapeType="1"/>
              </p:cNvSpPr>
              <p:nvPr/>
            </p:nvSpPr>
            <p:spPr bwMode="auto">
              <a:xfrm>
                <a:off x="26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4" name="Line 319"/>
              <p:cNvSpPr>
                <a:spLocks noChangeShapeType="1"/>
              </p:cNvSpPr>
              <p:nvPr/>
            </p:nvSpPr>
            <p:spPr bwMode="auto">
              <a:xfrm>
                <a:off x="26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5" name="Line 320"/>
              <p:cNvSpPr>
                <a:spLocks noChangeShapeType="1"/>
              </p:cNvSpPr>
              <p:nvPr/>
            </p:nvSpPr>
            <p:spPr bwMode="auto">
              <a:xfrm flipV="1">
                <a:off x="263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6" name="Line 321"/>
              <p:cNvSpPr>
                <a:spLocks noChangeShapeType="1"/>
              </p:cNvSpPr>
              <p:nvPr/>
            </p:nvSpPr>
            <p:spPr bwMode="auto">
              <a:xfrm>
                <a:off x="263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7" name="Line 322"/>
              <p:cNvSpPr>
                <a:spLocks noChangeShapeType="1"/>
              </p:cNvSpPr>
              <p:nvPr/>
            </p:nvSpPr>
            <p:spPr bwMode="auto">
              <a:xfrm>
                <a:off x="263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8" name="Line 323"/>
              <p:cNvSpPr>
                <a:spLocks noChangeShapeType="1"/>
              </p:cNvSpPr>
              <p:nvPr/>
            </p:nvSpPr>
            <p:spPr bwMode="auto">
              <a:xfrm>
                <a:off x="263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19" name="Line 324"/>
              <p:cNvSpPr>
                <a:spLocks noChangeShapeType="1"/>
              </p:cNvSpPr>
              <p:nvPr/>
            </p:nvSpPr>
            <p:spPr bwMode="auto">
              <a:xfrm>
                <a:off x="2630"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0" name="Line 325"/>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1" name="Line 326"/>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2" name="Line 327"/>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3" name="Line 328"/>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4" name="Line 329"/>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5" name="Line 330"/>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6" name="Line 331"/>
              <p:cNvSpPr>
                <a:spLocks noChangeShapeType="1"/>
              </p:cNvSpPr>
              <p:nvPr/>
            </p:nvSpPr>
            <p:spPr bwMode="auto">
              <a:xfrm flipV="1">
                <a:off x="26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7" name="Line 332"/>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8" name="Line 333"/>
              <p:cNvSpPr>
                <a:spLocks noChangeShapeType="1"/>
              </p:cNvSpPr>
              <p:nvPr/>
            </p:nvSpPr>
            <p:spPr bwMode="auto">
              <a:xfrm>
                <a:off x="26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29" name="Line 334"/>
              <p:cNvSpPr>
                <a:spLocks noChangeShapeType="1"/>
              </p:cNvSpPr>
              <p:nvPr/>
            </p:nvSpPr>
            <p:spPr bwMode="auto">
              <a:xfrm>
                <a:off x="26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0" name="Line 335"/>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1" name="Line 336"/>
              <p:cNvSpPr>
                <a:spLocks noChangeShapeType="1"/>
              </p:cNvSpPr>
              <p:nvPr/>
            </p:nvSpPr>
            <p:spPr bwMode="auto">
              <a:xfrm flipV="1">
                <a:off x="26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2" name="Line 337"/>
              <p:cNvSpPr>
                <a:spLocks noChangeShapeType="1"/>
              </p:cNvSpPr>
              <p:nvPr/>
            </p:nvSpPr>
            <p:spPr bwMode="auto">
              <a:xfrm>
                <a:off x="264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3" name="Line 338"/>
              <p:cNvSpPr>
                <a:spLocks noChangeShapeType="1"/>
              </p:cNvSpPr>
              <p:nvPr/>
            </p:nvSpPr>
            <p:spPr bwMode="auto">
              <a:xfrm>
                <a:off x="26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4" name="Line 339"/>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5" name="Line 340"/>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6" name="Line 341"/>
              <p:cNvSpPr>
                <a:spLocks noChangeShapeType="1"/>
              </p:cNvSpPr>
              <p:nvPr/>
            </p:nvSpPr>
            <p:spPr bwMode="auto">
              <a:xfrm flipV="1">
                <a:off x="26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7" name="Line 342"/>
              <p:cNvSpPr>
                <a:spLocks noChangeShapeType="1"/>
              </p:cNvSpPr>
              <p:nvPr/>
            </p:nvSpPr>
            <p:spPr bwMode="auto">
              <a:xfrm>
                <a:off x="264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8" name="Line 343"/>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39" name="Line 344"/>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0" name="Line 345"/>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1" name="Line 346"/>
              <p:cNvSpPr>
                <a:spLocks noChangeShapeType="1"/>
              </p:cNvSpPr>
              <p:nvPr/>
            </p:nvSpPr>
            <p:spPr bwMode="auto">
              <a:xfrm>
                <a:off x="264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2" name="Line 347"/>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3" name="Line 348"/>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4" name="Line 349"/>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5" name="Line 350"/>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6" name="Line 351"/>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7" name="Line 352"/>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8" name="Line 353"/>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49" name="Line 354"/>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0" name="Line 355"/>
              <p:cNvSpPr>
                <a:spLocks noChangeShapeType="1"/>
              </p:cNvSpPr>
              <p:nvPr/>
            </p:nvSpPr>
            <p:spPr bwMode="auto">
              <a:xfrm>
                <a:off x="265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1" name="Line 356"/>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2" name="Line 357"/>
              <p:cNvSpPr>
                <a:spLocks noChangeShapeType="1"/>
              </p:cNvSpPr>
              <p:nvPr/>
            </p:nvSpPr>
            <p:spPr bwMode="auto">
              <a:xfrm flipV="1">
                <a:off x="265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3" name="Line 358"/>
              <p:cNvSpPr>
                <a:spLocks noChangeShapeType="1"/>
              </p:cNvSpPr>
              <p:nvPr/>
            </p:nvSpPr>
            <p:spPr bwMode="auto">
              <a:xfrm>
                <a:off x="2652"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4" name="Line 359"/>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5" name="Line 360"/>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6" name="Line 361"/>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7" name="Line 362"/>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8" name="Line 363"/>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59" name="Line 364"/>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0" name="Line 365"/>
              <p:cNvSpPr>
                <a:spLocks noChangeShapeType="1"/>
              </p:cNvSpPr>
              <p:nvPr/>
            </p:nvSpPr>
            <p:spPr bwMode="auto">
              <a:xfrm>
                <a:off x="265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1" name="Line 366"/>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2" name="Line 367"/>
              <p:cNvSpPr>
                <a:spLocks noChangeShapeType="1"/>
              </p:cNvSpPr>
              <p:nvPr/>
            </p:nvSpPr>
            <p:spPr bwMode="auto">
              <a:xfrm>
                <a:off x="265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3" name="Line 368"/>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4" name="Line 369"/>
              <p:cNvSpPr>
                <a:spLocks noChangeShapeType="1"/>
              </p:cNvSpPr>
              <p:nvPr/>
            </p:nvSpPr>
            <p:spPr bwMode="auto">
              <a:xfrm flipV="1">
                <a:off x="266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5" name="Line 370"/>
              <p:cNvSpPr>
                <a:spLocks noChangeShapeType="1"/>
              </p:cNvSpPr>
              <p:nvPr/>
            </p:nvSpPr>
            <p:spPr bwMode="auto">
              <a:xfrm>
                <a:off x="266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6" name="Line 371"/>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7" name="Line 372"/>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8" name="Line 373"/>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69" name="Line 374"/>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0" name="Line 375"/>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1" name="Line 376"/>
              <p:cNvSpPr>
                <a:spLocks noChangeShapeType="1"/>
              </p:cNvSpPr>
              <p:nvPr/>
            </p:nvSpPr>
            <p:spPr bwMode="auto">
              <a:xfrm>
                <a:off x="266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2" name="Line 377"/>
              <p:cNvSpPr>
                <a:spLocks noChangeShapeType="1"/>
              </p:cNvSpPr>
              <p:nvPr/>
            </p:nvSpPr>
            <p:spPr bwMode="auto">
              <a:xfrm flipV="1">
                <a:off x="267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3" name="Line 378"/>
              <p:cNvSpPr>
                <a:spLocks noChangeShapeType="1"/>
              </p:cNvSpPr>
              <p:nvPr/>
            </p:nvSpPr>
            <p:spPr bwMode="auto">
              <a:xfrm>
                <a:off x="266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4" name="Line 379"/>
              <p:cNvSpPr>
                <a:spLocks noChangeShapeType="1"/>
              </p:cNvSpPr>
              <p:nvPr/>
            </p:nvSpPr>
            <p:spPr bwMode="auto">
              <a:xfrm>
                <a:off x="266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5" name="Line 380"/>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6" name="Line 381"/>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7" name="Line 382"/>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8" name="Line 383"/>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79" name="Line 384"/>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0" name="Line 385"/>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1" name="Line 386"/>
              <p:cNvSpPr>
                <a:spLocks noChangeShapeType="1"/>
              </p:cNvSpPr>
              <p:nvPr/>
            </p:nvSpPr>
            <p:spPr bwMode="auto">
              <a:xfrm>
                <a:off x="267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2" name="Line 387"/>
              <p:cNvSpPr>
                <a:spLocks noChangeShapeType="1"/>
              </p:cNvSpPr>
              <p:nvPr/>
            </p:nvSpPr>
            <p:spPr bwMode="auto">
              <a:xfrm>
                <a:off x="2673"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3" name="Line 388"/>
              <p:cNvSpPr>
                <a:spLocks noChangeShapeType="1"/>
              </p:cNvSpPr>
              <p:nvPr/>
            </p:nvSpPr>
            <p:spPr bwMode="auto">
              <a:xfrm>
                <a:off x="268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4" name="Line 389"/>
              <p:cNvSpPr>
                <a:spLocks noChangeShapeType="1"/>
              </p:cNvSpPr>
              <p:nvPr/>
            </p:nvSpPr>
            <p:spPr bwMode="auto">
              <a:xfrm>
                <a:off x="268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5" name="Line 390"/>
              <p:cNvSpPr>
                <a:spLocks noChangeShapeType="1"/>
              </p:cNvSpPr>
              <p:nvPr/>
            </p:nvSpPr>
            <p:spPr bwMode="auto">
              <a:xfrm>
                <a:off x="268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6" name="Line 391"/>
              <p:cNvSpPr>
                <a:spLocks noChangeShapeType="1"/>
              </p:cNvSpPr>
              <p:nvPr/>
            </p:nvSpPr>
            <p:spPr bwMode="auto">
              <a:xfrm flipV="1">
                <a:off x="268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7" name="Line 392"/>
              <p:cNvSpPr>
                <a:spLocks noChangeShapeType="1"/>
              </p:cNvSpPr>
              <p:nvPr/>
            </p:nvSpPr>
            <p:spPr bwMode="auto">
              <a:xfrm>
                <a:off x="268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8" name="Line 393"/>
              <p:cNvSpPr>
                <a:spLocks noChangeShapeType="1"/>
              </p:cNvSpPr>
              <p:nvPr/>
            </p:nvSpPr>
            <p:spPr bwMode="auto">
              <a:xfrm>
                <a:off x="268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89" name="Line 394"/>
              <p:cNvSpPr>
                <a:spLocks noChangeShapeType="1"/>
              </p:cNvSpPr>
              <p:nvPr/>
            </p:nvSpPr>
            <p:spPr bwMode="auto">
              <a:xfrm>
                <a:off x="268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0" name="Line 395"/>
              <p:cNvSpPr>
                <a:spLocks noChangeShapeType="1"/>
              </p:cNvSpPr>
              <p:nvPr/>
            </p:nvSpPr>
            <p:spPr bwMode="auto">
              <a:xfrm>
                <a:off x="268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1" name="Line 396"/>
              <p:cNvSpPr>
                <a:spLocks noChangeShapeType="1"/>
              </p:cNvSpPr>
              <p:nvPr/>
            </p:nvSpPr>
            <p:spPr bwMode="auto">
              <a:xfrm>
                <a:off x="268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2" name="Line 397"/>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3" name="Line 398"/>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4" name="Line 399"/>
              <p:cNvSpPr>
                <a:spLocks noChangeShapeType="1"/>
              </p:cNvSpPr>
              <p:nvPr/>
            </p:nvSpPr>
            <p:spPr bwMode="auto">
              <a:xfrm>
                <a:off x="268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5" name="Line 400"/>
              <p:cNvSpPr>
                <a:spLocks noChangeShapeType="1"/>
              </p:cNvSpPr>
              <p:nvPr/>
            </p:nvSpPr>
            <p:spPr bwMode="auto">
              <a:xfrm>
                <a:off x="268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6" name="Line 401"/>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7" name="Line 402"/>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8" name="Line 403"/>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199" name="Line 404"/>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0" name="Line 405"/>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1" name="Line 406"/>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2" name="Line 407"/>
              <p:cNvSpPr>
                <a:spLocks noChangeShapeType="1"/>
              </p:cNvSpPr>
              <p:nvPr/>
            </p:nvSpPr>
            <p:spPr bwMode="auto">
              <a:xfrm>
                <a:off x="268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3" name="Line 408"/>
              <p:cNvSpPr>
                <a:spLocks noChangeShapeType="1"/>
              </p:cNvSpPr>
              <p:nvPr/>
            </p:nvSpPr>
            <p:spPr bwMode="auto">
              <a:xfrm flipV="1">
                <a:off x="269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4" name="Line 409"/>
              <p:cNvSpPr>
                <a:spLocks noChangeShapeType="1"/>
              </p:cNvSpPr>
              <p:nvPr/>
            </p:nvSpPr>
            <p:spPr bwMode="auto">
              <a:xfrm>
                <a:off x="2687"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5" name="Line 410"/>
              <p:cNvSpPr>
                <a:spLocks noChangeShapeType="1"/>
              </p:cNvSpPr>
              <p:nvPr/>
            </p:nvSpPr>
            <p:spPr bwMode="auto">
              <a:xfrm>
                <a:off x="26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6" name="Line 411"/>
              <p:cNvSpPr>
                <a:spLocks noChangeShapeType="1"/>
              </p:cNvSpPr>
              <p:nvPr/>
            </p:nvSpPr>
            <p:spPr bwMode="auto">
              <a:xfrm>
                <a:off x="269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7" name="Line 412"/>
              <p:cNvSpPr>
                <a:spLocks noChangeShapeType="1"/>
              </p:cNvSpPr>
              <p:nvPr/>
            </p:nvSpPr>
            <p:spPr bwMode="auto">
              <a:xfrm>
                <a:off x="269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8" name="Line 413"/>
              <p:cNvSpPr>
                <a:spLocks noChangeShapeType="1"/>
              </p:cNvSpPr>
              <p:nvPr/>
            </p:nvSpPr>
            <p:spPr bwMode="auto">
              <a:xfrm>
                <a:off x="269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09" name="Line 414"/>
              <p:cNvSpPr>
                <a:spLocks noChangeShapeType="1"/>
              </p:cNvSpPr>
              <p:nvPr/>
            </p:nvSpPr>
            <p:spPr bwMode="auto">
              <a:xfrm>
                <a:off x="269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0" name="Line 415"/>
              <p:cNvSpPr>
                <a:spLocks noChangeShapeType="1"/>
              </p:cNvSpPr>
              <p:nvPr/>
            </p:nvSpPr>
            <p:spPr bwMode="auto">
              <a:xfrm>
                <a:off x="269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1" name="Line 416"/>
              <p:cNvSpPr>
                <a:spLocks noChangeShapeType="1"/>
              </p:cNvSpPr>
              <p:nvPr/>
            </p:nvSpPr>
            <p:spPr bwMode="auto">
              <a:xfrm>
                <a:off x="269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2" name="Line 417"/>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3" name="Line 418"/>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4" name="Line 419"/>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5" name="Line 420"/>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6" name="Line 421"/>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7" name="Line 422"/>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8" name="Line 423"/>
              <p:cNvSpPr>
                <a:spLocks noChangeShapeType="1"/>
              </p:cNvSpPr>
              <p:nvPr/>
            </p:nvSpPr>
            <p:spPr bwMode="auto">
              <a:xfrm>
                <a:off x="2701"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19" name="Line 424"/>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0" name="Line 425"/>
              <p:cNvSpPr>
                <a:spLocks noChangeShapeType="1"/>
              </p:cNvSpPr>
              <p:nvPr/>
            </p:nvSpPr>
            <p:spPr bwMode="auto">
              <a:xfrm>
                <a:off x="270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1" name="Line 426"/>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2" name="Line 427"/>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3" name="Line 428"/>
              <p:cNvSpPr>
                <a:spLocks noChangeShapeType="1"/>
              </p:cNvSpPr>
              <p:nvPr/>
            </p:nvSpPr>
            <p:spPr bwMode="auto">
              <a:xfrm flipV="1">
                <a:off x="270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4" name="Line 429"/>
              <p:cNvSpPr>
                <a:spLocks noChangeShapeType="1"/>
              </p:cNvSpPr>
              <p:nvPr/>
            </p:nvSpPr>
            <p:spPr bwMode="auto">
              <a:xfrm>
                <a:off x="270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5" name="Line 430"/>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6" name="Line 431"/>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7" name="Line 432"/>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8" name="Line 433"/>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29" name="Line 434"/>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0" name="Line 435"/>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1" name="Line 436"/>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2" name="Line 437"/>
              <p:cNvSpPr>
                <a:spLocks noChangeShapeType="1"/>
              </p:cNvSpPr>
              <p:nvPr/>
            </p:nvSpPr>
            <p:spPr bwMode="auto">
              <a:xfrm>
                <a:off x="270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3" name="Line 438"/>
              <p:cNvSpPr>
                <a:spLocks noChangeShapeType="1"/>
              </p:cNvSpPr>
              <p:nvPr/>
            </p:nvSpPr>
            <p:spPr bwMode="auto">
              <a:xfrm>
                <a:off x="270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4" name="Line 439"/>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5" name="Line 440"/>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6" name="Line 441"/>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7" name="Line 442"/>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8" name="Line 443"/>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239" name="Line 444"/>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5" name="Group 445"/>
            <p:cNvGrpSpPr>
              <a:grpSpLocks/>
            </p:cNvGrpSpPr>
            <p:nvPr/>
          </p:nvGrpSpPr>
          <p:grpSpPr bwMode="auto">
            <a:xfrm>
              <a:off x="2080" y="2127"/>
              <a:ext cx="128" cy="30"/>
              <a:chOff x="2716" y="2017"/>
              <a:chExt cx="128" cy="44"/>
            </a:xfrm>
          </p:grpSpPr>
          <p:sp>
            <p:nvSpPr>
              <p:cNvPr id="26840" name="Line 446"/>
              <p:cNvSpPr>
                <a:spLocks noChangeShapeType="1"/>
              </p:cNvSpPr>
              <p:nvPr/>
            </p:nvSpPr>
            <p:spPr bwMode="auto">
              <a:xfrm>
                <a:off x="271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1" name="Line 447"/>
              <p:cNvSpPr>
                <a:spLocks noChangeShapeType="1"/>
              </p:cNvSpPr>
              <p:nvPr/>
            </p:nvSpPr>
            <p:spPr bwMode="auto">
              <a:xfrm>
                <a:off x="271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2" name="Line 448"/>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3" name="Line 449"/>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4" name="Line 450"/>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5" name="Line 451"/>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6" name="Line 452"/>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7" name="Line 453"/>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8" name="Line 454"/>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49" name="Line 455"/>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0" name="Line 456"/>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1" name="Line 457"/>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2" name="Line 458"/>
              <p:cNvSpPr>
                <a:spLocks noChangeShapeType="1"/>
              </p:cNvSpPr>
              <p:nvPr/>
            </p:nvSpPr>
            <p:spPr bwMode="auto">
              <a:xfrm>
                <a:off x="2723"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3" name="Line 459"/>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4" name="Line 460"/>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5" name="Line 461"/>
              <p:cNvSpPr>
                <a:spLocks noChangeShapeType="1"/>
              </p:cNvSpPr>
              <p:nvPr/>
            </p:nvSpPr>
            <p:spPr bwMode="auto">
              <a:xfrm>
                <a:off x="272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6" name="Line 462"/>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7" name="Line 463"/>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8" name="Line 464"/>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59" name="Line 465"/>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0" name="Line 466"/>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1" name="Line 467"/>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2" name="Line 468"/>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3" name="Line 469"/>
              <p:cNvSpPr>
                <a:spLocks noChangeShapeType="1"/>
              </p:cNvSpPr>
              <p:nvPr/>
            </p:nvSpPr>
            <p:spPr bwMode="auto">
              <a:xfrm>
                <a:off x="273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4" name="Line 470"/>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5" name="Line 471"/>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6" name="Line 472"/>
              <p:cNvSpPr>
                <a:spLocks noChangeShapeType="1"/>
              </p:cNvSpPr>
              <p:nvPr/>
            </p:nvSpPr>
            <p:spPr bwMode="auto">
              <a:xfrm>
                <a:off x="273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7" name="Line 473"/>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8" name="Line 474"/>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69" name="Line 475"/>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0" name="Line 476"/>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1" name="Line 477"/>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2" name="Line 478"/>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3" name="Line 479"/>
              <p:cNvSpPr>
                <a:spLocks noChangeShapeType="1"/>
              </p:cNvSpPr>
              <p:nvPr/>
            </p:nvSpPr>
            <p:spPr bwMode="auto">
              <a:xfrm>
                <a:off x="273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4" name="Line 480"/>
              <p:cNvSpPr>
                <a:spLocks noChangeShapeType="1"/>
              </p:cNvSpPr>
              <p:nvPr/>
            </p:nvSpPr>
            <p:spPr bwMode="auto">
              <a:xfrm>
                <a:off x="273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5" name="Line 481"/>
              <p:cNvSpPr>
                <a:spLocks noChangeShapeType="1"/>
              </p:cNvSpPr>
              <p:nvPr/>
            </p:nvSpPr>
            <p:spPr bwMode="auto">
              <a:xfrm>
                <a:off x="274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6" name="Line 482"/>
              <p:cNvSpPr>
                <a:spLocks noChangeShapeType="1"/>
              </p:cNvSpPr>
              <p:nvPr/>
            </p:nvSpPr>
            <p:spPr bwMode="auto">
              <a:xfrm>
                <a:off x="273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7" name="Line 483"/>
              <p:cNvSpPr>
                <a:spLocks noChangeShapeType="1"/>
              </p:cNvSpPr>
              <p:nvPr/>
            </p:nvSpPr>
            <p:spPr bwMode="auto">
              <a:xfrm>
                <a:off x="274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8" name="Line 484"/>
              <p:cNvSpPr>
                <a:spLocks noChangeShapeType="1"/>
              </p:cNvSpPr>
              <p:nvPr/>
            </p:nvSpPr>
            <p:spPr bwMode="auto">
              <a:xfrm>
                <a:off x="274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79" name="Line 485"/>
              <p:cNvSpPr>
                <a:spLocks noChangeShapeType="1"/>
              </p:cNvSpPr>
              <p:nvPr/>
            </p:nvSpPr>
            <p:spPr bwMode="auto">
              <a:xfrm>
                <a:off x="274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0" name="Line 486"/>
              <p:cNvSpPr>
                <a:spLocks noChangeShapeType="1"/>
              </p:cNvSpPr>
              <p:nvPr/>
            </p:nvSpPr>
            <p:spPr bwMode="auto">
              <a:xfrm>
                <a:off x="274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1" name="Line 487"/>
              <p:cNvSpPr>
                <a:spLocks noChangeShapeType="1"/>
              </p:cNvSpPr>
              <p:nvPr/>
            </p:nvSpPr>
            <p:spPr bwMode="auto">
              <a:xfrm>
                <a:off x="274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2" name="Line 488"/>
              <p:cNvSpPr>
                <a:spLocks noChangeShapeType="1"/>
              </p:cNvSpPr>
              <p:nvPr/>
            </p:nvSpPr>
            <p:spPr bwMode="auto">
              <a:xfrm>
                <a:off x="274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3" name="Line 489"/>
              <p:cNvSpPr>
                <a:spLocks noChangeShapeType="1"/>
              </p:cNvSpPr>
              <p:nvPr/>
            </p:nvSpPr>
            <p:spPr bwMode="auto">
              <a:xfrm>
                <a:off x="275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4" name="Line 490"/>
              <p:cNvSpPr>
                <a:spLocks noChangeShapeType="1"/>
              </p:cNvSpPr>
              <p:nvPr/>
            </p:nvSpPr>
            <p:spPr bwMode="auto">
              <a:xfrm>
                <a:off x="275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5" name="Line 491"/>
              <p:cNvSpPr>
                <a:spLocks noChangeShapeType="1"/>
              </p:cNvSpPr>
              <p:nvPr/>
            </p:nvSpPr>
            <p:spPr bwMode="auto">
              <a:xfrm>
                <a:off x="275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6" name="Line 492"/>
              <p:cNvSpPr>
                <a:spLocks noChangeShapeType="1"/>
              </p:cNvSpPr>
              <p:nvPr/>
            </p:nvSpPr>
            <p:spPr bwMode="auto">
              <a:xfrm>
                <a:off x="275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7" name="Line 493"/>
              <p:cNvSpPr>
                <a:spLocks noChangeShapeType="1"/>
              </p:cNvSpPr>
              <p:nvPr/>
            </p:nvSpPr>
            <p:spPr bwMode="auto">
              <a:xfrm>
                <a:off x="275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8" name="Line 494"/>
              <p:cNvSpPr>
                <a:spLocks noChangeShapeType="1"/>
              </p:cNvSpPr>
              <p:nvPr/>
            </p:nvSpPr>
            <p:spPr bwMode="auto">
              <a:xfrm>
                <a:off x="2751"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89" name="Line 495"/>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0" name="Line 496"/>
              <p:cNvSpPr>
                <a:spLocks noChangeShapeType="1"/>
              </p:cNvSpPr>
              <p:nvPr/>
            </p:nvSpPr>
            <p:spPr bwMode="auto">
              <a:xfrm>
                <a:off x="275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1" name="Line 497"/>
              <p:cNvSpPr>
                <a:spLocks noChangeShapeType="1"/>
              </p:cNvSpPr>
              <p:nvPr/>
            </p:nvSpPr>
            <p:spPr bwMode="auto">
              <a:xfrm>
                <a:off x="2751"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2" name="Line 498"/>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3" name="Line 499"/>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4" name="Line 500"/>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5" name="Line 501"/>
              <p:cNvSpPr>
                <a:spLocks noChangeShapeType="1"/>
              </p:cNvSpPr>
              <p:nvPr/>
            </p:nvSpPr>
            <p:spPr bwMode="auto">
              <a:xfrm flipV="1">
                <a:off x="275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6" name="Line 502"/>
              <p:cNvSpPr>
                <a:spLocks noChangeShapeType="1"/>
              </p:cNvSpPr>
              <p:nvPr/>
            </p:nvSpPr>
            <p:spPr bwMode="auto">
              <a:xfrm>
                <a:off x="275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7" name="Line 503"/>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8" name="Line 504"/>
              <p:cNvSpPr>
                <a:spLocks noChangeShapeType="1"/>
              </p:cNvSpPr>
              <p:nvPr/>
            </p:nvSpPr>
            <p:spPr bwMode="auto">
              <a:xfrm>
                <a:off x="2758"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99" name="Line 505"/>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0" name="Line 506"/>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1" name="Line 507"/>
              <p:cNvSpPr>
                <a:spLocks noChangeShapeType="1"/>
              </p:cNvSpPr>
              <p:nvPr/>
            </p:nvSpPr>
            <p:spPr bwMode="auto">
              <a:xfrm>
                <a:off x="275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2" name="Line 508"/>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3" name="Line 509"/>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4" name="Line 510"/>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5" name="Line 511"/>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6" name="Line 512"/>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7" name="Line 513"/>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8" name="Line 514"/>
              <p:cNvSpPr>
                <a:spLocks noChangeShapeType="1"/>
              </p:cNvSpPr>
              <p:nvPr/>
            </p:nvSpPr>
            <p:spPr bwMode="auto">
              <a:xfrm>
                <a:off x="276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09" name="Line 515"/>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0" name="Line 516"/>
              <p:cNvSpPr>
                <a:spLocks noChangeShapeType="1"/>
              </p:cNvSpPr>
              <p:nvPr/>
            </p:nvSpPr>
            <p:spPr bwMode="auto">
              <a:xfrm>
                <a:off x="276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1" name="Line 517"/>
              <p:cNvSpPr>
                <a:spLocks noChangeShapeType="1"/>
              </p:cNvSpPr>
              <p:nvPr/>
            </p:nvSpPr>
            <p:spPr bwMode="auto">
              <a:xfrm flipV="1">
                <a:off x="277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2" name="Line 518"/>
              <p:cNvSpPr>
                <a:spLocks noChangeShapeType="1"/>
              </p:cNvSpPr>
              <p:nvPr/>
            </p:nvSpPr>
            <p:spPr bwMode="auto">
              <a:xfrm>
                <a:off x="277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3" name="Line 519"/>
              <p:cNvSpPr>
                <a:spLocks noChangeShapeType="1"/>
              </p:cNvSpPr>
              <p:nvPr/>
            </p:nvSpPr>
            <p:spPr bwMode="auto">
              <a:xfrm>
                <a:off x="277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4" name="Line 520"/>
              <p:cNvSpPr>
                <a:spLocks noChangeShapeType="1"/>
              </p:cNvSpPr>
              <p:nvPr/>
            </p:nvSpPr>
            <p:spPr bwMode="auto">
              <a:xfrm>
                <a:off x="2765"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5" name="Line 521"/>
              <p:cNvSpPr>
                <a:spLocks noChangeShapeType="1"/>
              </p:cNvSpPr>
              <p:nvPr/>
            </p:nvSpPr>
            <p:spPr bwMode="auto">
              <a:xfrm>
                <a:off x="277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6" name="Line 522"/>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7" name="Line 523"/>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8" name="Line 524"/>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19" name="Line 525"/>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0" name="Line 526"/>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1" name="Line 527"/>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2" name="Line 528"/>
              <p:cNvSpPr>
                <a:spLocks noChangeShapeType="1"/>
              </p:cNvSpPr>
              <p:nvPr/>
            </p:nvSpPr>
            <p:spPr bwMode="auto">
              <a:xfrm>
                <a:off x="277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3" name="Line 529"/>
              <p:cNvSpPr>
                <a:spLocks noChangeShapeType="1"/>
              </p:cNvSpPr>
              <p:nvPr/>
            </p:nvSpPr>
            <p:spPr bwMode="auto">
              <a:xfrm>
                <a:off x="277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4" name="Line 530"/>
              <p:cNvSpPr>
                <a:spLocks noChangeShapeType="1"/>
              </p:cNvSpPr>
              <p:nvPr/>
            </p:nvSpPr>
            <p:spPr bwMode="auto">
              <a:xfrm flipV="1">
                <a:off x="277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5" name="Line 531"/>
              <p:cNvSpPr>
                <a:spLocks noChangeShapeType="1"/>
              </p:cNvSpPr>
              <p:nvPr/>
            </p:nvSpPr>
            <p:spPr bwMode="auto">
              <a:xfrm>
                <a:off x="277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6" name="Line 532"/>
              <p:cNvSpPr>
                <a:spLocks noChangeShapeType="1"/>
              </p:cNvSpPr>
              <p:nvPr/>
            </p:nvSpPr>
            <p:spPr bwMode="auto">
              <a:xfrm flipV="1">
                <a:off x="277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7" name="Line 533"/>
              <p:cNvSpPr>
                <a:spLocks noChangeShapeType="1"/>
              </p:cNvSpPr>
              <p:nvPr/>
            </p:nvSpPr>
            <p:spPr bwMode="auto">
              <a:xfrm>
                <a:off x="277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8" name="Line 534"/>
              <p:cNvSpPr>
                <a:spLocks noChangeShapeType="1"/>
              </p:cNvSpPr>
              <p:nvPr/>
            </p:nvSpPr>
            <p:spPr bwMode="auto">
              <a:xfrm>
                <a:off x="277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29" name="Line 535"/>
              <p:cNvSpPr>
                <a:spLocks noChangeShapeType="1"/>
              </p:cNvSpPr>
              <p:nvPr/>
            </p:nvSpPr>
            <p:spPr bwMode="auto">
              <a:xfrm>
                <a:off x="277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0" name="Line 536"/>
              <p:cNvSpPr>
                <a:spLocks noChangeShapeType="1"/>
              </p:cNvSpPr>
              <p:nvPr/>
            </p:nvSpPr>
            <p:spPr bwMode="auto">
              <a:xfrm>
                <a:off x="277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1" name="Line 537"/>
              <p:cNvSpPr>
                <a:spLocks noChangeShapeType="1"/>
              </p:cNvSpPr>
              <p:nvPr/>
            </p:nvSpPr>
            <p:spPr bwMode="auto">
              <a:xfrm flipV="1">
                <a:off x="278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2" name="Line 538"/>
              <p:cNvSpPr>
                <a:spLocks noChangeShapeType="1"/>
              </p:cNvSpPr>
              <p:nvPr/>
            </p:nvSpPr>
            <p:spPr bwMode="auto">
              <a:xfrm flipV="1">
                <a:off x="2779" y="2052"/>
                <a:ext cx="8"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3" name="Line 539"/>
              <p:cNvSpPr>
                <a:spLocks noChangeShapeType="1"/>
              </p:cNvSpPr>
              <p:nvPr/>
            </p:nvSpPr>
            <p:spPr bwMode="auto">
              <a:xfrm>
                <a:off x="2779"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4" name="Line 540"/>
              <p:cNvSpPr>
                <a:spLocks noChangeShapeType="1"/>
              </p:cNvSpPr>
              <p:nvPr/>
            </p:nvSpPr>
            <p:spPr bwMode="auto">
              <a:xfrm>
                <a:off x="277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5" name="Line 541"/>
              <p:cNvSpPr>
                <a:spLocks noChangeShapeType="1"/>
              </p:cNvSpPr>
              <p:nvPr/>
            </p:nvSpPr>
            <p:spPr bwMode="auto">
              <a:xfrm>
                <a:off x="2779"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6" name="Line 542"/>
              <p:cNvSpPr>
                <a:spLocks noChangeShapeType="1"/>
              </p:cNvSpPr>
              <p:nvPr/>
            </p:nvSpPr>
            <p:spPr bwMode="auto">
              <a:xfrm flipV="1">
                <a:off x="278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7" name="Line 543"/>
              <p:cNvSpPr>
                <a:spLocks noChangeShapeType="1"/>
              </p:cNvSpPr>
              <p:nvPr/>
            </p:nvSpPr>
            <p:spPr bwMode="auto">
              <a:xfrm>
                <a:off x="278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8" name="Line 544"/>
              <p:cNvSpPr>
                <a:spLocks noChangeShapeType="1"/>
              </p:cNvSpPr>
              <p:nvPr/>
            </p:nvSpPr>
            <p:spPr bwMode="auto">
              <a:xfrm>
                <a:off x="278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39" name="Line 545"/>
              <p:cNvSpPr>
                <a:spLocks noChangeShapeType="1"/>
              </p:cNvSpPr>
              <p:nvPr/>
            </p:nvSpPr>
            <p:spPr bwMode="auto">
              <a:xfrm>
                <a:off x="278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0" name="Line 546"/>
              <p:cNvSpPr>
                <a:spLocks noChangeShapeType="1"/>
              </p:cNvSpPr>
              <p:nvPr/>
            </p:nvSpPr>
            <p:spPr bwMode="auto">
              <a:xfrm>
                <a:off x="278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1" name="Line 547"/>
              <p:cNvSpPr>
                <a:spLocks noChangeShapeType="1"/>
              </p:cNvSpPr>
              <p:nvPr/>
            </p:nvSpPr>
            <p:spPr bwMode="auto">
              <a:xfrm>
                <a:off x="278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2" name="Line 548"/>
              <p:cNvSpPr>
                <a:spLocks noChangeShapeType="1"/>
              </p:cNvSpPr>
              <p:nvPr/>
            </p:nvSpPr>
            <p:spPr bwMode="auto">
              <a:xfrm flipV="1">
                <a:off x="2787"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3" name="Line 549"/>
              <p:cNvSpPr>
                <a:spLocks noChangeShapeType="1"/>
              </p:cNvSpPr>
              <p:nvPr/>
            </p:nvSpPr>
            <p:spPr bwMode="auto">
              <a:xfrm>
                <a:off x="279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4" name="Line 550"/>
              <p:cNvSpPr>
                <a:spLocks noChangeShapeType="1"/>
              </p:cNvSpPr>
              <p:nvPr/>
            </p:nvSpPr>
            <p:spPr bwMode="auto">
              <a:xfrm flipV="1">
                <a:off x="2794"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5" name="Line 551"/>
              <p:cNvSpPr>
                <a:spLocks noChangeShapeType="1"/>
              </p:cNvSpPr>
              <p:nvPr/>
            </p:nvSpPr>
            <p:spPr bwMode="auto">
              <a:xfrm>
                <a:off x="2794"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6" name="Line 552"/>
              <p:cNvSpPr>
                <a:spLocks noChangeShapeType="1"/>
              </p:cNvSpPr>
              <p:nvPr/>
            </p:nvSpPr>
            <p:spPr bwMode="auto">
              <a:xfrm>
                <a:off x="2787"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7" name="Line 553"/>
              <p:cNvSpPr>
                <a:spLocks noChangeShapeType="1"/>
              </p:cNvSpPr>
              <p:nvPr/>
            </p:nvSpPr>
            <p:spPr bwMode="auto">
              <a:xfrm>
                <a:off x="278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8" name="Line 554"/>
              <p:cNvSpPr>
                <a:spLocks noChangeShapeType="1"/>
              </p:cNvSpPr>
              <p:nvPr/>
            </p:nvSpPr>
            <p:spPr bwMode="auto">
              <a:xfrm>
                <a:off x="279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49" name="Line 555"/>
              <p:cNvSpPr>
                <a:spLocks noChangeShapeType="1"/>
              </p:cNvSpPr>
              <p:nvPr/>
            </p:nvSpPr>
            <p:spPr bwMode="auto">
              <a:xfrm flipV="1">
                <a:off x="279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0" name="Line 556"/>
              <p:cNvSpPr>
                <a:spLocks noChangeShapeType="1"/>
              </p:cNvSpPr>
              <p:nvPr/>
            </p:nvSpPr>
            <p:spPr bwMode="auto">
              <a:xfrm>
                <a:off x="279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1" name="Line 557"/>
              <p:cNvSpPr>
                <a:spLocks noChangeShapeType="1"/>
              </p:cNvSpPr>
              <p:nvPr/>
            </p:nvSpPr>
            <p:spPr bwMode="auto">
              <a:xfrm flipV="1">
                <a:off x="2794"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2" name="Line 558"/>
              <p:cNvSpPr>
                <a:spLocks noChangeShapeType="1"/>
              </p:cNvSpPr>
              <p:nvPr/>
            </p:nvSpPr>
            <p:spPr bwMode="auto">
              <a:xfrm flipV="1">
                <a:off x="2794"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3" name="Line 559"/>
              <p:cNvSpPr>
                <a:spLocks noChangeShapeType="1"/>
              </p:cNvSpPr>
              <p:nvPr/>
            </p:nvSpPr>
            <p:spPr bwMode="auto">
              <a:xfrm>
                <a:off x="2794"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4" name="Line 560"/>
              <p:cNvSpPr>
                <a:spLocks noChangeShapeType="1"/>
              </p:cNvSpPr>
              <p:nvPr/>
            </p:nvSpPr>
            <p:spPr bwMode="auto">
              <a:xfrm flipV="1">
                <a:off x="2794"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5" name="Line 561"/>
              <p:cNvSpPr>
                <a:spLocks noChangeShapeType="1"/>
              </p:cNvSpPr>
              <p:nvPr/>
            </p:nvSpPr>
            <p:spPr bwMode="auto">
              <a:xfrm>
                <a:off x="2794"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6" name="Line 562"/>
              <p:cNvSpPr>
                <a:spLocks noChangeShapeType="1"/>
              </p:cNvSpPr>
              <p:nvPr/>
            </p:nvSpPr>
            <p:spPr bwMode="auto">
              <a:xfrm flipV="1">
                <a:off x="280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7" name="Line 563"/>
              <p:cNvSpPr>
                <a:spLocks noChangeShapeType="1"/>
              </p:cNvSpPr>
              <p:nvPr/>
            </p:nvSpPr>
            <p:spPr bwMode="auto">
              <a:xfrm>
                <a:off x="2794"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8" name="Line 564"/>
              <p:cNvSpPr>
                <a:spLocks noChangeShapeType="1"/>
              </p:cNvSpPr>
              <p:nvPr/>
            </p:nvSpPr>
            <p:spPr bwMode="auto">
              <a:xfrm>
                <a:off x="2794"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59" name="Line 565"/>
              <p:cNvSpPr>
                <a:spLocks noChangeShapeType="1"/>
              </p:cNvSpPr>
              <p:nvPr/>
            </p:nvSpPr>
            <p:spPr bwMode="auto">
              <a:xfrm flipV="1">
                <a:off x="280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0" name="Line 566"/>
              <p:cNvSpPr>
                <a:spLocks noChangeShapeType="1"/>
              </p:cNvSpPr>
              <p:nvPr/>
            </p:nvSpPr>
            <p:spPr bwMode="auto">
              <a:xfrm flipV="1">
                <a:off x="2801"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1" name="Line 567"/>
              <p:cNvSpPr>
                <a:spLocks noChangeShapeType="1"/>
              </p:cNvSpPr>
              <p:nvPr/>
            </p:nvSpPr>
            <p:spPr bwMode="auto">
              <a:xfrm>
                <a:off x="2794" y="2024"/>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2" name="Line 568"/>
              <p:cNvSpPr>
                <a:spLocks noChangeShapeType="1"/>
              </p:cNvSpPr>
              <p:nvPr/>
            </p:nvSpPr>
            <p:spPr bwMode="auto">
              <a:xfrm>
                <a:off x="2794"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3" name="Line 569"/>
              <p:cNvSpPr>
                <a:spLocks noChangeShapeType="1"/>
              </p:cNvSpPr>
              <p:nvPr/>
            </p:nvSpPr>
            <p:spPr bwMode="auto">
              <a:xfrm>
                <a:off x="2801"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4" name="Line 570"/>
              <p:cNvSpPr>
                <a:spLocks noChangeShapeType="1"/>
              </p:cNvSpPr>
              <p:nvPr/>
            </p:nvSpPr>
            <p:spPr bwMode="auto">
              <a:xfrm>
                <a:off x="2801"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5" name="Line 571"/>
              <p:cNvSpPr>
                <a:spLocks noChangeShapeType="1"/>
              </p:cNvSpPr>
              <p:nvPr/>
            </p:nvSpPr>
            <p:spPr bwMode="auto">
              <a:xfrm>
                <a:off x="280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6" name="Line 572"/>
              <p:cNvSpPr>
                <a:spLocks noChangeShapeType="1"/>
              </p:cNvSpPr>
              <p:nvPr/>
            </p:nvSpPr>
            <p:spPr bwMode="auto">
              <a:xfrm>
                <a:off x="2801"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7" name="Line 573"/>
              <p:cNvSpPr>
                <a:spLocks noChangeShapeType="1"/>
              </p:cNvSpPr>
              <p:nvPr/>
            </p:nvSpPr>
            <p:spPr bwMode="auto">
              <a:xfrm flipV="1">
                <a:off x="280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8" name="Line 574"/>
              <p:cNvSpPr>
                <a:spLocks noChangeShapeType="1"/>
              </p:cNvSpPr>
              <p:nvPr/>
            </p:nvSpPr>
            <p:spPr bwMode="auto">
              <a:xfrm>
                <a:off x="280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69" name="Line 575"/>
              <p:cNvSpPr>
                <a:spLocks noChangeShapeType="1"/>
              </p:cNvSpPr>
              <p:nvPr/>
            </p:nvSpPr>
            <p:spPr bwMode="auto">
              <a:xfrm>
                <a:off x="2801"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0" name="Line 576"/>
              <p:cNvSpPr>
                <a:spLocks noChangeShapeType="1"/>
              </p:cNvSpPr>
              <p:nvPr/>
            </p:nvSpPr>
            <p:spPr bwMode="auto">
              <a:xfrm>
                <a:off x="2801" y="2038"/>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1" name="Line 577"/>
              <p:cNvSpPr>
                <a:spLocks noChangeShapeType="1"/>
              </p:cNvSpPr>
              <p:nvPr/>
            </p:nvSpPr>
            <p:spPr bwMode="auto">
              <a:xfrm flipV="1">
                <a:off x="2808"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2" name="Line 578"/>
              <p:cNvSpPr>
                <a:spLocks noChangeShapeType="1"/>
              </p:cNvSpPr>
              <p:nvPr/>
            </p:nvSpPr>
            <p:spPr bwMode="auto">
              <a:xfrm>
                <a:off x="2808"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3" name="Line 579"/>
              <p:cNvSpPr>
                <a:spLocks noChangeShapeType="1"/>
              </p:cNvSpPr>
              <p:nvPr/>
            </p:nvSpPr>
            <p:spPr bwMode="auto">
              <a:xfrm>
                <a:off x="2801"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4" name="Line 580"/>
              <p:cNvSpPr>
                <a:spLocks noChangeShapeType="1"/>
              </p:cNvSpPr>
              <p:nvPr/>
            </p:nvSpPr>
            <p:spPr bwMode="auto">
              <a:xfrm>
                <a:off x="2801" y="2031"/>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5" name="Line 581"/>
              <p:cNvSpPr>
                <a:spLocks noChangeShapeType="1"/>
              </p:cNvSpPr>
              <p:nvPr/>
            </p:nvSpPr>
            <p:spPr bwMode="auto">
              <a:xfrm>
                <a:off x="2808"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6" name="Line 582"/>
              <p:cNvSpPr>
                <a:spLocks noChangeShapeType="1"/>
              </p:cNvSpPr>
              <p:nvPr/>
            </p:nvSpPr>
            <p:spPr bwMode="auto">
              <a:xfrm>
                <a:off x="280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7" name="Line 583"/>
              <p:cNvSpPr>
                <a:spLocks noChangeShapeType="1"/>
              </p:cNvSpPr>
              <p:nvPr/>
            </p:nvSpPr>
            <p:spPr bwMode="auto">
              <a:xfrm>
                <a:off x="280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8" name="Line 584"/>
              <p:cNvSpPr>
                <a:spLocks noChangeShapeType="1"/>
              </p:cNvSpPr>
              <p:nvPr/>
            </p:nvSpPr>
            <p:spPr bwMode="auto">
              <a:xfrm>
                <a:off x="280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79" name="Line 585"/>
              <p:cNvSpPr>
                <a:spLocks noChangeShapeType="1"/>
              </p:cNvSpPr>
              <p:nvPr/>
            </p:nvSpPr>
            <p:spPr bwMode="auto">
              <a:xfrm>
                <a:off x="280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0" name="Line 586"/>
              <p:cNvSpPr>
                <a:spLocks noChangeShapeType="1"/>
              </p:cNvSpPr>
              <p:nvPr/>
            </p:nvSpPr>
            <p:spPr bwMode="auto">
              <a:xfrm>
                <a:off x="280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1" name="Line 587"/>
              <p:cNvSpPr>
                <a:spLocks noChangeShapeType="1"/>
              </p:cNvSpPr>
              <p:nvPr/>
            </p:nvSpPr>
            <p:spPr bwMode="auto">
              <a:xfrm>
                <a:off x="280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2" name="Line 588"/>
              <p:cNvSpPr>
                <a:spLocks noChangeShapeType="1"/>
              </p:cNvSpPr>
              <p:nvPr/>
            </p:nvSpPr>
            <p:spPr bwMode="auto">
              <a:xfrm>
                <a:off x="280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3" name="Line 589"/>
              <p:cNvSpPr>
                <a:spLocks noChangeShapeType="1"/>
              </p:cNvSpPr>
              <p:nvPr/>
            </p:nvSpPr>
            <p:spPr bwMode="auto">
              <a:xfrm flipV="1">
                <a:off x="2815"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4" name="Line 590"/>
              <p:cNvSpPr>
                <a:spLocks noChangeShapeType="1"/>
              </p:cNvSpPr>
              <p:nvPr/>
            </p:nvSpPr>
            <p:spPr bwMode="auto">
              <a:xfrm>
                <a:off x="2815"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5" name="Line 591"/>
              <p:cNvSpPr>
                <a:spLocks noChangeShapeType="1"/>
              </p:cNvSpPr>
              <p:nvPr/>
            </p:nvSpPr>
            <p:spPr bwMode="auto">
              <a:xfrm>
                <a:off x="280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6" name="Line 592"/>
              <p:cNvSpPr>
                <a:spLocks noChangeShapeType="1"/>
              </p:cNvSpPr>
              <p:nvPr/>
            </p:nvSpPr>
            <p:spPr bwMode="auto">
              <a:xfrm>
                <a:off x="2808"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7" name="Line 593"/>
              <p:cNvSpPr>
                <a:spLocks noChangeShapeType="1"/>
              </p:cNvSpPr>
              <p:nvPr/>
            </p:nvSpPr>
            <p:spPr bwMode="auto">
              <a:xfrm flipV="1">
                <a:off x="2815"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8" name="Line 594"/>
              <p:cNvSpPr>
                <a:spLocks noChangeShapeType="1"/>
              </p:cNvSpPr>
              <p:nvPr/>
            </p:nvSpPr>
            <p:spPr bwMode="auto">
              <a:xfrm>
                <a:off x="281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89" name="Line 595"/>
              <p:cNvSpPr>
                <a:spLocks noChangeShapeType="1"/>
              </p:cNvSpPr>
              <p:nvPr/>
            </p:nvSpPr>
            <p:spPr bwMode="auto">
              <a:xfrm>
                <a:off x="2815"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0" name="Line 596"/>
              <p:cNvSpPr>
                <a:spLocks noChangeShapeType="1"/>
              </p:cNvSpPr>
              <p:nvPr/>
            </p:nvSpPr>
            <p:spPr bwMode="auto">
              <a:xfrm>
                <a:off x="281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1" name="Line 597"/>
              <p:cNvSpPr>
                <a:spLocks noChangeShapeType="1"/>
              </p:cNvSpPr>
              <p:nvPr/>
            </p:nvSpPr>
            <p:spPr bwMode="auto">
              <a:xfrm>
                <a:off x="281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2" name="Line 598"/>
              <p:cNvSpPr>
                <a:spLocks noChangeShapeType="1"/>
              </p:cNvSpPr>
              <p:nvPr/>
            </p:nvSpPr>
            <p:spPr bwMode="auto">
              <a:xfrm>
                <a:off x="281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3" name="Line 599"/>
              <p:cNvSpPr>
                <a:spLocks noChangeShapeType="1"/>
              </p:cNvSpPr>
              <p:nvPr/>
            </p:nvSpPr>
            <p:spPr bwMode="auto">
              <a:xfrm>
                <a:off x="281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4" name="Line 600"/>
              <p:cNvSpPr>
                <a:spLocks noChangeShapeType="1"/>
              </p:cNvSpPr>
              <p:nvPr/>
            </p:nvSpPr>
            <p:spPr bwMode="auto">
              <a:xfrm>
                <a:off x="282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5" name="Line 601"/>
              <p:cNvSpPr>
                <a:spLocks noChangeShapeType="1"/>
              </p:cNvSpPr>
              <p:nvPr/>
            </p:nvSpPr>
            <p:spPr bwMode="auto">
              <a:xfrm>
                <a:off x="281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6" name="Line 602"/>
              <p:cNvSpPr>
                <a:spLocks noChangeShapeType="1"/>
              </p:cNvSpPr>
              <p:nvPr/>
            </p:nvSpPr>
            <p:spPr bwMode="auto">
              <a:xfrm>
                <a:off x="281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7" name="Line 603"/>
              <p:cNvSpPr>
                <a:spLocks noChangeShapeType="1"/>
              </p:cNvSpPr>
              <p:nvPr/>
            </p:nvSpPr>
            <p:spPr bwMode="auto">
              <a:xfrm>
                <a:off x="281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8" name="Line 604"/>
              <p:cNvSpPr>
                <a:spLocks noChangeShapeType="1"/>
              </p:cNvSpPr>
              <p:nvPr/>
            </p:nvSpPr>
            <p:spPr bwMode="auto">
              <a:xfrm flipV="1">
                <a:off x="282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999" name="Line 605"/>
              <p:cNvSpPr>
                <a:spLocks noChangeShapeType="1"/>
              </p:cNvSpPr>
              <p:nvPr/>
            </p:nvSpPr>
            <p:spPr bwMode="auto">
              <a:xfrm flipV="1">
                <a:off x="282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0" name="Line 606"/>
              <p:cNvSpPr>
                <a:spLocks noChangeShapeType="1"/>
              </p:cNvSpPr>
              <p:nvPr/>
            </p:nvSpPr>
            <p:spPr bwMode="auto">
              <a:xfrm>
                <a:off x="282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1" name="Line 607"/>
              <p:cNvSpPr>
                <a:spLocks noChangeShapeType="1"/>
              </p:cNvSpPr>
              <p:nvPr/>
            </p:nvSpPr>
            <p:spPr bwMode="auto">
              <a:xfrm>
                <a:off x="282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2" name="Line 608"/>
              <p:cNvSpPr>
                <a:spLocks noChangeShapeType="1"/>
              </p:cNvSpPr>
              <p:nvPr/>
            </p:nvSpPr>
            <p:spPr bwMode="auto">
              <a:xfrm>
                <a:off x="282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3" name="Line 609"/>
              <p:cNvSpPr>
                <a:spLocks noChangeShapeType="1"/>
              </p:cNvSpPr>
              <p:nvPr/>
            </p:nvSpPr>
            <p:spPr bwMode="auto">
              <a:xfrm>
                <a:off x="282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4" name="Line 610"/>
              <p:cNvSpPr>
                <a:spLocks noChangeShapeType="1"/>
              </p:cNvSpPr>
              <p:nvPr/>
            </p:nvSpPr>
            <p:spPr bwMode="auto">
              <a:xfrm>
                <a:off x="282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5" name="Line 611"/>
              <p:cNvSpPr>
                <a:spLocks noChangeShapeType="1"/>
              </p:cNvSpPr>
              <p:nvPr/>
            </p:nvSpPr>
            <p:spPr bwMode="auto">
              <a:xfrm>
                <a:off x="282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6" name="Line 612"/>
              <p:cNvSpPr>
                <a:spLocks noChangeShapeType="1"/>
              </p:cNvSpPr>
              <p:nvPr/>
            </p:nvSpPr>
            <p:spPr bwMode="auto">
              <a:xfrm>
                <a:off x="2822"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7" name="Line 613"/>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8" name="Line 614"/>
              <p:cNvSpPr>
                <a:spLocks noChangeShapeType="1"/>
              </p:cNvSpPr>
              <p:nvPr/>
            </p:nvSpPr>
            <p:spPr bwMode="auto">
              <a:xfrm>
                <a:off x="282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09" name="Line 615"/>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0" name="Line 616"/>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1" name="Line 617"/>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2" name="Line 618"/>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3" name="Line 619"/>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4" name="Line 620"/>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5" name="Line 621"/>
              <p:cNvSpPr>
                <a:spLocks noChangeShapeType="1"/>
              </p:cNvSpPr>
              <p:nvPr/>
            </p:nvSpPr>
            <p:spPr bwMode="auto">
              <a:xfrm>
                <a:off x="282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6" name="Line 622"/>
              <p:cNvSpPr>
                <a:spLocks noChangeShapeType="1"/>
              </p:cNvSpPr>
              <p:nvPr/>
            </p:nvSpPr>
            <p:spPr bwMode="auto">
              <a:xfrm>
                <a:off x="283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7" name="Line 623"/>
              <p:cNvSpPr>
                <a:spLocks noChangeShapeType="1"/>
              </p:cNvSpPr>
              <p:nvPr/>
            </p:nvSpPr>
            <p:spPr bwMode="auto">
              <a:xfrm>
                <a:off x="2829"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8" name="Line 624"/>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19" name="Line 625"/>
              <p:cNvSpPr>
                <a:spLocks noChangeShapeType="1"/>
              </p:cNvSpPr>
              <p:nvPr/>
            </p:nvSpPr>
            <p:spPr bwMode="auto">
              <a:xfrm>
                <a:off x="282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0" name="Line 626"/>
              <p:cNvSpPr>
                <a:spLocks noChangeShapeType="1"/>
              </p:cNvSpPr>
              <p:nvPr/>
            </p:nvSpPr>
            <p:spPr bwMode="auto">
              <a:xfrm>
                <a:off x="2829"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1" name="Line 627"/>
              <p:cNvSpPr>
                <a:spLocks noChangeShapeType="1"/>
              </p:cNvSpPr>
              <p:nvPr/>
            </p:nvSpPr>
            <p:spPr bwMode="auto">
              <a:xfrm>
                <a:off x="283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2" name="Line 628"/>
              <p:cNvSpPr>
                <a:spLocks noChangeShapeType="1"/>
              </p:cNvSpPr>
              <p:nvPr/>
            </p:nvSpPr>
            <p:spPr bwMode="auto">
              <a:xfrm>
                <a:off x="283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3" name="Line 629"/>
              <p:cNvSpPr>
                <a:spLocks noChangeShapeType="1"/>
              </p:cNvSpPr>
              <p:nvPr/>
            </p:nvSpPr>
            <p:spPr bwMode="auto">
              <a:xfrm flipV="1">
                <a:off x="283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4" name="Line 630"/>
              <p:cNvSpPr>
                <a:spLocks noChangeShapeType="1"/>
              </p:cNvSpPr>
              <p:nvPr/>
            </p:nvSpPr>
            <p:spPr bwMode="auto">
              <a:xfrm flipV="1">
                <a:off x="283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5" name="Line 631"/>
              <p:cNvSpPr>
                <a:spLocks noChangeShapeType="1"/>
              </p:cNvSpPr>
              <p:nvPr/>
            </p:nvSpPr>
            <p:spPr bwMode="auto">
              <a:xfrm>
                <a:off x="283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6" name="Line 632"/>
              <p:cNvSpPr>
                <a:spLocks noChangeShapeType="1"/>
              </p:cNvSpPr>
              <p:nvPr/>
            </p:nvSpPr>
            <p:spPr bwMode="auto">
              <a:xfrm>
                <a:off x="283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7" name="Line 633"/>
              <p:cNvSpPr>
                <a:spLocks noChangeShapeType="1"/>
              </p:cNvSpPr>
              <p:nvPr/>
            </p:nvSpPr>
            <p:spPr bwMode="auto">
              <a:xfrm>
                <a:off x="283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8" name="Line 634"/>
              <p:cNvSpPr>
                <a:spLocks noChangeShapeType="1"/>
              </p:cNvSpPr>
              <p:nvPr/>
            </p:nvSpPr>
            <p:spPr bwMode="auto">
              <a:xfrm flipV="1">
                <a:off x="2843"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29" name="Line 635"/>
              <p:cNvSpPr>
                <a:spLocks noChangeShapeType="1"/>
              </p:cNvSpPr>
              <p:nvPr/>
            </p:nvSpPr>
            <p:spPr bwMode="auto">
              <a:xfrm>
                <a:off x="2836"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0" name="Line 636"/>
              <p:cNvSpPr>
                <a:spLocks noChangeShapeType="1"/>
              </p:cNvSpPr>
              <p:nvPr/>
            </p:nvSpPr>
            <p:spPr bwMode="auto">
              <a:xfrm>
                <a:off x="283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1" name="Line 637"/>
              <p:cNvSpPr>
                <a:spLocks noChangeShapeType="1"/>
              </p:cNvSpPr>
              <p:nvPr/>
            </p:nvSpPr>
            <p:spPr bwMode="auto">
              <a:xfrm>
                <a:off x="283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2" name="Line 638"/>
              <p:cNvSpPr>
                <a:spLocks noChangeShapeType="1"/>
              </p:cNvSpPr>
              <p:nvPr/>
            </p:nvSpPr>
            <p:spPr bwMode="auto">
              <a:xfrm>
                <a:off x="2836"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3" name="Line 639"/>
              <p:cNvSpPr>
                <a:spLocks noChangeShapeType="1"/>
              </p:cNvSpPr>
              <p:nvPr/>
            </p:nvSpPr>
            <p:spPr bwMode="auto">
              <a:xfrm flipV="1">
                <a:off x="2843"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4" name="Line 640"/>
              <p:cNvSpPr>
                <a:spLocks noChangeShapeType="1"/>
              </p:cNvSpPr>
              <p:nvPr/>
            </p:nvSpPr>
            <p:spPr bwMode="auto">
              <a:xfrm flipV="1">
                <a:off x="2843"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5" name="Line 641"/>
              <p:cNvSpPr>
                <a:spLocks noChangeShapeType="1"/>
              </p:cNvSpPr>
              <p:nvPr/>
            </p:nvSpPr>
            <p:spPr bwMode="auto">
              <a:xfrm>
                <a:off x="2843"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6" name="Line 642"/>
              <p:cNvSpPr>
                <a:spLocks noChangeShapeType="1"/>
              </p:cNvSpPr>
              <p:nvPr/>
            </p:nvSpPr>
            <p:spPr bwMode="auto">
              <a:xfrm>
                <a:off x="2843"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7" name="Line 643"/>
              <p:cNvSpPr>
                <a:spLocks noChangeShapeType="1"/>
              </p:cNvSpPr>
              <p:nvPr/>
            </p:nvSpPr>
            <p:spPr bwMode="auto">
              <a:xfrm flipV="1">
                <a:off x="2843"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8" name="Line 644"/>
              <p:cNvSpPr>
                <a:spLocks noChangeShapeType="1"/>
              </p:cNvSpPr>
              <p:nvPr/>
            </p:nvSpPr>
            <p:spPr bwMode="auto">
              <a:xfrm flipV="1">
                <a:off x="2843"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7039" name="Line 645"/>
              <p:cNvSpPr>
                <a:spLocks noChangeShapeType="1"/>
              </p:cNvSpPr>
              <p:nvPr/>
            </p:nvSpPr>
            <p:spPr bwMode="auto">
              <a:xfrm flipV="1">
                <a:off x="2843"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6" name="Group 646"/>
            <p:cNvGrpSpPr>
              <a:grpSpLocks/>
            </p:cNvGrpSpPr>
            <p:nvPr/>
          </p:nvGrpSpPr>
          <p:grpSpPr bwMode="auto">
            <a:xfrm>
              <a:off x="2207" y="1971"/>
              <a:ext cx="115" cy="186"/>
              <a:chOff x="2843" y="1784"/>
              <a:chExt cx="115" cy="277"/>
            </a:xfrm>
          </p:grpSpPr>
          <p:sp>
            <p:nvSpPr>
              <p:cNvPr id="26640" name="Line 647"/>
              <p:cNvSpPr>
                <a:spLocks noChangeShapeType="1"/>
              </p:cNvSpPr>
              <p:nvPr/>
            </p:nvSpPr>
            <p:spPr bwMode="auto">
              <a:xfrm>
                <a:off x="2843"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1" name="Line 648"/>
              <p:cNvSpPr>
                <a:spLocks noChangeShapeType="1"/>
              </p:cNvSpPr>
              <p:nvPr/>
            </p:nvSpPr>
            <p:spPr bwMode="auto">
              <a:xfrm>
                <a:off x="2843"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2" name="Line 649"/>
              <p:cNvSpPr>
                <a:spLocks noChangeShapeType="1"/>
              </p:cNvSpPr>
              <p:nvPr/>
            </p:nvSpPr>
            <p:spPr bwMode="auto">
              <a:xfrm flipV="1">
                <a:off x="2843" y="2017"/>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3" name="Line 650"/>
              <p:cNvSpPr>
                <a:spLocks noChangeShapeType="1"/>
              </p:cNvSpPr>
              <p:nvPr/>
            </p:nvSpPr>
            <p:spPr bwMode="auto">
              <a:xfrm flipV="1">
                <a:off x="2850" y="200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4" name="Line 651"/>
              <p:cNvSpPr>
                <a:spLocks noChangeShapeType="1"/>
              </p:cNvSpPr>
              <p:nvPr/>
            </p:nvSpPr>
            <p:spPr bwMode="auto">
              <a:xfrm flipV="1">
                <a:off x="2850" y="1989"/>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5" name="Line 652"/>
              <p:cNvSpPr>
                <a:spLocks noChangeShapeType="1"/>
              </p:cNvSpPr>
              <p:nvPr/>
            </p:nvSpPr>
            <p:spPr bwMode="auto">
              <a:xfrm>
                <a:off x="2843" y="1989"/>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6" name="Line 653"/>
              <p:cNvSpPr>
                <a:spLocks noChangeShapeType="1"/>
              </p:cNvSpPr>
              <p:nvPr/>
            </p:nvSpPr>
            <p:spPr bwMode="auto">
              <a:xfrm>
                <a:off x="2843" y="1996"/>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7" name="Line 654"/>
              <p:cNvSpPr>
                <a:spLocks noChangeShapeType="1"/>
              </p:cNvSpPr>
              <p:nvPr/>
            </p:nvSpPr>
            <p:spPr bwMode="auto">
              <a:xfrm flipV="1">
                <a:off x="2850" y="1982"/>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8" name="Line 655"/>
              <p:cNvSpPr>
                <a:spLocks noChangeShapeType="1"/>
              </p:cNvSpPr>
              <p:nvPr/>
            </p:nvSpPr>
            <p:spPr bwMode="auto">
              <a:xfrm>
                <a:off x="2850" y="198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49" name="Line 656"/>
              <p:cNvSpPr>
                <a:spLocks noChangeShapeType="1"/>
              </p:cNvSpPr>
              <p:nvPr/>
            </p:nvSpPr>
            <p:spPr bwMode="auto">
              <a:xfrm>
                <a:off x="2850"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0" name="Line 657"/>
              <p:cNvSpPr>
                <a:spLocks noChangeShapeType="1"/>
              </p:cNvSpPr>
              <p:nvPr/>
            </p:nvSpPr>
            <p:spPr bwMode="auto">
              <a:xfrm flipV="1">
                <a:off x="2850"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1" name="Line 658"/>
              <p:cNvSpPr>
                <a:spLocks noChangeShapeType="1"/>
              </p:cNvSpPr>
              <p:nvPr/>
            </p:nvSpPr>
            <p:spPr bwMode="auto">
              <a:xfrm flipV="1">
                <a:off x="2850" y="196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2" name="Line 659"/>
              <p:cNvSpPr>
                <a:spLocks noChangeShapeType="1"/>
              </p:cNvSpPr>
              <p:nvPr/>
            </p:nvSpPr>
            <p:spPr bwMode="auto">
              <a:xfrm>
                <a:off x="2850" y="196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3" name="Line 660"/>
              <p:cNvSpPr>
                <a:spLocks noChangeShapeType="1"/>
              </p:cNvSpPr>
              <p:nvPr/>
            </p:nvSpPr>
            <p:spPr bwMode="auto">
              <a:xfrm>
                <a:off x="2850" y="196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4" name="Line 661"/>
              <p:cNvSpPr>
                <a:spLocks noChangeShapeType="1"/>
              </p:cNvSpPr>
              <p:nvPr/>
            </p:nvSpPr>
            <p:spPr bwMode="auto">
              <a:xfrm flipV="1">
                <a:off x="2850" y="196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5" name="Line 662"/>
              <p:cNvSpPr>
                <a:spLocks noChangeShapeType="1"/>
              </p:cNvSpPr>
              <p:nvPr/>
            </p:nvSpPr>
            <p:spPr bwMode="auto">
              <a:xfrm>
                <a:off x="2850" y="196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6" name="Line 663"/>
              <p:cNvSpPr>
                <a:spLocks noChangeShapeType="1"/>
              </p:cNvSpPr>
              <p:nvPr/>
            </p:nvSpPr>
            <p:spPr bwMode="auto">
              <a:xfrm>
                <a:off x="2850" y="196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7" name="Line 664"/>
              <p:cNvSpPr>
                <a:spLocks noChangeShapeType="1"/>
              </p:cNvSpPr>
              <p:nvPr/>
            </p:nvSpPr>
            <p:spPr bwMode="auto">
              <a:xfrm flipV="1">
                <a:off x="2857" y="196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8" name="Line 665"/>
              <p:cNvSpPr>
                <a:spLocks noChangeShapeType="1"/>
              </p:cNvSpPr>
              <p:nvPr/>
            </p:nvSpPr>
            <p:spPr bwMode="auto">
              <a:xfrm flipV="1">
                <a:off x="2857" y="195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59" name="Line 666"/>
              <p:cNvSpPr>
                <a:spLocks noChangeShapeType="1"/>
              </p:cNvSpPr>
              <p:nvPr/>
            </p:nvSpPr>
            <p:spPr bwMode="auto">
              <a:xfrm>
                <a:off x="2850" y="195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0" name="Line 667"/>
              <p:cNvSpPr>
                <a:spLocks noChangeShapeType="1"/>
              </p:cNvSpPr>
              <p:nvPr/>
            </p:nvSpPr>
            <p:spPr bwMode="auto">
              <a:xfrm>
                <a:off x="2850" y="1954"/>
                <a:ext cx="7"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1" name="Line 668"/>
              <p:cNvSpPr>
                <a:spLocks noChangeShapeType="1"/>
              </p:cNvSpPr>
              <p:nvPr/>
            </p:nvSpPr>
            <p:spPr bwMode="auto">
              <a:xfrm>
                <a:off x="2857" y="196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2" name="Line 669"/>
              <p:cNvSpPr>
                <a:spLocks noChangeShapeType="1"/>
              </p:cNvSpPr>
              <p:nvPr/>
            </p:nvSpPr>
            <p:spPr bwMode="auto">
              <a:xfrm>
                <a:off x="2857" y="196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3" name="Line 670"/>
              <p:cNvSpPr>
                <a:spLocks noChangeShapeType="1"/>
              </p:cNvSpPr>
              <p:nvPr/>
            </p:nvSpPr>
            <p:spPr bwMode="auto">
              <a:xfrm>
                <a:off x="2857"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4" name="Line 671"/>
              <p:cNvSpPr>
                <a:spLocks noChangeShapeType="1"/>
              </p:cNvSpPr>
              <p:nvPr/>
            </p:nvSpPr>
            <p:spPr bwMode="auto">
              <a:xfrm flipV="1">
                <a:off x="2857" y="197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5" name="Line 672"/>
              <p:cNvSpPr>
                <a:spLocks noChangeShapeType="1"/>
              </p:cNvSpPr>
              <p:nvPr/>
            </p:nvSpPr>
            <p:spPr bwMode="auto">
              <a:xfrm flipV="1">
                <a:off x="2857" y="196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6" name="Line 673"/>
              <p:cNvSpPr>
                <a:spLocks noChangeShapeType="1"/>
              </p:cNvSpPr>
              <p:nvPr/>
            </p:nvSpPr>
            <p:spPr bwMode="auto">
              <a:xfrm>
                <a:off x="2857" y="196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7" name="Line 674"/>
              <p:cNvSpPr>
                <a:spLocks noChangeShapeType="1"/>
              </p:cNvSpPr>
              <p:nvPr/>
            </p:nvSpPr>
            <p:spPr bwMode="auto">
              <a:xfrm>
                <a:off x="2857" y="197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8" name="Line 675"/>
              <p:cNvSpPr>
                <a:spLocks noChangeShapeType="1"/>
              </p:cNvSpPr>
              <p:nvPr/>
            </p:nvSpPr>
            <p:spPr bwMode="auto">
              <a:xfrm>
                <a:off x="2857" y="198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69" name="Line 676"/>
              <p:cNvSpPr>
                <a:spLocks noChangeShapeType="1"/>
              </p:cNvSpPr>
              <p:nvPr/>
            </p:nvSpPr>
            <p:spPr bwMode="auto">
              <a:xfrm>
                <a:off x="2857" y="197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0" name="Line 677"/>
              <p:cNvSpPr>
                <a:spLocks noChangeShapeType="1"/>
              </p:cNvSpPr>
              <p:nvPr/>
            </p:nvSpPr>
            <p:spPr bwMode="auto">
              <a:xfrm>
                <a:off x="2857" y="1989"/>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1" name="Line 678"/>
              <p:cNvSpPr>
                <a:spLocks noChangeShapeType="1"/>
              </p:cNvSpPr>
              <p:nvPr/>
            </p:nvSpPr>
            <p:spPr bwMode="auto">
              <a:xfrm>
                <a:off x="2857" y="2003"/>
                <a:ext cx="8"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2" name="Line 679"/>
              <p:cNvSpPr>
                <a:spLocks noChangeShapeType="1"/>
              </p:cNvSpPr>
              <p:nvPr/>
            </p:nvSpPr>
            <p:spPr bwMode="auto">
              <a:xfrm>
                <a:off x="2865"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3" name="Line 680"/>
              <p:cNvSpPr>
                <a:spLocks noChangeShapeType="1"/>
              </p:cNvSpPr>
              <p:nvPr/>
            </p:nvSpPr>
            <p:spPr bwMode="auto">
              <a:xfrm>
                <a:off x="2857"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4" name="Line 681"/>
              <p:cNvSpPr>
                <a:spLocks noChangeShapeType="1"/>
              </p:cNvSpPr>
              <p:nvPr/>
            </p:nvSpPr>
            <p:spPr bwMode="auto">
              <a:xfrm flipV="1">
                <a:off x="2865"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5" name="Line 682"/>
              <p:cNvSpPr>
                <a:spLocks noChangeShapeType="1"/>
              </p:cNvSpPr>
              <p:nvPr/>
            </p:nvSpPr>
            <p:spPr bwMode="auto">
              <a:xfrm flipV="1">
                <a:off x="2865" y="200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6" name="Line 683"/>
              <p:cNvSpPr>
                <a:spLocks noChangeShapeType="1"/>
              </p:cNvSpPr>
              <p:nvPr/>
            </p:nvSpPr>
            <p:spPr bwMode="auto">
              <a:xfrm>
                <a:off x="2865" y="200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7" name="Line 684"/>
              <p:cNvSpPr>
                <a:spLocks noChangeShapeType="1"/>
              </p:cNvSpPr>
              <p:nvPr/>
            </p:nvSpPr>
            <p:spPr bwMode="auto">
              <a:xfrm>
                <a:off x="2865"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8" name="Line 685"/>
              <p:cNvSpPr>
                <a:spLocks noChangeShapeType="1"/>
              </p:cNvSpPr>
              <p:nvPr/>
            </p:nvSpPr>
            <p:spPr bwMode="auto">
              <a:xfrm>
                <a:off x="2865"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79" name="Line 686"/>
              <p:cNvSpPr>
                <a:spLocks noChangeShapeType="1"/>
              </p:cNvSpPr>
              <p:nvPr/>
            </p:nvSpPr>
            <p:spPr bwMode="auto">
              <a:xfrm>
                <a:off x="2865"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0" name="Line 687"/>
              <p:cNvSpPr>
                <a:spLocks noChangeShapeType="1"/>
              </p:cNvSpPr>
              <p:nvPr/>
            </p:nvSpPr>
            <p:spPr bwMode="auto">
              <a:xfrm>
                <a:off x="2865"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1" name="Line 688"/>
              <p:cNvSpPr>
                <a:spLocks noChangeShapeType="1"/>
              </p:cNvSpPr>
              <p:nvPr/>
            </p:nvSpPr>
            <p:spPr bwMode="auto">
              <a:xfrm>
                <a:off x="2865" y="202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2" name="Line 689"/>
              <p:cNvSpPr>
                <a:spLocks noChangeShapeType="1"/>
              </p:cNvSpPr>
              <p:nvPr/>
            </p:nvSpPr>
            <p:spPr bwMode="auto">
              <a:xfrm>
                <a:off x="2865"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3" name="Line 690"/>
              <p:cNvSpPr>
                <a:spLocks noChangeShapeType="1"/>
              </p:cNvSpPr>
              <p:nvPr/>
            </p:nvSpPr>
            <p:spPr bwMode="auto">
              <a:xfrm>
                <a:off x="2872"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4" name="Line 691"/>
              <p:cNvSpPr>
                <a:spLocks noChangeShapeType="1"/>
              </p:cNvSpPr>
              <p:nvPr/>
            </p:nvSpPr>
            <p:spPr bwMode="auto">
              <a:xfrm>
                <a:off x="2865"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5" name="Line 692"/>
              <p:cNvSpPr>
                <a:spLocks noChangeShapeType="1"/>
              </p:cNvSpPr>
              <p:nvPr/>
            </p:nvSpPr>
            <p:spPr bwMode="auto">
              <a:xfrm>
                <a:off x="2865" y="2045"/>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6" name="Line 693"/>
              <p:cNvSpPr>
                <a:spLocks noChangeShapeType="1"/>
              </p:cNvSpPr>
              <p:nvPr/>
            </p:nvSpPr>
            <p:spPr bwMode="auto">
              <a:xfrm>
                <a:off x="2872"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7" name="Line 694"/>
              <p:cNvSpPr>
                <a:spLocks noChangeShapeType="1"/>
              </p:cNvSpPr>
              <p:nvPr/>
            </p:nvSpPr>
            <p:spPr bwMode="auto">
              <a:xfrm flipV="1">
                <a:off x="2872"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8" name="Line 695"/>
              <p:cNvSpPr>
                <a:spLocks noChangeShapeType="1"/>
              </p:cNvSpPr>
              <p:nvPr/>
            </p:nvSpPr>
            <p:spPr bwMode="auto">
              <a:xfrm>
                <a:off x="2872"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89" name="Line 696"/>
              <p:cNvSpPr>
                <a:spLocks noChangeShapeType="1"/>
              </p:cNvSpPr>
              <p:nvPr/>
            </p:nvSpPr>
            <p:spPr bwMode="auto">
              <a:xfrm>
                <a:off x="2872"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0" name="Line 697"/>
              <p:cNvSpPr>
                <a:spLocks noChangeShapeType="1"/>
              </p:cNvSpPr>
              <p:nvPr/>
            </p:nvSpPr>
            <p:spPr bwMode="auto">
              <a:xfrm>
                <a:off x="2872"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1" name="Line 698"/>
              <p:cNvSpPr>
                <a:spLocks noChangeShapeType="1"/>
              </p:cNvSpPr>
              <p:nvPr/>
            </p:nvSpPr>
            <p:spPr bwMode="auto">
              <a:xfrm>
                <a:off x="2872"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2" name="Line 699"/>
              <p:cNvSpPr>
                <a:spLocks noChangeShapeType="1"/>
              </p:cNvSpPr>
              <p:nvPr/>
            </p:nvSpPr>
            <p:spPr bwMode="auto">
              <a:xfrm>
                <a:off x="2872"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3" name="Line 700"/>
              <p:cNvSpPr>
                <a:spLocks noChangeShapeType="1"/>
              </p:cNvSpPr>
              <p:nvPr/>
            </p:nvSpPr>
            <p:spPr bwMode="auto">
              <a:xfrm>
                <a:off x="2872"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4" name="Line 701"/>
              <p:cNvSpPr>
                <a:spLocks noChangeShapeType="1"/>
              </p:cNvSpPr>
              <p:nvPr/>
            </p:nvSpPr>
            <p:spPr bwMode="auto">
              <a:xfrm flipV="1">
                <a:off x="2879"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5" name="Line 702"/>
              <p:cNvSpPr>
                <a:spLocks noChangeShapeType="1"/>
              </p:cNvSpPr>
              <p:nvPr/>
            </p:nvSpPr>
            <p:spPr bwMode="auto">
              <a:xfrm>
                <a:off x="2879"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6" name="Line 703"/>
              <p:cNvSpPr>
                <a:spLocks noChangeShapeType="1"/>
              </p:cNvSpPr>
              <p:nvPr/>
            </p:nvSpPr>
            <p:spPr bwMode="auto">
              <a:xfrm>
                <a:off x="2879"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7" name="Line 704"/>
              <p:cNvSpPr>
                <a:spLocks noChangeShapeType="1"/>
              </p:cNvSpPr>
              <p:nvPr/>
            </p:nvSpPr>
            <p:spPr bwMode="auto">
              <a:xfrm>
                <a:off x="2879"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8" name="Line 705"/>
              <p:cNvSpPr>
                <a:spLocks noChangeShapeType="1"/>
              </p:cNvSpPr>
              <p:nvPr/>
            </p:nvSpPr>
            <p:spPr bwMode="auto">
              <a:xfrm>
                <a:off x="2879"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99" name="Line 706"/>
              <p:cNvSpPr>
                <a:spLocks noChangeShapeType="1"/>
              </p:cNvSpPr>
              <p:nvPr/>
            </p:nvSpPr>
            <p:spPr bwMode="auto">
              <a:xfrm>
                <a:off x="2879"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0" name="Line 707"/>
              <p:cNvSpPr>
                <a:spLocks noChangeShapeType="1"/>
              </p:cNvSpPr>
              <p:nvPr/>
            </p:nvSpPr>
            <p:spPr bwMode="auto">
              <a:xfrm flipV="1">
                <a:off x="2879"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1" name="Line 708"/>
              <p:cNvSpPr>
                <a:spLocks noChangeShapeType="1"/>
              </p:cNvSpPr>
              <p:nvPr/>
            </p:nvSpPr>
            <p:spPr bwMode="auto">
              <a:xfrm>
                <a:off x="2879"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2" name="Line 709"/>
              <p:cNvSpPr>
                <a:spLocks noChangeShapeType="1"/>
              </p:cNvSpPr>
              <p:nvPr/>
            </p:nvSpPr>
            <p:spPr bwMode="auto">
              <a:xfrm flipV="1">
                <a:off x="2879"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3" name="Line 710"/>
              <p:cNvSpPr>
                <a:spLocks noChangeShapeType="1"/>
              </p:cNvSpPr>
              <p:nvPr/>
            </p:nvSpPr>
            <p:spPr bwMode="auto">
              <a:xfrm>
                <a:off x="2879"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4" name="Line 711"/>
              <p:cNvSpPr>
                <a:spLocks noChangeShapeType="1"/>
              </p:cNvSpPr>
              <p:nvPr/>
            </p:nvSpPr>
            <p:spPr bwMode="auto">
              <a:xfrm>
                <a:off x="2886"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5" name="Line 712"/>
              <p:cNvSpPr>
                <a:spLocks noChangeShapeType="1"/>
              </p:cNvSpPr>
              <p:nvPr/>
            </p:nvSpPr>
            <p:spPr bwMode="auto">
              <a:xfrm flipV="1">
                <a:off x="2879" y="2024"/>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6" name="Line 713"/>
              <p:cNvSpPr>
                <a:spLocks noChangeShapeType="1"/>
              </p:cNvSpPr>
              <p:nvPr/>
            </p:nvSpPr>
            <p:spPr bwMode="auto">
              <a:xfrm>
                <a:off x="2886"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7" name="Line 714"/>
              <p:cNvSpPr>
                <a:spLocks noChangeShapeType="1"/>
              </p:cNvSpPr>
              <p:nvPr/>
            </p:nvSpPr>
            <p:spPr bwMode="auto">
              <a:xfrm flipV="1">
                <a:off x="2886"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8" name="Line 715"/>
              <p:cNvSpPr>
                <a:spLocks noChangeShapeType="1"/>
              </p:cNvSpPr>
              <p:nvPr/>
            </p:nvSpPr>
            <p:spPr bwMode="auto">
              <a:xfrm>
                <a:off x="2879" y="2017"/>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09" name="Line 716"/>
              <p:cNvSpPr>
                <a:spLocks noChangeShapeType="1"/>
              </p:cNvSpPr>
              <p:nvPr/>
            </p:nvSpPr>
            <p:spPr bwMode="auto">
              <a:xfrm>
                <a:off x="2879"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0" name="Line 717"/>
              <p:cNvSpPr>
                <a:spLocks noChangeShapeType="1"/>
              </p:cNvSpPr>
              <p:nvPr/>
            </p:nvSpPr>
            <p:spPr bwMode="auto">
              <a:xfrm>
                <a:off x="2886"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1" name="Line 718"/>
              <p:cNvSpPr>
                <a:spLocks noChangeShapeType="1"/>
              </p:cNvSpPr>
              <p:nvPr/>
            </p:nvSpPr>
            <p:spPr bwMode="auto">
              <a:xfrm>
                <a:off x="2886"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2" name="Line 719"/>
              <p:cNvSpPr>
                <a:spLocks noChangeShapeType="1"/>
              </p:cNvSpPr>
              <p:nvPr/>
            </p:nvSpPr>
            <p:spPr bwMode="auto">
              <a:xfrm>
                <a:off x="2886"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3" name="Line 720"/>
              <p:cNvSpPr>
                <a:spLocks noChangeShapeType="1"/>
              </p:cNvSpPr>
              <p:nvPr/>
            </p:nvSpPr>
            <p:spPr bwMode="auto">
              <a:xfrm>
                <a:off x="2886"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4" name="Line 721"/>
              <p:cNvSpPr>
                <a:spLocks noChangeShapeType="1"/>
              </p:cNvSpPr>
              <p:nvPr/>
            </p:nvSpPr>
            <p:spPr bwMode="auto">
              <a:xfrm>
                <a:off x="2886"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5" name="Line 722"/>
              <p:cNvSpPr>
                <a:spLocks noChangeShapeType="1"/>
              </p:cNvSpPr>
              <p:nvPr/>
            </p:nvSpPr>
            <p:spPr bwMode="auto">
              <a:xfrm flipV="1">
                <a:off x="2886"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6" name="Line 723"/>
              <p:cNvSpPr>
                <a:spLocks noChangeShapeType="1"/>
              </p:cNvSpPr>
              <p:nvPr/>
            </p:nvSpPr>
            <p:spPr bwMode="auto">
              <a:xfrm>
                <a:off x="2886"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7" name="Line 724"/>
              <p:cNvSpPr>
                <a:spLocks noChangeShapeType="1"/>
              </p:cNvSpPr>
              <p:nvPr/>
            </p:nvSpPr>
            <p:spPr bwMode="auto">
              <a:xfrm>
                <a:off x="2886"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8" name="Line 725"/>
              <p:cNvSpPr>
                <a:spLocks noChangeShapeType="1"/>
              </p:cNvSpPr>
              <p:nvPr/>
            </p:nvSpPr>
            <p:spPr bwMode="auto">
              <a:xfrm>
                <a:off x="2886"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19" name="Line 726"/>
              <p:cNvSpPr>
                <a:spLocks noChangeShapeType="1"/>
              </p:cNvSpPr>
              <p:nvPr/>
            </p:nvSpPr>
            <p:spPr bwMode="auto">
              <a:xfrm>
                <a:off x="2886"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0" name="Line 727"/>
              <p:cNvSpPr>
                <a:spLocks noChangeShapeType="1"/>
              </p:cNvSpPr>
              <p:nvPr/>
            </p:nvSpPr>
            <p:spPr bwMode="auto">
              <a:xfrm>
                <a:off x="288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1" name="Line 728"/>
              <p:cNvSpPr>
                <a:spLocks noChangeShapeType="1"/>
              </p:cNvSpPr>
              <p:nvPr/>
            </p:nvSpPr>
            <p:spPr bwMode="auto">
              <a:xfrm flipV="1">
                <a:off x="2893"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2" name="Line 729"/>
              <p:cNvSpPr>
                <a:spLocks noChangeShapeType="1"/>
              </p:cNvSpPr>
              <p:nvPr/>
            </p:nvSpPr>
            <p:spPr bwMode="auto">
              <a:xfrm>
                <a:off x="2893"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3" name="Line 730"/>
              <p:cNvSpPr>
                <a:spLocks noChangeShapeType="1"/>
              </p:cNvSpPr>
              <p:nvPr/>
            </p:nvSpPr>
            <p:spPr bwMode="auto">
              <a:xfrm>
                <a:off x="2893"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4" name="Line 731"/>
              <p:cNvSpPr>
                <a:spLocks noChangeShapeType="1"/>
              </p:cNvSpPr>
              <p:nvPr/>
            </p:nvSpPr>
            <p:spPr bwMode="auto">
              <a:xfrm>
                <a:off x="2893"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5" name="Line 732"/>
              <p:cNvSpPr>
                <a:spLocks noChangeShapeType="1"/>
              </p:cNvSpPr>
              <p:nvPr/>
            </p:nvSpPr>
            <p:spPr bwMode="auto">
              <a:xfrm>
                <a:off x="2893"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6" name="Line 733"/>
              <p:cNvSpPr>
                <a:spLocks noChangeShapeType="1"/>
              </p:cNvSpPr>
              <p:nvPr/>
            </p:nvSpPr>
            <p:spPr bwMode="auto">
              <a:xfrm>
                <a:off x="2893"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7" name="Line 734"/>
              <p:cNvSpPr>
                <a:spLocks noChangeShapeType="1"/>
              </p:cNvSpPr>
              <p:nvPr/>
            </p:nvSpPr>
            <p:spPr bwMode="auto">
              <a:xfrm>
                <a:off x="2893"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8" name="Line 735"/>
              <p:cNvSpPr>
                <a:spLocks noChangeShapeType="1"/>
              </p:cNvSpPr>
              <p:nvPr/>
            </p:nvSpPr>
            <p:spPr bwMode="auto">
              <a:xfrm>
                <a:off x="289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29" name="Line 736"/>
              <p:cNvSpPr>
                <a:spLocks noChangeShapeType="1"/>
              </p:cNvSpPr>
              <p:nvPr/>
            </p:nvSpPr>
            <p:spPr bwMode="auto">
              <a:xfrm flipV="1">
                <a:off x="2900"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0" name="Line 737"/>
              <p:cNvSpPr>
                <a:spLocks noChangeShapeType="1"/>
              </p:cNvSpPr>
              <p:nvPr/>
            </p:nvSpPr>
            <p:spPr bwMode="auto">
              <a:xfrm>
                <a:off x="2893"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1" name="Line 738"/>
              <p:cNvSpPr>
                <a:spLocks noChangeShapeType="1"/>
              </p:cNvSpPr>
              <p:nvPr/>
            </p:nvSpPr>
            <p:spPr bwMode="auto">
              <a:xfrm>
                <a:off x="2893"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2" name="Line 739"/>
              <p:cNvSpPr>
                <a:spLocks noChangeShapeType="1"/>
              </p:cNvSpPr>
              <p:nvPr/>
            </p:nvSpPr>
            <p:spPr bwMode="auto">
              <a:xfrm>
                <a:off x="289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3" name="Line 740"/>
              <p:cNvSpPr>
                <a:spLocks noChangeShapeType="1"/>
              </p:cNvSpPr>
              <p:nvPr/>
            </p:nvSpPr>
            <p:spPr bwMode="auto">
              <a:xfrm>
                <a:off x="2893"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4" name="Line 741"/>
              <p:cNvSpPr>
                <a:spLocks noChangeShapeType="1"/>
              </p:cNvSpPr>
              <p:nvPr/>
            </p:nvSpPr>
            <p:spPr bwMode="auto">
              <a:xfrm>
                <a:off x="290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5" name="Line 742"/>
              <p:cNvSpPr>
                <a:spLocks noChangeShapeType="1"/>
              </p:cNvSpPr>
              <p:nvPr/>
            </p:nvSpPr>
            <p:spPr bwMode="auto">
              <a:xfrm>
                <a:off x="290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6" name="Line 743"/>
              <p:cNvSpPr>
                <a:spLocks noChangeShapeType="1"/>
              </p:cNvSpPr>
              <p:nvPr/>
            </p:nvSpPr>
            <p:spPr bwMode="auto">
              <a:xfrm>
                <a:off x="290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7" name="Line 744"/>
              <p:cNvSpPr>
                <a:spLocks noChangeShapeType="1"/>
              </p:cNvSpPr>
              <p:nvPr/>
            </p:nvSpPr>
            <p:spPr bwMode="auto">
              <a:xfrm>
                <a:off x="290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8" name="Line 745"/>
              <p:cNvSpPr>
                <a:spLocks noChangeShapeType="1"/>
              </p:cNvSpPr>
              <p:nvPr/>
            </p:nvSpPr>
            <p:spPr bwMode="auto">
              <a:xfrm flipV="1">
                <a:off x="290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39" name="Line 746"/>
              <p:cNvSpPr>
                <a:spLocks noChangeShapeType="1"/>
              </p:cNvSpPr>
              <p:nvPr/>
            </p:nvSpPr>
            <p:spPr bwMode="auto">
              <a:xfrm>
                <a:off x="290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0" name="Line 747"/>
              <p:cNvSpPr>
                <a:spLocks noChangeShapeType="1"/>
              </p:cNvSpPr>
              <p:nvPr/>
            </p:nvSpPr>
            <p:spPr bwMode="auto">
              <a:xfrm>
                <a:off x="290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1" name="Line 748"/>
              <p:cNvSpPr>
                <a:spLocks noChangeShapeType="1"/>
              </p:cNvSpPr>
              <p:nvPr/>
            </p:nvSpPr>
            <p:spPr bwMode="auto">
              <a:xfrm>
                <a:off x="290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2" name="Line 749"/>
              <p:cNvSpPr>
                <a:spLocks noChangeShapeType="1"/>
              </p:cNvSpPr>
              <p:nvPr/>
            </p:nvSpPr>
            <p:spPr bwMode="auto">
              <a:xfrm>
                <a:off x="290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3" name="Line 750"/>
              <p:cNvSpPr>
                <a:spLocks noChangeShapeType="1"/>
              </p:cNvSpPr>
              <p:nvPr/>
            </p:nvSpPr>
            <p:spPr bwMode="auto">
              <a:xfrm>
                <a:off x="290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4" name="Line 751"/>
              <p:cNvSpPr>
                <a:spLocks noChangeShapeType="1"/>
              </p:cNvSpPr>
              <p:nvPr/>
            </p:nvSpPr>
            <p:spPr bwMode="auto">
              <a:xfrm flipV="1">
                <a:off x="290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5" name="Line 752"/>
              <p:cNvSpPr>
                <a:spLocks noChangeShapeType="1"/>
              </p:cNvSpPr>
              <p:nvPr/>
            </p:nvSpPr>
            <p:spPr bwMode="auto">
              <a:xfrm flipV="1">
                <a:off x="290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6" name="Line 753"/>
              <p:cNvSpPr>
                <a:spLocks noChangeShapeType="1"/>
              </p:cNvSpPr>
              <p:nvPr/>
            </p:nvSpPr>
            <p:spPr bwMode="auto">
              <a:xfrm>
                <a:off x="290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7" name="Line 754"/>
              <p:cNvSpPr>
                <a:spLocks noChangeShapeType="1"/>
              </p:cNvSpPr>
              <p:nvPr/>
            </p:nvSpPr>
            <p:spPr bwMode="auto">
              <a:xfrm>
                <a:off x="290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8" name="Line 755"/>
              <p:cNvSpPr>
                <a:spLocks noChangeShapeType="1"/>
              </p:cNvSpPr>
              <p:nvPr/>
            </p:nvSpPr>
            <p:spPr bwMode="auto">
              <a:xfrm>
                <a:off x="290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49" name="Line 756"/>
              <p:cNvSpPr>
                <a:spLocks noChangeShapeType="1"/>
              </p:cNvSpPr>
              <p:nvPr/>
            </p:nvSpPr>
            <p:spPr bwMode="auto">
              <a:xfrm>
                <a:off x="290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0" name="Line 757"/>
              <p:cNvSpPr>
                <a:spLocks noChangeShapeType="1"/>
              </p:cNvSpPr>
              <p:nvPr/>
            </p:nvSpPr>
            <p:spPr bwMode="auto">
              <a:xfrm>
                <a:off x="290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1" name="Line 758"/>
              <p:cNvSpPr>
                <a:spLocks noChangeShapeType="1"/>
              </p:cNvSpPr>
              <p:nvPr/>
            </p:nvSpPr>
            <p:spPr bwMode="auto">
              <a:xfrm flipV="1">
                <a:off x="2907"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2" name="Line 759"/>
              <p:cNvSpPr>
                <a:spLocks noChangeShapeType="1"/>
              </p:cNvSpPr>
              <p:nvPr/>
            </p:nvSpPr>
            <p:spPr bwMode="auto">
              <a:xfrm>
                <a:off x="2914"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3" name="Line 760"/>
              <p:cNvSpPr>
                <a:spLocks noChangeShapeType="1"/>
              </p:cNvSpPr>
              <p:nvPr/>
            </p:nvSpPr>
            <p:spPr bwMode="auto">
              <a:xfrm>
                <a:off x="2907"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4" name="Line 761"/>
              <p:cNvSpPr>
                <a:spLocks noChangeShapeType="1"/>
              </p:cNvSpPr>
              <p:nvPr/>
            </p:nvSpPr>
            <p:spPr bwMode="auto">
              <a:xfrm flipV="1">
                <a:off x="2914"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5" name="Line 762"/>
              <p:cNvSpPr>
                <a:spLocks noChangeShapeType="1"/>
              </p:cNvSpPr>
              <p:nvPr/>
            </p:nvSpPr>
            <p:spPr bwMode="auto">
              <a:xfrm>
                <a:off x="2914"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6" name="Line 763"/>
              <p:cNvSpPr>
                <a:spLocks noChangeShapeType="1"/>
              </p:cNvSpPr>
              <p:nvPr/>
            </p:nvSpPr>
            <p:spPr bwMode="auto">
              <a:xfrm>
                <a:off x="2907"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7" name="Line 764"/>
              <p:cNvSpPr>
                <a:spLocks noChangeShapeType="1"/>
              </p:cNvSpPr>
              <p:nvPr/>
            </p:nvSpPr>
            <p:spPr bwMode="auto">
              <a:xfrm flipV="1">
                <a:off x="2914"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8" name="Line 765"/>
              <p:cNvSpPr>
                <a:spLocks noChangeShapeType="1"/>
              </p:cNvSpPr>
              <p:nvPr/>
            </p:nvSpPr>
            <p:spPr bwMode="auto">
              <a:xfrm>
                <a:off x="2914"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59" name="Line 766"/>
              <p:cNvSpPr>
                <a:spLocks noChangeShapeType="1"/>
              </p:cNvSpPr>
              <p:nvPr/>
            </p:nvSpPr>
            <p:spPr bwMode="auto">
              <a:xfrm>
                <a:off x="2914"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0" name="Line 767"/>
              <p:cNvSpPr>
                <a:spLocks noChangeShapeType="1"/>
              </p:cNvSpPr>
              <p:nvPr/>
            </p:nvSpPr>
            <p:spPr bwMode="auto">
              <a:xfrm flipV="1">
                <a:off x="2914"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1" name="Line 768"/>
              <p:cNvSpPr>
                <a:spLocks noChangeShapeType="1"/>
              </p:cNvSpPr>
              <p:nvPr/>
            </p:nvSpPr>
            <p:spPr bwMode="auto">
              <a:xfrm>
                <a:off x="2914"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2" name="Line 769"/>
              <p:cNvSpPr>
                <a:spLocks noChangeShapeType="1"/>
              </p:cNvSpPr>
              <p:nvPr/>
            </p:nvSpPr>
            <p:spPr bwMode="auto">
              <a:xfrm>
                <a:off x="2914"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3" name="Line 770"/>
              <p:cNvSpPr>
                <a:spLocks noChangeShapeType="1"/>
              </p:cNvSpPr>
              <p:nvPr/>
            </p:nvSpPr>
            <p:spPr bwMode="auto">
              <a:xfrm flipV="1">
                <a:off x="2914"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4" name="Line 771"/>
              <p:cNvSpPr>
                <a:spLocks noChangeShapeType="1"/>
              </p:cNvSpPr>
              <p:nvPr/>
            </p:nvSpPr>
            <p:spPr bwMode="auto">
              <a:xfrm>
                <a:off x="2914"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5" name="Line 772"/>
              <p:cNvSpPr>
                <a:spLocks noChangeShapeType="1"/>
              </p:cNvSpPr>
              <p:nvPr/>
            </p:nvSpPr>
            <p:spPr bwMode="auto">
              <a:xfrm>
                <a:off x="2914"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6" name="Line 773"/>
              <p:cNvSpPr>
                <a:spLocks noChangeShapeType="1"/>
              </p:cNvSpPr>
              <p:nvPr/>
            </p:nvSpPr>
            <p:spPr bwMode="auto">
              <a:xfrm flipV="1">
                <a:off x="2921" y="201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7" name="Line 774"/>
              <p:cNvSpPr>
                <a:spLocks noChangeShapeType="1"/>
              </p:cNvSpPr>
              <p:nvPr/>
            </p:nvSpPr>
            <p:spPr bwMode="auto">
              <a:xfrm>
                <a:off x="2921"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8" name="Line 775"/>
              <p:cNvSpPr>
                <a:spLocks noChangeShapeType="1"/>
              </p:cNvSpPr>
              <p:nvPr/>
            </p:nvSpPr>
            <p:spPr bwMode="auto">
              <a:xfrm>
                <a:off x="2914"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69" name="Line 776"/>
              <p:cNvSpPr>
                <a:spLocks noChangeShapeType="1"/>
              </p:cNvSpPr>
              <p:nvPr/>
            </p:nvSpPr>
            <p:spPr bwMode="auto">
              <a:xfrm>
                <a:off x="2914" y="2017"/>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0" name="Line 777"/>
              <p:cNvSpPr>
                <a:spLocks noChangeShapeType="1"/>
              </p:cNvSpPr>
              <p:nvPr/>
            </p:nvSpPr>
            <p:spPr bwMode="auto">
              <a:xfrm>
                <a:off x="2921"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1" name="Line 778"/>
              <p:cNvSpPr>
                <a:spLocks noChangeShapeType="1"/>
              </p:cNvSpPr>
              <p:nvPr/>
            </p:nvSpPr>
            <p:spPr bwMode="auto">
              <a:xfrm flipV="1">
                <a:off x="2921"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2" name="Line 779"/>
              <p:cNvSpPr>
                <a:spLocks noChangeShapeType="1"/>
              </p:cNvSpPr>
              <p:nvPr/>
            </p:nvSpPr>
            <p:spPr bwMode="auto">
              <a:xfrm>
                <a:off x="2921"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3" name="Line 780"/>
              <p:cNvSpPr>
                <a:spLocks noChangeShapeType="1"/>
              </p:cNvSpPr>
              <p:nvPr/>
            </p:nvSpPr>
            <p:spPr bwMode="auto">
              <a:xfrm>
                <a:off x="2921"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4" name="Line 781"/>
              <p:cNvSpPr>
                <a:spLocks noChangeShapeType="1"/>
              </p:cNvSpPr>
              <p:nvPr/>
            </p:nvSpPr>
            <p:spPr bwMode="auto">
              <a:xfrm>
                <a:off x="2921"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5" name="Line 782"/>
              <p:cNvSpPr>
                <a:spLocks noChangeShapeType="1"/>
              </p:cNvSpPr>
              <p:nvPr/>
            </p:nvSpPr>
            <p:spPr bwMode="auto">
              <a:xfrm>
                <a:off x="2921"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6" name="Line 783"/>
              <p:cNvSpPr>
                <a:spLocks noChangeShapeType="1"/>
              </p:cNvSpPr>
              <p:nvPr/>
            </p:nvSpPr>
            <p:spPr bwMode="auto">
              <a:xfrm>
                <a:off x="2921"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7" name="Line 784"/>
              <p:cNvSpPr>
                <a:spLocks noChangeShapeType="1"/>
              </p:cNvSpPr>
              <p:nvPr/>
            </p:nvSpPr>
            <p:spPr bwMode="auto">
              <a:xfrm>
                <a:off x="2921"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8" name="Line 785"/>
              <p:cNvSpPr>
                <a:spLocks noChangeShapeType="1"/>
              </p:cNvSpPr>
              <p:nvPr/>
            </p:nvSpPr>
            <p:spPr bwMode="auto">
              <a:xfrm>
                <a:off x="292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79" name="Line 786"/>
              <p:cNvSpPr>
                <a:spLocks noChangeShapeType="1"/>
              </p:cNvSpPr>
              <p:nvPr/>
            </p:nvSpPr>
            <p:spPr bwMode="auto">
              <a:xfrm>
                <a:off x="2921"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0" name="Line 787"/>
              <p:cNvSpPr>
                <a:spLocks noChangeShapeType="1"/>
              </p:cNvSpPr>
              <p:nvPr/>
            </p:nvSpPr>
            <p:spPr bwMode="auto">
              <a:xfrm>
                <a:off x="2921" y="2038"/>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1" name="Line 788"/>
              <p:cNvSpPr>
                <a:spLocks noChangeShapeType="1"/>
              </p:cNvSpPr>
              <p:nvPr/>
            </p:nvSpPr>
            <p:spPr bwMode="auto">
              <a:xfrm flipV="1">
                <a:off x="2928"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2" name="Line 789"/>
              <p:cNvSpPr>
                <a:spLocks noChangeShapeType="1"/>
              </p:cNvSpPr>
              <p:nvPr/>
            </p:nvSpPr>
            <p:spPr bwMode="auto">
              <a:xfrm>
                <a:off x="2921"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3" name="Line 790"/>
              <p:cNvSpPr>
                <a:spLocks noChangeShapeType="1"/>
              </p:cNvSpPr>
              <p:nvPr/>
            </p:nvSpPr>
            <p:spPr bwMode="auto">
              <a:xfrm>
                <a:off x="2921" y="2031"/>
                <a:ext cx="7"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4" name="Line 791"/>
              <p:cNvSpPr>
                <a:spLocks noChangeShapeType="1"/>
              </p:cNvSpPr>
              <p:nvPr/>
            </p:nvSpPr>
            <p:spPr bwMode="auto">
              <a:xfrm>
                <a:off x="2921"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5" name="Line 792"/>
              <p:cNvSpPr>
                <a:spLocks noChangeShapeType="1"/>
              </p:cNvSpPr>
              <p:nvPr/>
            </p:nvSpPr>
            <p:spPr bwMode="auto">
              <a:xfrm>
                <a:off x="29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6" name="Line 793"/>
              <p:cNvSpPr>
                <a:spLocks noChangeShapeType="1"/>
              </p:cNvSpPr>
              <p:nvPr/>
            </p:nvSpPr>
            <p:spPr bwMode="auto">
              <a:xfrm>
                <a:off x="29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7" name="Line 794"/>
              <p:cNvSpPr>
                <a:spLocks noChangeShapeType="1"/>
              </p:cNvSpPr>
              <p:nvPr/>
            </p:nvSpPr>
            <p:spPr bwMode="auto">
              <a:xfrm>
                <a:off x="29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8" name="Line 795"/>
              <p:cNvSpPr>
                <a:spLocks noChangeShapeType="1"/>
              </p:cNvSpPr>
              <p:nvPr/>
            </p:nvSpPr>
            <p:spPr bwMode="auto">
              <a:xfrm flipV="1">
                <a:off x="2928"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89" name="Line 796"/>
              <p:cNvSpPr>
                <a:spLocks noChangeShapeType="1"/>
              </p:cNvSpPr>
              <p:nvPr/>
            </p:nvSpPr>
            <p:spPr bwMode="auto">
              <a:xfrm>
                <a:off x="29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0" name="Line 797"/>
              <p:cNvSpPr>
                <a:spLocks noChangeShapeType="1"/>
              </p:cNvSpPr>
              <p:nvPr/>
            </p:nvSpPr>
            <p:spPr bwMode="auto">
              <a:xfrm>
                <a:off x="29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1" name="Line 798"/>
              <p:cNvSpPr>
                <a:spLocks noChangeShapeType="1"/>
              </p:cNvSpPr>
              <p:nvPr/>
            </p:nvSpPr>
            <p:spPr bwMode="auto">
              <a:xfrm>
                <a:off x="292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2" name="Line 799"/>
              <p:cNvSpPr>
                <a:spLocks noChangeShapeType="1"/>
              </p:cNvSpPr>
              <p:nvPr/>
            </p:nvSpPr>
            <p:spPr bwMode="auto">
              <a:xfrm>
                <a:off x="29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3" name="Line 800"/>
              <p:cNvSpPr>
                <a:spLocks noChangeShapeType="1"/>
              </p:cNvSpPr>
              <p:nvPr/>
            </p:nvSpPr>
            <p:spPr bwMode="auto">
              <a:xfrm flipV="1">
                <a:off x="2928"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4" name="Line 801"/>
              <p:cNvSpPr>
                <a:spLocks noChangeShapeType="1"/>
              </p:cNvSpPr>
              <p:nvPr/>
            </p:nvSpPr>
            <p:spPr bwMode="auto">
              <a:xfrm flipV="1">
                <a:off x="2935"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5" name="Line 802"/>
              <p:cNvSpPr>
                <a:spLocks noChangeShapeType="1"/>
              </p:cNvSpPr>
              <p:nvPr/>
            </p:nvSpPr>
            <p:spPr bwMode="auto">
              <a:xfrm>
                <a:off x="2935"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6" name="Line 803"/>
              <p:cNvSpPr>
                <a:spLocks noChangeShapeType="1"/>
              </p:cNvSpPr>
              <p:nvPr/>
            </p:nvSpPr>
            <p:spPr bwMode="auto">
              <a:xfrm flipV="1">
                <a:off x="2935"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7" name="Line 804"/>
              <p:cNvSpPr>
                <a:spLocks noChangeShapeType="1"/>
              </p:cNvSpPr>
              <p:nvPr/>
            </p:nvSpPr>
            <p:spPr bwMode="auto">
              <a:xfrm flipV="1">
                <a:off x="2935" y="201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8" name="Line 805"/>
              <p:cNvSpPr>
                <a:spLocks noChangeShapeType="1"/>
              </p:cNvSpPr>
              <p:nvPr/>
            </p:nvSpPr>
            <p:spPr bwMode="auto">
              <a:xfrm flipV="1">
                <a:off x="2935"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799" name="Line 806"/>
              <p:cNvSpPr>
                <a:spLocks noChangeShapeType="1"/>
              </p:cNvSpPr>
              <p:nvPr/>
            </p:nvSpPr>
            <p:spPr bwMode="auto">
              <a:xfrm>
                <a:off x="2935"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0" name="Line 807"/>
              <p:cNvSpPr>
                <a:spLocks noChangeShapeType="1"/>
              </p:cNvSpPr>
              <p:nvPr/>
            </p:nvSpPr>
            <p:spPr bwMode="auto">
              <a:xfrm>
                <a:off x="2935"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1" name="Line 808"/>
              <p:cNvSpPr>
                <a:spLocks noChangeShapeType="1"/>
              </p:cNvSpPr>
              <p:nvPr/>
            </p:nvSpPr>
            <p:spPr bwMode="auto">
              <a:xfrm>
                <a:off x="2935"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2" name="Line 809"/>
              <p:cNvSpPr>
                <a:spLocks noChangeShapeType="1"/>
              </p:cNvSpPr>
              <p:nvPr/>
            </p:nvSpPr>
            <p:spPr bwMode="auto">
              <a:xfrm flipV="1">
                <a:off x="2935" y="200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3" name="Line 810"/>
              <p:cNvSpPr>
                <a:spLocks noChangeShapeType="1"/>
              </p:cNvSpPr>
              <p:nvPr/>
            </p:nvSpPr>
            <p:spPr bwMode="auto">
              <a:xfrm flipV="1">
                <a:off x="2935" y="1982"/>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4" name="Line 811"/>
              <p:cNvSpPr>
                <a:spLocks noChangeShapeType="1"/>
              </p:cNvSpPr>
              <p:nvPr/>
            </p:nvSpPr>
            <p:spPr bwMode="auto">
              <a:xfrm flipV="1">
                <a:off x="2935" y="1961"/>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5" name="Line 812"/>
              <p:cNvSpPr>
                <a:spLocks noChangeShapeType="1"/>
              </p:cNvSpPr>
              <p:nvPr/>
            </p:nvSpPr>
            <p:spPr bwMode="auto">
              <a:xfrm flipV="1">
                <a:off x="2935" y="1939"/>
                <a:ext cx="8"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6" name="Line 813"/>
              <p:cNvSpPr>
                <a:spLocks noChangeShapeType="1"/>
              </p:cNvSpPr>
              <p:nvPr/>
            </p:nvSpPr>
            <p:spPr bwMode="auto">
              <a:xfrm flipV="1">
                <a:off x="2943" y="193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7" name="Line 814"/>
              <p:cNvSpPr>
                <a:spLocks noChangeShapeType="1"/>
              </p:cNvSpPr>
              <p:nvPr/>
            </p:nvSpPr>
            <p:spPr bwMode="auto">
              <a:xfrm flipV="1">
                <a:off x="2943" y="191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8" name="Line 815"/>
              <p:cNvSpPr>
                <a:spLocks noChangeShapeType="1"/>
              </p:cNvSpPr>
              <p:nvPr/>
            </p:nvSpPr>
            <p:spPr bwMode="auto">
              <a:xfrm flipV="1">
                <a:off x="2943" y="191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09" name="Line 816"/>
              <p:cNvSpPr>
                <a:spLocks noChangeShapeType="1"/>
              </p:cNvSpPr>
              <p:nvPr/>
            </p:nvSpPr>
            <p:spPr bwMode="auto">
              <a:xfrm>
                <a:off x="2943" y="191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0" name="Line 817"/>
              <p:cNvSpPr>
                <a:spLocks noChangeShapeType="1"/>
              </p:cNvSpPr>
              <p:nvPr/>
            </p:nvSpPr>
            <p:spPr bwMode="auto">
              <a:xfrm flipV="1">
                <a:off x="2943" y="189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1" name="Line 818"/>
              <p:cNvSpPr>
                <a:spLocks noChangeShapeType="1"/>
              </p:cNvSpPr>
              <p:nvPr/>
            </p:nvSpPr>
            <p:spPr bwMode="auto">
              <a:xfrm flipV="1">
                <a:off x="2943" y="188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2" name="Line 819"/>
              <p:cNvSpPr>
                <a:spLocks noChangeShapeType="1"/>
              </p:cNvSpPr>
              <p:nvPr/>
            </p:nvSpPr>
            <p:spPr bwMode="auto">
              <a:xfrm>
                <a:off x="2943" y="1883"/>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3" name="Line 820"/>
              <p:cNvSpPr>
                <a:spLocks noChangeShapeType="1"/>
              </p:cNvSpPr>
              <p:nvPr/>
            </p:nvSpPr>
            <p:spPr bwMode="auto">
              <a:xfrm flipV="1">
                <a:off x="2943" y="1876"/>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4" name="Line 821"/>
              <p:cNvSpPr>
                <a:spLocks noChangeShapeType="1"/>
              </p:cNvSpPr>
              <p:nvPr/>
            </p:nvSpPr>
            <p:spPr bwMode="auto">
              <a:xfrm flipV="1">
                <a:off x="2943" y="1848"/>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5" name="Line 822"/>
              <p:cNvSpPr>
                <a:spLocks noChangeShapeType="1"/>
              </p:cNvSpPr>
              <p:nvPr/>
            </p:nvSpPr>
            <p:spPr bwMode="auto">
              <a:xfrm flipV="1">
                <a:off x="2943" y="1819"/>
                <a:ext cx="1" cy="2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6" name="Line 823"/>
              <p:cNvSpPr>
                <a:spLocks noChangeShapeType="1"/>
              </p:cNvSpPr>
              <p:nvPr/>
            </p:nvSpPr>
            <p:spPr bwMode="auto">
              <a:xfrm flipV="1">
                <a:off x="2943" y="1798"/>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7" name="Line 824"/>
              <p:cNvSpPr>
                <a:spLocks noChangeShapeType="1"/>
              </p:cNvSpPr>
              <p:nvPr/>
            </p:nvSpPr>
            <p:spPr bwMode="auto">
              <a:xfrm flipV="1">
                <a:off x="2950" y="178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8" name="Line 825"/>
              <p:cNvSpPr>
                <a:spLocks noChangeShapeType="1"/>
              </p:cNvSpPr>
              <p:nvPr/>
            </p:nvSpPr>
            <p:spPr bwMode="auto">
              <a:xfrm>
                <a:off x="2943" y="178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19" name="Line 826"/>
              <p:cNvSpPr>
                <a:spLocks noChangeShapeType="1"/>
              </p:cNvSpPr>
              <p:nvPr/>
            </p:nvSpPr>
            <p:spPr bwMode="auto">
              <a:xfrm>
                <a:off x="2943" y="1784"/>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0" name="Line 827"/>
              <p:cNvSpPr>
                <a:spLocks noChangeShapeType="1"/>
              </p:cNvSpPr>
              <p:nvPr/>
            </p:nvSpPr>
            <p:spPr bwMode="auto">
              <a:xfrm>
                <a:off x="2943" y="180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1" name="Line 828"/>
              <p:cNvSpPr>
                <a:spLocks noChangeShapeType="1"/>
              </p:cNvSpPr>
              <p:nvPr/>
            </p:nvSpPr>
            <p:spPr bwMode="auto">
              <a:xfrm>
                <a:off x="2943" y="181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2" name="Line 829"/>
              <p:cNvSpPr>
                <a:spLocks noChangeShapeType="1"/>
              </p:cNvSpPr>
              <p:nvPr/>
            </p:nvSpPr>
            <p:spPr bwMode="auto">
              <a:xfrm>
                <a:off x="2943" y="1826"/>
                <a:ext cx="7"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3" name="Line 830"/>
              <p:cNvSpPr>
                <a:spLocks noChangeShapeType="1"/>
              </p:cNvSpPr>
              <p:nvPr/>
            </p:nvSpPr>
            <p:spPr bwMode="auto">
              <a:xfrm>
                <a:off x="2943" y="1840"/>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4" name="Line 831"/>
              <p:cNvSpPr>
                <a:spLocks noChangeShapeType="1"/>
              </p:cNvSpPr>
              <p:nvPr/>
            </p:nvSpPr>
            <p:spPr bwMode="auto">
              <a:xfrm>
                <a:off x="2950" y="185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5" name="Line 832"/>
              <p:cNvSpPr>
                <a:spLocks noChangeShapeType="1"/>
              </p:cNvSpPr>
              <p:nvPr/>
            </p:nvSpPr>
            <p:spPr bwMode="auto">
              <a:xfrm>
                <a:off x="2950" y="186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6" name="Line 833"/>
              <p:cNvSpPr>
                <a:spLocks noChangeShapeType="1"/>
              </p:cNvSpPr>
              <p:nvPr/>
            </p:nvSpPr>
            <p:spPr bwMode="auto">
              <a:xfrm>
                <a:off x="2950" y="1869"/>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7" name="Line 834"/>
              <p:cNvSpPr>
                <a:spLocks noChangeShapeType="1"/>
              </p:cNvSpPr>
              <p:nvPr/>
            </p:nvSpPr>
            <p:spPr bwMode="auto">
              <a:xfrm>
                <a:off x="2950" y="1883"/>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8" name="Line 835"/>
              <p:cNvSpPr>
                <a:spLocks noChangeShapeType="1"/>
              </p:cNvSpPr>
              <p:nvPr/>
            </p:nvSpPr>
            <p:spPr bwMode="auto">
              <a:xfrm>
                <a:off x="2950" y="188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29" name="Line 836"/>
              <p:cNvSpPr>
                <a:spLocks noChangeShapeType="1"/>
              </p:cNvSpPr>
              <p:nvPr/>
            </p:nvSpPr>
            <p:spPr bwMode="auto">
              <a:xfrm>
                <a:off x="2950" y="189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0" name="Line 837"/>
              <p:cNvSpPr>
                <a:spLocks noChangeShapeType="1"/>
              </p:cNvSpPr>
              <p:nvPr/>
            </p:nvSpPr>
            <p:spPr bwMode="auto">
              <a:xfrm>
                <a:off x="2950" y="1897"/>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1" name="Line 838"/>
              <p:cNvSpPr>
                <a:spLocks noChangeShapeType="1"/>
              </p:cNvSpPr>
              <p:nvPr/>
            </p:nvSpPr>
            <p:spPr bwMode="auto">
              <a:xfrm>
                <a:off x="2950" y="1918"/>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2" name="Line 839"/>
              <p:cNvSpPr>
                <a:spLocks noChangeShapeType="1"/>
              </p:cNvSpPr>
              <p:nvPr/>
            </p:nvSpPr>
            <p:spPr bwMode="auto">
              <a:xfrm>
                <a:off x="2950" y="1939"/>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3" name="Line 840"/>
              <p:cNvSpPr>
                <a:spLocks noChangeShapeType="1"/>
              </p:cNvSpPr>
              <p:nvPr/>
            </p:nvSpPr>
            <p:spPr bwMode="auto">
              <a:xfrm>
                <a:off x="2950" y="195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4" name="Line 841"/>
              <p:cNvSpPr>
                <a:spLocks noChangeShapeType="1"/>
              </p:cNvSpPr>
              <p:nvPr/>
            </p:nvSpPr>
            <p:spPr bwMode="auto">
              <a:xfrm>
                <a:off x="2950" y="196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5" name="Line 842"/>
              <p:cNvSpPr>
                <a:spLocks noChangeShapeType="1"/>
              </p:cNvSpPr>
              <p:nvPr/>
            </p:nvSpPr>
            <p:spPr bwMode="auto">
              <a:xfrm>
                <a:off x="2950" y="1968"/>
                <a:ext cx="7"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6" name="Line 843"/>
              <p:cNvSpPr>
                <a:spLocks noChangeShapeType="1"/>
              </p:cNvSpPr>
              <p:nvPr/>
            </p:nvSpPr>
            <p:spPr bwMode="auto">
              <a:xfrm>
                <a:off x="2950"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7" name="Line 844"/>
              <p:cNvSpPr>
                <a:spLocks noChangeShapeType="1"/>
              </p:cNvSpPr>
              <p:nvPr/>
            </p:nvSpPr>
            <p:spPr bwMode="auto">
              <a:xfrm flipV="1">
                <a:off x="2957"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8" name="Line 845"/>
              <p:cNvSpPr>
                <a:spLocks noChangeShapeType="1"/>
              </p:cNvSpPr>
              <p:nvPr/>
            </p:nvSpPr>
            <p:spPr bwMode="auto">
              <a:xfrm>
                <a:off x="2957"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839" name="Line 846"/>
              <p:cNvSpPr>
                <a:spLocks noChangeShapeType="1"/>
              </p:cNvSpPr>
              <p:nvPr/>
            </p:nvSpPr>
            <p:spPr bwMode="auto">
              <a:xfrm>
                <a:off x="2957" y="1989"/>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7" name="Group 847"/>
            <p:cNvGrpSpPr>
              <a:grpSpLocks/>
            </p:cNvGrpSpPr>
            <p:nvPr/>
          </p:nvGrpSpPr>
          <p:grpSpPr bwMode="auto">
            <a:xfrm>
              <a:off x="2321" y="1910"/>
              <a:ext cx="114" cy="247"/>
              <a:chOff x="2957" y="1692"/>
              <a:chExt cx="114" cy="369"/>
            </a:xfrm>
          </p:grpSpPr>
          <p:sp>
            <p:nvSpPr>
              <p:cNvPr id="26440" name="Line 848"/>
              <p:cNvSpPr>
                <a:spLocks noChangeShapeType="1"/>
              </p:cNvSpPr>
              <p:nvPr/>
            </p:nvSpPr>
            <p:spPr bwMode="auto">
              <a:xfrm>
                <a:off x="2957" y="1989"/>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1" name="Line 849"/>
              <p:cNvSpPr>
                <a:spLocks noChangeShapeType="1"/>
              </p:cNvSpPr>
              <p:nvPr/>
            </p:nvSpPr>
            <p:spPr bwMode="auto">
              <a:xfrm>
                <a:off x="2957" y="198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2" name="Line 850"/>
              <p:cNvSpPr>
                <a:spLocks noChangeShapeType="1"/>
              </p:cNvSpPr>
              <p:nvPr/>
            </p:nvSpPr>
            <p:spPr bwMode="auto">
              <a:xfrm>
                <a:off x="2957" y="1996"/>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3" name="Line 851"/>
              <p:cNvSpPr>
                <a:spLocks noChangeShapeType="1"/>
              </p:cNvSpPr>
              <p:nvPr/>
            </p:nvSpPr>
            <p:spPr bwMode="auto">
              <a:xfrm>
                <a:off x="2957"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4" name="Line 852"/>
              <p:cNvSpPr>
                <a:spLocks noChangeShapeType="1"/>
              </p:cNvSpPr>
              <p:nvPr/>
            </p:nvSpPr>
            <p:spPr bwMode="auto">
              <a:xfrm>
                <a:off x="2957"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5" name="Line 853"/>
              <p:cNvSpPr>
                <a:spLocks noChangeShapeType="1"/>
              </p:cNvSpPr>
              <p:nvPr/>
            </p:nvSpPr>
            <p:spPr bwMode="auto">
              <a:xfrm flipV="1">
                <a:off x="2964"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6" name="Line 854"/>
              <p:cNvSpPr>
                <a:spLocks noChangeShapeType="1"/>
              </p:cNvSpPr>
              <p:nvPr/>
            </p:nvSpPr>
            <p:spPr bwMode="auto">
              <a:xfrm flipV="1">
                <a:off x="2964" y="1989"/>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7" name="Line 855"/>
              <p:cNvSpPr>
                <a:spLocks noChangeShapeType="1"/>
              </p:cNvSpPr>
              <p:nvPr/>
            </p:nvSpPr>
            <p:spPr bwMode="auto">
              <a:xfrm flipV="1">
                <a:off x="2964" y="198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8" name="Line 856"/>
              <p:cNvSpPr>
                <a:spLocks noChangeShapeType="1"/>
              </p:cNvSpPr>
              <p:nvPr/>
            </p:nvSpPr>
            <p:spPr bwMode="auto">
              <a:xfrm>
                <a:off x="2964" y="198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49" name="Line 857"/>
              <p:cNvSpPr>
                <a:spLocks noChangeShapeType="1"/>
              </p:cNvSpPr>
              <p:nvPr/>
            </p:nvSpPr>
            <p:spPr bwMode="auto">
              <a:xfrm flipV="1">
                <a:off x="2964" y="1961"/>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0" name="Line 858"/>
              <p:cNvSpPr>
                <a:spLocks noChangeShapeType="1"/>
              </p:cNvSpPr>
              <p:nvPr/>
            </p:nvSpPr>
            <p:spPr bwMode="auto">
              <a:xfrm>
                <a:off x="2964" y="196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1" name="Line 859"/>
              <p:cNvSpPr>
                <a:spLocks noChangeShapeType="1"/>
              </p:cNvSpPr>
              <p:nvPr/>
            </p:nvSpPr>
            <p:spPr bwMode="auto">
              <a:xfrm>
                <a:off x="2964" y="196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2" name="Line 860"/>
              <p:cNvSpPr>
                <a:spLocks noChangeShapeType="1"/>
              </p:cNvSpPr>
              <p:nvPr/>
            </p:nvSpPr>
            <p:spPr bwMode="auto">
              <a:xfrm flipV="1">
                <a:off x="2964" y="196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3" name="Line 861"/>
              <p:cNvSpPr>
                <a:spLocks noChangeShapeType="1"/>
              </p:cNvSpPr>
              <p:nvPr/>
            </p:nvSpPr>
            <p:spPr bwMode="auto">
              <a:xfrm flipV="1">
                <a:off x="2964" y="1946"/>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4" name="Line 862"/>
              <p:cNvSpPr>
                <a:spLocks noChangeShapeType="1"/>
              </p:cNvSpPr>
              <p:nvPr/>
            </p:nvSpPr>
            <p:spPr bwMode="auto">
              <a:xfrm>
                <a:off x="2964" y="1946"/>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5" name="Line 863"/>
              <p:cNvSpPr>
                <a:spLocks noChangeShapeType="1"/>
              </p:cNvSpPr>
              <p:nvPr/>
            </p:nvSpPr>
            <p:spPr bwMode="auto">
              <a:xfrm flipV="1">
                <a:off x="2964" y="1946"/>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6" name="Line 864"/>
              <p:cNvSpPr>
                <a:spLocks noChangeShapeType="1"/>
              </p:cNvSpPr>
              <p:nvPr/>
            </p:nvSpPr>
            <p:spPr bwMode="auto">
              <a:xfrm flipV="1">
                <a:off x="2964" y="1918"/>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7" name="Line 865"/>
              <p:cNvSpPr>
                <a:spLocks noChangeShapeType="1"/>
              </p:cNvSpPr>
              <p:nvPr/>
            </p:nvSpPr>
            <p:spPr bwMode="auto">
              <a:xfrm flipV="1">
                <a:off x="2964" y="1883"/>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8" name="Line 866"/>
              <p:cNvSpPr>
                <a:spLocks noChangeShapeType="1"/>
              </p:cNvSpPr>
              <p:nvPr/>
            </p:nvSpPr>
            <p:spPr bwMode="auto">
              <a:xfrm flipV="1">
                <a:off x="2971" y="1848"/>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59" name="Line 867"/>
              <p:cNvSpPr>
                <a:spLocks noChangeShapeType="1"/>
              </p:cNvSpPr>
              <p:nvPr/>
            </p:nvSpPr>
            <p:spPr bwMode="auto">
              <a:xfrm flipV="1">
                <a:off x="2964" y="1833"/>
                <a:ext cx="7"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0" name="Line 868"/>
              <p:cNvSpPr>
                <a:spLocks noChangeShapeType="1"/>
              </p:cNvSpPr>
              <p:nvPr/>
            </p:nvSpPr>
            <p:spPr bwMode="auto">
              <a:xfrm>
                <a:off x="2964" y="1833"/>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1" name="Line 869"/>
              <p:cNvSpPr>
                <a:spLocks noChangeShapeType="1"/>
              </p:cNvSpPr>
              <p:nvPr/>
            </p:nvSpPr>
            <p:spPr bwMode="auto">
              <a:xfrm>
                <a:off x="2964" y="185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2" name="Line 870"/>
              <p:cNvSpPr>
                <a:spLocks noChangeShapeType="1"/>
              </p:cNvSpPr>
              <p:nvPr/>
            </p:nvSpPr>
            <p:spPr bwMode="auto">
              <a:xfrm flipV="1">
                <a:off x="2971" y="1840"/>
                <a:ext cx="1" cy="2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3" name="Line 871"/>
              <p:cNvSpPr>
                <a:spLocks noChangeShapeType="1"/>
              </p:cNvSpPr>
              <p:nvPr/>
            </p:nvSpPr>
            <p:spPr bwMode="auto">
              <a:xfrm flipV="1">
                <a:off x="2971" y="1777"/>
                <a:ext cx="1" cy="63"/>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4" name="Line 872"/>
              <p:cNvSpPr>
                <a:spLocks noChangeShapeType="1"/>
              </p:cNvSpPr>
              <p:nvPr/>
            </p:nvSpPr>
            <p:spPr bwMode="auto">
              <a:xfrm flipV="1">
                <a:off x="2971" y="1720"/>
                <a:ext cx="1" cy="5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5" name="Line 873"/>
              <p:cNvSpPr>
                <a:spLocks noChangeShapeType="1"/>
              </p:cNvSpPr>
              <p:nvPr/>
            </p:nvSpPr>
            <p:spPr bwMode="auto">
              <a:xfrm>
                <a:off x="2971" y="1720"/>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6" name="Line 874"/>
              <p:cNvSpPr>
                <a:spLocks noChangeShapeType="1"/>
              </p:cNvSpPr>
              <p:nvPr/>
            </p:nvSpPr>
            <p:spPr bwMode="auto">
              <a:xfrm>
                <a:off x="2971" y="174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7" name="Line 875"/>
              <p:cNvSpPr>
                <a:spLocks noChangeShapeType="1"/>
              </p:cNvSpPr>
              <p:nvPr/>
            </p:nvSpPr>
            <p:spPr bwMode="auto">
              <a:xfrm flipV="1">
                <a:off x="2971" y="1706"/>
                <a:ext cx="1" cy="43"/>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8" name="Line 876"/>
              <p:cNvSpPr>
                <a:spLocks noChangeShapeType="1"/>
              </p:cNvSpPr>
              <p:nvPr/>
            </p:nvSpPr>
            <p:spPr bwMode="auto">
              <a:xfrm flipV="1">
                <a:off x="2971" y="169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69" name="Line 877"/>
              <p:cNvSpPr>
                <a:spLocks noChangeShapeType="1"/>
              </p:cNvSpPr>
              <p:nvPr/>
            </p:nvSpPr>
            <p:spPr bwMode="auto">
              <a:xfrm>
                <a:off x="2971" y="169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0" name="Line 878"/>
              <p:cNvSpPr>
                <a:spLocks noChangeShapeType="1"/>
              </p:cNvSpPr>
              <p:nvPr/>
            </p:nvSpPr>
            <p:spPr bwMode="auto">
              <a:xfrm>
                <a:off x="2971" y="1692"/>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1" name="Line 879"/>
              <p:cNvSpPr>
                <a:spLocks noChangeShapeType="1"/>
              </p:cNvSpPr>
              <p:nvPr/>
            </p:nvSpPr>
            <p:spPr bwMode="auto">
              <a:xfrm>
                <a:off x="2971" y="1699"/>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2" name="Line 880"/>
              <p:cNvSpPr>
                <a:spLocks noChangeShapeType="1"/>
              </p:cNvSpPr>
              <p:nvPr/>
            </p:nvSpPr>
            <p:spPr bwMode="auto">
              <a:xfrm>
                <a:off x="2971" y="171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3" name="Line 881"/>
              <p:cNvSpPr>
                <a:spLocks noChangeShapeType="1"/>
              </p:cNvSpPr>
              <p:nvPr/>
            </p:nvSpPr>
            <p:spPr bwMode="auto">
              <a:xfrm flipV="1">
                <a:off x="2978" y="172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4" name="Line 882"/>
              <p:cNvSpPr>
                <a:spLocks noChangeShapeType="1"/>
              </p:cNvSpPr>
              <p:nvPr/>
            </p:nvSpPr>
            <p:spPr bwMode="auto">
              <a:xfrm flipV="1">
                <a:off x="2978" y="1699"/>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5" name="Line 883"/>
              <p:cNvSpPr>
                <a:spLocks noChangeShapeType="1"/>
              </p:cNvSpPr>
              <p:nvPr/>
            </p:nvSpPr>
            <p:spPr bwMode="auto">
              <a:xfrm>
                <a:off x="2971" y="1699"/>
                <a:ext cx="7"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6" name="Line 884"/>
              <p:cNvSpPr>
                <a:spLocks noChangeShapeType="1"/>
              </p:cNvSpPr>
              <p:nvPr/>
            </p:nvSpPr>
            <p:spPr bwMode="auto">
              <a:xfrm>
                <a:off x="2971" y="1734"/>
                <a:ext cx="1" cy="43"/>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7" name="Line 885"/>
              <p:cNvSpPr>
                <a:spLocks noChangeShapeType="1"/>
              </p:cNvSpPr>
              <p:nvPr/>
            </p:nvSpPr>
            <p:spPr bwMode="auto">
              <a:xfrm>
                <a:off x="2978" y="1777"/>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8" name="Line 886"/>
              <p:cNvSpPr>
                <a:spLocks noChangeShapeType="1"/>
              </p:cNvSpPr>
              <p:nvPr/>
            </p:nvSpPr>
            <p:spPr bwMode="auto">
              <a:xfrm>
                <a:off x="2978" y="180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79" name="Line 887"/>
              <p:cNvSpPr>
                <a:spLocks noChangeShapeType="1"/>
              </p:cNvSpPr>
              <p:nvPr/>
            </p:nvSpPr>
            <p:spPr bwMode="auto">
              <a:xfrm flipV="1">
                <a:off x="2978" y="179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0" name="Line 888"/>
              <p:cNvSpPr>
                <a:spLocks noChangeShapeType="1"/>
              </p:cNvSpPr>
              <p:nvPr/>
            </p:nvSpPr>
            <p:spPr bwMode="auto">
              <a:xfrm>
                <a:off x="2978" y="1791"/>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1" name="Line 889"/>
              <p:cNvSpPr>
                <a:spLocks noChangeShapeType="1"/>
              </p:cNvSpPr>
              <p:nvPr/>
            </p:nvSpPr>
            <p:spPr bwMode="auto">
              <a:xfrm>
                <a:off x="2978" y="1812"/>
                <a:ext cx="1" cy="50"/>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2" name="Line 890"/>
              <p:cNvSpPr>
                <a:spLocks noChangeShapeType="1"/>
              </p:cNvSpPr>
              <p:nvPr/>
            </p:nvSpPr>
            <p:spPr bwMode="auto">
              <a:xfrm>
                <a:off x="2978" y="1862"/>
                <a:ext cx="1" cy="4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3" name="Line 891"/>
              <p:cNvSpPr>
                <a:spLocks noChangeShapeType="1"/>
              </p:cNvSpPr>
              <p:nvPr/>
            </p:nvSpPr>
            <p:spPr bwMode="auto">
              <a:xfrm>
                <a:off x="2978" y="190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4" name="Line 892"/>
              <p:cNvSpPr>
                <a:spLocks noChangeShapeType="1"/>
              </p:cNvSpPr>
              <p:nvPr/>
            </p:nvSpPr>
            <p:spPr bwMode="auto">
              <a:xfrm>
                <a:off x="2978" y="1918"/>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5" name="Line 893"/>
              <p:cNvSpPr>
                <a:spLocks noChangeShapeType="1"/>
              </p:cNvSpPr>
              <p:nvPr/>
            </p:nvSpPr>
            <p:spPr bwMode="auto">
              <a:xfrm>
                <a:off x="2978" y="1939"/>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6" name="Line 894"/>
              <p:cNvSpPr>
                <a:spLocks noChangeShapeType="1"/>
              </p:cNvSpPr>
              <p:nvPr/>
            </p:nvSpPr>
            <p:spPr bwMode="auto">
              <a:xfrm>
                <a:off x="2978" y="195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7" name="Line 895"/>
              <p:cNvSpPr>
                <a:spLocks noChangeShapeType="1"/>
              </p:cNvSpPr>
              <p:nvPr/>
            </p:nvSpPr>
            <p:spPr bwMode="auto">
              <a:xfrm>
                <a:off x="2978" y="196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8" name="Line 896"/>
              <p:cNvSpPr>
                <a:spLocks noChangeShapeType="1"/>
              </p:cNvSpPr>
              <p:nvPr/>
            </p:nvSpPr>
            <p:spPr bwMode="auto">
              <a:xfrm>
                <a:off x="2978" y="197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89" name="Line 897"/>
              <p:cNvSpPr>
                <a:spLocks noChangeShapeType="1"/>
              </p:cNvSpPr>
              <p:nvPr/>
            </p:nvSpPr>
            <p:spPr bwMode="auto">
              <a:xfrm flipV="1">
                <a:off x="2985" y="197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0" name="Line 898"/>
              <p:cNvSpPr>
                <a:spLocks noChangeShapeType="1"/>
              </p:cNvSpPr>
              <p:nvPr/>
            </p:nvSpPr>
            <p:spPr bwMode="auto">
              <a:xfrm>
                <a:off x="2985" y="197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1" name="Line 899"/>
              <p:cNvSpPr>
                <a:spLocks noChangeShapeType="1"/>
              </p:cNvSpPr>
              <p:nvPr/>
            </p:nvSpPr>
            <p:spPr bwMode="auto">
              <a:xfrm>
                <a:off x="2985" y="198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2" name="Line 900"/>
              <p:cNvSpPr>
                <a:spLocks noChangeShapeType="1"/>
              </p:cNvSpPr>
              <p:nvPr/>
            </p:nvSpPr>
            <p:spPr bwMode="auto">
              <a:xfrm>
                <a:off x="2985" y="1996"/>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3" name="Line 901"/>
              <p:cNvSpPr>
                <a:spLocks noChangeShapeType="1"/>
              </p:cNvSpPr>
              <p:nvPr/>
            </p:nvSpPr>
            <p:spPr bwMode="auto">
              <a:xfrm>
                <a:off x="2985"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4" name="Line 902"/>
              <p:cNvSpPr>
                <a:spLocks noChangeShapeType="1"/>
              </p:cNvSpPr>
              <p:nvPr/>
            </p:nvSpPr>
            <p:spPr bwMode="auto">
              <a:xfrm>
                <a:off x="2985"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5" name="Line 903"/>
              <p:cNvSpPr>
                <a:spLocks noChangeShapeType="1"/>
              </p:cNvSpPr>
              <p:nvPr/>
            </p:nvSpPr>
            <p:spPr bwMode="auto">
              <a:xfrm>
                <a:off x="2985" y="202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6" name="Line 904"/>
              <p:cNvSpPr>
                <a:spLocks noChangeShapeType="1"/>
              </p:cNvSpPr>
              <p:nvPr/>
            </p:nvSpPr>
            <p:spPr bwMode="auto">
              <a:xfrm>
                <a:off x="2985"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7" name="Line 905"/>
              <p:cNvSpPr>
                <a:spLocks noChangeShapeType="1"/>
              </p:cNvSpPr>
              <p:nvPr/>
            </p:nvSpPr>
            <p:spPr bwMode="auto">
              <a:xfrm>
                <a:off x="2985"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8" name="Line 906"/>
              <p:cNvSpPr>
                <a:spLocks noChangeShapeType="1"/>
              </p:cNvSpPr>
              <p:nvPr/>
            </p:nvSpPr>
            <p:spPr bwMode="auto">
              <a:xfrm>
                <a:off x="2985"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99" name="Line 907"/>
              <p:cNvSpPr>
                <a:spLocks noChangeShapeType="1"/>
              </p:cNvSpPr>
              <p:nvPr/>
            </p:nvSpPr>
            <p:spPr bwMode="auto">
              <a:xfrm>
                <a:off x="2992"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0" name="Line 908"/>
              <p:cNvSpPr>
                <a:spLocks noChangeShapeType="1"/>
              </p:cNvSpPr>
              <p:nvPr/>
            </p:nvSpPr>
            <p:spPr bwMode="auto">
              <a:xfrm>
                <a:off x="2992"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1" name="Line 909"/>
              <p:cNvSpPr>
                <a:spLocks noChangeShapeType="1"/>
              </p:cNvSpPr>
              <p:nvPr/>
            </p:nvSpPr>
            <p:spPr bwMode="auto">
              <a:xfrm>
                <a:off x="2985"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2" name="Line 910"/>
              <p:cNvSpPr>
                <a:spLocks noChangeShapeType="1"/>
              </p:cNvSpPr>
              <p:nvPr/>
            </p:nvSpPr>
            <p:spPr bwMode="auto">
              <a:xfrm>
                <a:off x="2992"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3" name="Line 911"/>
              <p:cNvSpPr>
                <a:spLocks noChangeShapeType="1"/>
              </p:cNvSpPr>
              <p:nvPr/>
            </p:nvSpPr>
            <p:spPr bwMode="auto">
              <a:xfrm>
                <a:off x="2992"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4" name="Line 912"/>
              <p:cNvSpPr>
                <a:spLocks noChangeShapeType="1"/>
              </p:cNvSpPr>
              <p:nvPr/>
            </p:nvSpPr>
            <p:spPr bwMode="auto">
              <a:xfrm>
                <a:off x="2992"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5" name="Line 913"/>
              <p:cNvSpPr>
                <a:spLocks noChangeShapeType="1"/>
              </p:cNvSpPr>
              <p:nvPr/>
            </p:nvSpPr>
            <p:spPr bwMode="auto">
              <a:xfrm>
                <a:off x="2992"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6" name="Line 914"/>
              <p:cNvSpPr>
                <a:spLocks noChangeShapeType="1"/>
              </p:cNvSpPr>
              <p:nvPr/>
            </p:nvSpPr>
            <p:spPr bwMode="auto">
              <a:xfrm flipV="1">
                <a:off x="2992" y="203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7" name="Line 915"/>
              <p:cNvSpPr>
                <a:spLocks noChangeShapeType="1"/>
              </p:cNvSpPr>
              <p:nvPr/>
            </p:nvSpPr>
            <p:spPr bwMode="auto">
              <a:xfrm flipV="1">
                <a:off x="2992"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8" name="Line 916"/>
              <p:cNvSpPr>
                <a:spLocks noChangeShapeType="1"/>
              </p:cNvSpPr>
              <p:nvPr/>
            </p:nvSpPr>
            <p:spPr bwMode="auto">
              <a:xfrm>
                <a:off x="2992"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09" name="Line 917"/>
              <p:cNvSpPr>
                <a:spLocks noChangeShapeType="1"/>
              </p:cNvSpPr>
              <p:nvPr/>
            </p:nvSpPr>
            <p:spPr bwMode="auto">
              <a:xfrm>
                <a:off x="2992"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0" name="Line 918"/>
              <p:cNvSpPr>
                <a:spLocks noChangeShapeType="1"/>
              </p:cNvSpPr>
              <p:nvPr/>
            </p:nvSpPr>
            <p:spPr bwMode="auto">
              <a:xfrm>
                <a:off x="2992" y="2045"/>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1" name="Line 919"/>
              <p:cNvSpPr>
                <a:spLocks noChangeShapeType="1"/>
              </p:cNvSpPr>
              <p:nvPr/>
            </p:nvSpPr>
            <p:spPr bwMode="auto">
              <a:xfrm flipV="1">
                <a:off x="2999"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2" name="Line 920"/>
              <p:cNvSpPr>
                <a:spLocks noChangeShapeType="1"/>
              </p:cNvSpPr>
              <p:nvPr/>
            </p:nvSpPr>
            <p:spPr bwMode="auto">
              <a:xfrm flipV="1">
                <a:off x="2999" y="202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3" name="Line 921"/>
              <p:cNvSpPr>
                <a:spLocks noChangeShapeType="1"/>
              </p:cNvSpPr>
              <p:nvPr/>
            </p:nvSpPr>
            <p:spPr bwMode="auto">
              <a:xfrm flipV="1">
                <a:off x="2999" y="2010"/>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4" name="Line 922"/>
              <p:cNvSpPr>
                <a:spLocks noChangeShapeType="1"/>
              </p:cNvSpPr>
              <p:nvPr/>
            </p:nvSpPr>
            <p:spPr bwMode="auto">
              <a:xfrm flipV="1">
                <a:off x="2999" y="200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5" name="Line 923"/>
              <p:cNvSpPr>
                <a:spLocks noChangeShapeType="1"/>
              </p:cNvSpPr>
              <p:nvPr/>
            </p:nvSpPr>
            <p:spPr bwMode="auto">
              <a:xfrm>
                <a:off x="2999" y="2003"/>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6" name="Line 924"/>
              <p:cNvSpPr>
                <a:spLocks noChangeShapeType="1"/>
              </p:cNvSpPr>
              <p:nvPr/>
            </p:nvSpPr>
            <p:spPr bwMode="auto">
              <a:xfrm flipV="1">
                <a:off x="2999" y="1996"/>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7" name="Line 925"/>
              <p:cNvSpPr>
                <a:spLocks noChangeShapeType="1"/>
              </p:cNvSpPr>
              <p:nvPr/>
            </p:nvSpPr>
            <p:spPr bwMode="auto">
              <a:xfrm>
                <a:off x="2999" y="1996"/>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8" name="Line 926"/>
              <p:cNvSpPr>
                <a:spLocks noChangeShapeType="1"/>
              </p:cNvSpPr>
              <p:nvPr/>
            </p:nvSpPr>
            <p:spPr bwMode="auto">
              <a:xfrm>
                <a:off x="2999" y="1996"/>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19" name="Line 927"/>
              <p:cNvSpPr>
                <a:spLocks noChangeShapeType="1"/>
              </p:cNvSpPr>
              <p:nvPr/>
            </p:nvSpPr>
            <p:spPr bwMode="auto">
              <a:xfrm>
                <a:off x="2999" y="1996"/>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0" name="Line 928"/>
              <p:cNvSpPr>
                <a:spLocks noChangeShapeType="1"/>
              </p:cNvSpPr>
              <p:nvPr/>
            </p:nvSpPr>
            <p:spPr bwMode="auto">
              <a:xfrm flipV="1">
                <a:off x="2999" y="1968"/>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1" name="Line 929"/>
              <p:cNvSpPr>
                <a:spLocks noChangeShapeType="1"/>
              </p:cNvSpPr>
              <p:nvPr/>
            </p:nvSpPr>
            <p:spPr bwMode="auto">
              <a:xfrm flipV="1">
                <a:off x="2999" y="1961"/>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2" name="Line 930"/>
              <p:cNvSpPr>
                <a:spLocks noChangeShapeType="1"/>
              </p:cNvSpPr>
              <p:nvPr/>
            </p:nvSpPr>
            <p:spPr bwMode="auto">
              <a:xfrm>
                <a:off x="2999" y="196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3" name="Line 931"/>
              <p:cNvSpPr>
                <a:spLocks noChangeShapeType="1"/>
              </p:cNvSpPr>
              <p:nvPr/>
            </p:nvSpPr>
            <p:spPr bwMode="auto">
              <a:xfrm flipV="1">
                <a:off x="3006" y="196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4" name="Line 932"/>
              <p:cNvSpPr>
                <a:spLocks noChangeShapeType="1"/>
              </p:cNvSpPr>
              <p:nvPr/>
            </p:nvSpPr>
            <p:spPr bwMode="auto">
              <a:xfrm flipV="1">
                <a:off x="3006" y="1925"/>
                <a:ext cx="1" cy="36"/>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5" name="Line 933"/>
              <p:cNvSpPr>
                <a:spLocks noChangeShapeType="1"/>
              </p:cNvSpPr>
              <p:nvPr/>
            </p:nvSpPr>
            <p:spPr bwMode="auto">
              <a:xfrm flipV="1">
                <a:off x="3006" y="1904"/>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6" name="Line 934"/>
              <p:cNvSpPr>
                <a:spLocks noChangeShapeType="1"/>
              </p:cNvSpPr>
              <p:nvPr/>
            </p:nvSpPr>
            <p:spPr bwMode="auto">
              <a:xfrm flipV="1">
                <a:off x="3006" y="1890"/>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7" name="Line 935"/>
              <p:cNvSpPr>
                <a:spLocks noChangeShapeType="1"/>
              </p:cNvSpPr>
              <p:nvPr/>
            </p:nvSpPr>
            <p:spPr bwMode="auto">
              <a:xfrm flipV="1">
                <a:off x="3006" y="1862"/>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8" name="Line 936"/>
              <p:cNvSpPr>
                <a:spLocks noChangeShapeType="1"/>
              </p:cNvSpPr>
              <p:nvPr/>
            </p:nvSpPr>
            <p:spPr bwMode="auto">
              <a:xfrm>
                <a:off x="3006" y="186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29" name="Line 937"/>
              <p:cNvSpPr>
                <a:spLocks noChangeShapeType="1"/>
              </p:cNvSpPr>
              <p:nvPr/>
            </p:nvSpPr>
            <p:spPr bwMode="auto">
              <a:xfrm>
                <a:off x="3006" y="186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0" name="Line 938"/>
              <p:cNvSpPr>
                <a:spLocks noChangeShapeType="1"/>
              </p:cNvSpPr>
              <p:nvPr/>
            </p:nvSpPr>
            <p:spPr bwMode="auto">
              <a:xfrm flipV="1">
                <a:off x="3006" y="1833"/>
                <a:ext cx="1" cy="2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1" name="Line 939"/>
              <p:cNvSpPr>
                <a:spLocks noChangeShapeType="1"/>
              </p:cNvSpPr>
              <p:nvPr/>
            </p:nvSpPr>
            <p:spPr bwMode="auto">
              <a:xfrm flipV="1">
                <a:off x="3006" y="1812"/>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2" name="Line 940"/>
              <p:cNvSpPr>
                <a:spLocks noChangeShapeType="1"/>
              </p:cNvSpPr>
              <p:nvPr/>
            </p:nvSpPr>
            <p:spPr bwMode="auto">
              <a:xfrm flipV="1">
                <a:off x="3006" y="180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3" name="Line 941"/>
              <p:cNvSpPr>
                <a:spLocks noChangeShapeType="1"/>
              </p:cNvSpPr>
              <p:nvPr/>
            </p:nvSpPr>
            <p:spPr bwMode="auto">
              <a:xfrm flipV="1">
                <a:off x="3014" y="179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4" name="Line 942"/>
              <p:cNvSpPr>
                <a:spLocks noChangeShapeType="1"/>
              </p:cNvSpPr>
              <p:nvPr/>
            </p:nvSpPr>
            <p:spPr bwMode="auto">
              <a:xfrm>
                <a:off x="3006" y="179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5" name="Line 943"/>
              <p:cNvSpPr>
                <a:spLocks noChangeShapeType="1"/>
              </p:cNvSpPr>
              <p:nvPr/>
            </p:nvSpPr>
            <p:spPr bwMode="auto">
              <a:xfrm flipV="1">
                <a:off x="3006" y="1784"/>
                <a:ext cx="8"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6" name="Line 944"/>
              <p:cNvSpPr>
                <a:spLocks noChangeShapeType="1"/>
              </p:cNvSpPr>
              <p:nvPr/>
            </p:nvSpPr>
            <p:spPr bwMode="auto">
              <a:xfrm flipV="1">
                <a:off x="3014" y="1770"/>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7" name="Line 945"/>
              <p:cNvSpPr>
                <a:spLocks noChangeShapeType="1"/>
              </p:cNvSpPr>
              <p:nvPr/>
            </p:nvSpPr>
            <p:spPr bwMode="auto">
              <a:xfrm>
                <a:off x="3006" y="1770"/>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8" name="Line 946"/>
              <p:cNvSpPr>
                <a:spLocks noChangeShapeType="1"/>
              </p:cNvSpPr>
              <p:nvPr/>
            </p:nvSpPr>
            <p:spPr bwMode="auto">
              <a:xfrm>
                <a:off x="3006" y="1791"/>
                <a:ext cx="8"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39" name="Line 947"/>
              <p:cNvSpPr>
                <a:spLocks noChangeShapeType="1"/>
              </p:cNvSpPr>
              <p:nvPr/>
            </p:nvSpPr>
            <p:spPr bwMode="auto">
              <a:xfrm>
                <a:off x="3006" y="180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0" name="Line 948"/>
              <p:cNvSpPr>
                <a:spLocks noChangeShapeType="1"/>
              </p:cNvSpPr>
              <p:nvPr/>
            </p:nvSpPr>
            <p:spPr bwMode="auto">
              <a:xfrm>
                <a:off x="3014" y="180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1" name="Line 949"/>
              <p:cNvSpPr>
                <a:spLocks noChangeShapeType="1"/>
              </p:cNvSpPr>
              <p:nvPr/>
            </p:nvSpPr>
            <p:spPr bwMode="auto">
              <a:xfrm flipV="1">
                <a:off x="3014" y="180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2" name="Line 950"/>
              <p:cNvSpPr>
                <a:spLocks noChangeShapeType="1"/>
              </p:cNvSpPr>
              <p:nvPr/>
            </p:nvSpPr>
            <p:spPr bwMode="auto">
              <a:xfrm>
                <a:off x="3014" y="180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3" name="Line 951"/>
              <p:cNvSpPr>
                <a:spLocks noChangeShapeType="1"/>
              </p:cNvSpPr>
              <p:nvPr/>
            </p:nvSpPr>
            <p:spPr bwMode="auto">
              <a:xfrm>
                <a:off x="3014" y="1812"/>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4" name="Line 952"/>
              <p:cNvSpPr>
                <a:spLocks noChangeShapeType="1"/>
              </p:cNvSpPr>
              <p:nvPr/>
            </p:nvSpPr>
            <p:spPr bwMode="auto">
              <a:xfrm>
                <a:off x="3014" y="1840"/>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5" name="Line 953"/>
              <p:cNvSpPr>
                <a:spLocks noChangeShapeType="1"/>
              </p:cNvSpPr>
              <p:nvPr/>
            </p:nvSpPr>
            <p:spPr bwMode="auto">
              <a:xfrm flipV="1">
                <a:off x="3014" y="1840"/>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6" name="Line 954"/>
              <p:cNvSpPr>
                <a:spLocks noChangeShapeType="1"/>
              </p:cNvSpPr>
              <p:nvPr/>
            </p:nvSpPr>
            <p:spPr bwMode="auto">
              <a:xfrm>
                <a:off x="3014" y="184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7" name="Line 955"/>
              <p:cNvSpPr>
                <a:spLocks noChangeShapeType="1"/>
              </p:cNvSpPr>
              <p:nvPr/>
            </p:nvSpPr>
            <p:spPr bwMode="auto">
              <a:xfrm>
                <a:off x="3014" y="1840"/>
                <a:ext cx="1" cy="36"/>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8" name="Line 956"/>
              <p:cNvSpPr>
                <a:spLocks noChangeShapeType="1"/>
              </p:cNvSpPr>
              <p:nvPr/>
            </p:nvSpPr>
            <p:spPr bwMode="auto">
              <a:xfrm>
                <a:off x="3014" y="1876"/>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49" name="Line 957"/>
              <p:cNvSpPr>
                <a:spLocks noChangeShapeType="1"/>
              </p:cNvSpPr>
              <p:nvPr/>
            </p:nvSpPr>
            <p:spPr bwMode="auto">
              <a:xfrm>
                <a:off x="3014" y="190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0" name="Line 958"/>
              <p:cNvSpPr>
                <a:spLocks noChangeShapeType="1"/>
              </p:cNvSpPr>
              <p:nvPr/>
            </p:nvSpPr>
            <p:spPr bwMode="auto">
              <a:xfrm>
                <a:off x="3014" y="191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1" name="Line 959"/>
              <p:cNvSpPr>
                <a:spLocks noChangeShapeType="1"/>
              </p:cNvSpPr>
              <p:nvPr/>
            </p:nvSpPr>
            <p:spPr bwMode="auto">
              <a:xfrm>
                <a:off x="3014" y="192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2" name="Line 960"/>
              <p:cNvSpPr>
                <a:spLocks noChangeShapeType="1"/>
              </p:cNvSpPr>
              <p:nvPr/>
            </p:nvSpPr>
            <p:spPr bwMode="auto">
              <a:xfrm>
                <a:off x="3014" y="193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3" name="Line 961"/>
              <p:cNvSpPr>
                <a:spLocks noChangeShapeType="1"/>
              </p:cNvSpPr>
              <p:nvPr/>
            </p:nvSpPr>
            <p:spPr bwMode="auto">
              <a:xfrm>
                <a:off x="3021" y="1946"/>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4" name="Line 962"/>
              <p:cNvSpPr>
                <a:spLocks noChangeShapeType="1"/>
              </p:cNvSpPr>
              <p:nvPr/>
            </p:nvSpPr>
            <p:spPr bwMode="auto">
              <a:xfrm>
                <a:off x="3021" y="1946"/>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5" name="Line 963"/>
              <p:cNvSpPr>
                <a:spLocks noChangeShapeType="1"/>
              </p:cNvSpPr>
              <p:nvPr/>
            </p:nvSpPr>
            <p:spPr bwMode="auto">
              <a:xfrm>
                <a:off x="3021" y="1954"/>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6" name="Line 964"/>
              <p:cNvSpPr>
                <a:spLocks noChangeShapeType="1"/>
              </p:cNvSpPr>
              <p:nvPr/>
            </p:nvSpPr>
            <p:spPr bwMode="auto">
              <a:xfrm>
                <a:off x="3021" y="1975"/>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7" name="Line 965"/>
              <p:cNvSpPr>
                <a:spLocks noChangeShapeType="1"/>
              </p:cNvSpPr>
              <p:nvPr/>
            </p:nvSpPr>
            <p:spPr bwMode="auto">
              <a:xfrm>
                <a:off x="3021" y="1996"/>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8" name="Line 966"/>
              <p:cNvSpPr>
                <a:spLocks noChangeShapeType="1"/>
              </p:cNvSpPr>
              <p:nvPr/>
            </p:nvSpPr>
            <p:spPr bwMode="auto">
              <a:xfrm>
                <a:off x="3021"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59" name="Line 967"/>
              <p:cNvSpPr>
                <a:spLocks noChangeShapeType="1"/>
              </p:cNvSpPr>
              <p:nvPr/>
            </p:nvSpPr>
            <p:spPr bwMode="auto">
              <a:xfrm>
                <a:off x="3021" y="200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0" name="Line 968"/>
              <p:cNvSpPr>
                <a:spLocks noChangeShapeType="1"/>
              </p:cNvSpPr>
              <p:nvPr/>
            </p:nvSpPr>
            <p:spPr bwMode="auto">
              <a:xfrm>
                <a:off x="3021"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1" name="Line 969"/>
              <p:cNvSpPr>
                <a:spLocks noChangeShapeType="1"/>
              </p:cNvSpPr>
              <p:nvPr/>
            </p:nvSpPr>
            <p:spPr bwMode="auto">
              <a:xfrm>
                <a:off x="3021" y="201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2" name="Line 970"/>
              <p:cNvSpPr>
                <a:spLocks noChangeShapeType="1"/>
              </p:cNvSpPr>
              <p:nvPr/>
            </p:nvSpPr>
            <p:spPr bwMode="auto">
              <a:xfrm>
                <a:off x="3021"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3" name="Line 971"/>
              <p:cNvSpPr>
                <a:spLocks noChangeShapeType="1"/>
              </p:cNvSpPr>
              <p:nvPr/>
            </p:nvSpPr>
            <p:spPr bwMode="auto">
              <a:xfrm>
                <a:off x="3028"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4" name="Line 972"/>
              <p:cNvSpPr>
                <a:spLocks noChangeShapeType="1"/>
              </p:cNvSpPr>
              <p:nvPr/>
            </p:nvSpPr>
            <p:spPr bwMode="auto">
              <a:xfrm flipV="1">
                <a:off x="3028" y="202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5" name="Line 973"/>
              <p:cNvSpPr>
                <a:spLocks noChangeShapeType="1"/>
              </p:cNvSpPr>
              <p:nvPr/>
            </p:nvSpPr>
            <p:spPr bwMode="auto">
              <a:xfrm>
                <a:off x="3028" y="202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6" name="Line 974"/>
              <p:cNvSpPr>
                <a:spLocks noChangeShapeType="1"/>
              </p:cNvSpPr>
              <p:nvPr/>
            </p:nvSpPr>
            <p:spPr bwMode="auto">
              <a:xfrm>
                <a:off x="3028" y="203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7" name="Line 975"/>
              <p:cNvSpPr>
                <a:spLocks noChangeShapeType="1"/>
              </p:cNvSpPr>
              <p:nvPr/>
            </p:nvSpPr>
            <p:spPr bwMode="auto">
              <a:xfrm>
                <a:off x="302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8" name="Line 976"/>
              <p:cNvSpPr>
                <a:spLocks noChangeShapeType="1"/>
              </p:cNvSpPr>
              <p:nvPr/>
            </p:nvSpPr>
            <p:spPr bwMode="auto">
              <a:xfrm flipV="1">
                <a:off x="302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69" name="Line 977"/>
              <p:cNvSpPr>
                <a:spLocks noChangeShapeType="1"/>
              </p:cNvSpPr>
              <p:nvPr/>
            </p:nvSpPr>
            <p:spPr bwMode="auto">
              <a:xfrm>
                <a:off x="30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0" name="Line 978"/>
              <p:cNvSpPr>
                <a:spLocks noChangeShapeType="1"/>
              </p:cNvSpPr>
              <p:nvPr/>
            </p:nvSpPr>
            <p:spPr bwMode="auto">
              <a:xfrm>
                <a:off x="3028"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1" name="Line 979"/>
              <p:cNvSpPr>
                <a:spLocks noChangeShapeType="1"/>
              </p:cNvSpPr>
              <p:nvPr/>
            </p:nvSpPr>
            <p:spPr bwMode="auto">
              <a:xfrm>
                <a:off x="302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2" name="Line 980"/>
              <p:cNvSpPr>
                <a:spLocks noChangeShapeType="1"/>
              </p:cNvSpPr>
              <p:nvPr/>
            </p:nvSpPr>
            <p:spPr bwMode="auto">
              <a:xfrm>
                <a:off x="3028"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3" name="Line 981"/>
              <p:cNvSpPr>
                <a:spLocks noChangeShapeType="1"/>
              </p:cNvSpPr>
              <p:nvPr/>
            </p:nvSpPr>
            <p:spPr bwMode="auto">
              <a:xfrm flipV="1">
                <a:off x="3035"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4" name="Line 982"/>
              <p:cNvSpPr>
                <a:spLocks noChangeShapeType="1"/>
              </p:cNvSpPr>
              <p:nvPr/>
            </p:nvSpPr>
            <p:spPr bwMode="auto">
              <a:xfrm>
                <a:off x="3028"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5" name="Line 983"/>
              <p:cNvSpPr>
                <a:spLocks noChangeShapeType="1"/>
              </p:cNvSpPr>
              <p:nvPr/>
            </p:nvSpPr>
            <p:spPr bwMode="auto">
              <a:xfrm>
                <a:off x="30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6" name="Line 984"/>
              <p:cNvSpPr>
                <a:spLocks noChangeShapeType="1"/>
              </p:cNvSpPr>
              <p:nvPr/>
            </p:nvSpPr>
            <p:spPr bwMode="auto">
              <a:xfrm>
                <a:off x="3028"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7" name="Line 985"/>
              <p:cNvSpPr>
                <a:spLocks noChangeShapeType="1"/>
              </p:cNvSpPr>
              <p:nvPr/>
            </p:nvSpPr>
            <p:spPr bwMode="auto">
              <a:xfrm>
                <a:off x="30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8" name="Line 986"/>
              <p:cNvSpPr>
                <a:spLocks noChangeShapeType="1"/>
              </p:cNvSpPr>
              <p:nvPr/>
            </p:nvSpPr>
            <p:spPr bwMode="auto">
              <a:xfrm>
                <a:off x="30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79" name="Line 987"/>
              <p:cNvSpPr>
                <a:spLocks noChangeShapeType="1"/>
              </p:cNvSpPr>
              <p:nvPr/>
            </p:nvSpPr>
            <p:spPr bwMode="auto">
              <a:xfrm>
                <a:off x="30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0" name="Line 988"/>
              <p:cNvSpPr>
                <a:spLocks noChangeShapeType="1"/>
              </p:cNvSpPr>
              <p:nvPr/>
            </p:nvSpPr>
            <p:spPr bwMode="auto">
              <a:xfrm>
                <a:off x="30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1" name="Line 989"/>
              <p:cNvSpPr>
                <a:spLocks noChangeShapeType="1"/>
              </p:cNvSpPr>
              <p:nvPr/>
            </p:nvSpPr>
            <p:spPr bwMode="auto">
              <a:xfrm>
                <a:off x="303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2" name="Line 990"/>
              <p:cNvSpPr>
                <a:spLocks noChangeShapeType="1"/>
              </p:cNvSpPr>
              <p:nvPr/>
            </p:nvSpPr>
            <p:spPr bwMode="auto">
              <a:xfrm>
                <a:off x="303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3" name="Line 991"/>
              <p:cNvSpPr>
                <a:spLocks noChangeShapeType="1"/>
              </p:cNvSpPr>
              <p:nvPr/>
            </p:nvSpPr>
            <p:spPr bwMode="auto">
              <a:xfrm>
                <a:off x="303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4" name="Line 992"/>
              <p:cNvSpPr>
                <a:spLocks noChangeShapeType="1"/>
              </p:cNvSpPr>
              <p:nvPr/>
            </p:nvSpPr>
            <p:spPr bwMode="auto">
              <a:xfrm>
                <a:off x="303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5" name="Line 993"/>
              <p:cNvSpPr>
                <a:spLocks noChangeShapeType="1"/>
              </p:cNvSpPr>
              <p:nvPr/>
            </p:nvSpPr>
            <p:spPr bwMode="auto">
              <a:xfrm flipV="1">
                <a:off x="3035"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6" name="Line 994"/>
              <p:cNvSpPr>
                <a:spLocks noChangeShapeType="1"/>
              </p:cNvSpPr>
              <p:nvPr/>
            </p:nvSpPr>
            <p:spPr bwMode="auto">
              <a:xfrm>
                <a:off x="303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7" name="Line 995"/>
              <p:cNvSpPr>
                <a:spLocks noChangeShapeType="1"/>
              </p:cNvSpPr>
              <p:nvPr/>
            </p:nvSpPr>
            <p:spPr bwMode="auto">
              <a:xfrm>
                <a:off x="303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8" name="Line 996"/>
              <p:cNvSpPr>
                <a:spLocks noChangeShapeType="1"/>
              </p:cNvSpPr>
              <p:nvPr/>
            </p:nvSpPr>
            <p:spPr bwMode="auto">
              <a:xfrm>
                <a:off x="303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89" name="Line 997"/>
              <p:cNvSpPr>
                <a:spLocks noChangeShapeType="1"/>
              </p:cNvSpPr>
              <p:nvPr/>
            </p:nvSpPr>
            <p:spPr bwMode="auto">
              <a:xfrm>
                <a:off x="304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0" name="Line 998"/>
              <p:cNvSpPr>
                <a:spLocks noChangeShapeType="1"/>
              </p:cNvSpPr>
              <p:nvPr/>
            </p:nvSpPr>
            <p:spPr bwMode="auto">
              <a:xfrm>
                <a:off x="304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1" name="Line 999"/>
              <p:cNvSpPr>
                <a:spLocks noChangeShapeType="1"/>
              </p:cNvSpPr>
              <p:nvPr/>
            </p:nvSpPr>
            <p:spPr bwMode="auto">
              <a:xfrm flipV="1">
                <a:off x="304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2" name="Line 1000"/>
              <p:cNvSpPr>
                <a:spLocks noChangeShapeType="1"/>
              </p:cNvSpPr>
              <p:nvPr/>
            </p:nvSpPr>
            <p:spPr bwMode="auto">
              <a:xfrm>
                <a:off x="304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3" name="Line 1001"/>
              <p:cNvSpPr>
                <a:spLocks noChangeShapeType="1"/>
              </p:cNvSpPr>
              <p:nvPr/>
            </p:nvSpPr>
            <p:spPr bwMode="auto">
              <a:xfrm>
                <a:off x="304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4" name="Line 1002"/>
              <p:cNvSpPr>
                <a:spLocks noChangeShapeType="1"/>
              </p:cNvSpPr>
              <p:nvPr/>
            </p:nvSpPr>
            <p:spPr bwMode="auto">
              <a:xfrm>
                <a:off x="304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5" name="Line 1003"/>
              <p:cNvSpPr>
                <a:spLocks noChangeShapeType="1"/>
              </p:cNvSpPr>
              <p:nvPr/>
            </p:nvSpPr>
            <p:spPr bwMode="auto">
              <a:xfrm flipV="1">
                <a:off x="304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6" name="Line 1004"/>
              <p:cNvSpPr>
                <a:spLocks noChangeShapeType="1"/>
              </p:cNvSpPr>
              <p:nvPr/>
            </p:nvSpPr>
            <p:spPr bwMode="auto">
              <a:xfrm>
                <a:off x="304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7" name="Line 1005"/>
              <p:cNvSpPr>
                <a:spLocks noChangeShapeType="1"/>
              </p:cNvSpPr>
              <p:nvPr/>
            </p:nvSpPr>
            <p:spPr bwMode="auto">
              <a:xfrm>
                <a:off x="304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8" name="Line 1006"/>
              <p:cNvSpPr>
                <a:spLocks noChangeShapeType="1"/>
              </p:cNvSpPr>
              <p:nvPr/>
            </p:nvSpPr>
            <p:spPr bwMode="auto">
              <a:xfrm>
                <a:off x="304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599" name="Line 1007"/>
              <p:cNvSpPr>
                <a:spLocks noChangeShapeType="1"/>
              </p:cNvSpPr>
              <p:nvPr/>
            </p:nvSpPr>
            <p:spPr bwMode="auto">
              <a:xfrm>
                <a:off x="304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0" name="Line 1008"/>
              <p:cNvSpPr>
                <a:spLocks noChangeShapeType="1"/>
              </p:cNvSpPr>
              <p:nvPr/>
            </p:nvSpPr>
            <p:spPr bwMode="auto">
              <a:xfrm>
                <a:off x="304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1" name="Line 1009"/>
              <p:cNvSpPr>
                <a:spLocks noChangeShapeType="1"/>
              </p:cNvSpPr>
              <p:nvPr/>
            </p:nvSpPr>
            <p:spPr bwMode="auto">
              <a:xfrm>
                <a:off x="304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2" name="Line 1010"/>
              <p:cNvSpPr>
                <a:spLocks noChangeShapeType="1"/>
              </p:cNvSpPr>
              <p:nvPr/>
            </p:nvSpPr>
            <p:spPr bwMode="auto">
              <a:xfrm>
                <a:off x="304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3" name="Line 1011"/>
              <p:cNvSpPr>
                <a:spLocks noChangeShapeType="1"/>
              </p:cNvSpPr>
              <p:nvPr/>
            </p:nvSpPr>
            <p:spPr bwMode="auto">
              <a:xfrm>
                <a:off x="304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4" name="Line 1012"/>
              <p:cNvSpPr>
                <a:spLocks noChangeShapeType="1"/>
              </p:cNvSpPr>
              <p:nvPr/>
            </p:nvSpPr>
            <p:spPr bwMode="auto">
              <a:xfrm flipV="1">
                <a:off x="304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5" name="Line 1013"/>
              <p:cNvSpPr>
                <a:spLocks noChangeShapeType="1"/>
              </p:cNvSpPr>
              <p:nvPr/>
            </p:nvSpPr>
            <p:spPr bwMode="auto">
              <a:xfrm>
                <a:off x="304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6" name="Line 1014"/>
              <p:cNvSpPr>
                <a:spLocks noChangeShapeType="1"/>
              </p:cNvSpPr>
              <p:nvPr/>
            </p:nvSpPr>
            <p:spPr bwMode="auto">
              <a:xfrm>
                <a:off x="304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7" name="Line 1015"/>
              <p:cNvSpPr>
                <a:spLocks noChangeShapeType="1"/>
              </p:cNvSpPr>
              <p:nvPr/>
            </p:nvSpPr>
            <p:spPr bwMode="auto">
              <a:xfrm>
                <a:off x="304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8" name="Line 1016"/>
              <p:cNvSpPr>
                <a:spLocks noChangeShapeType="1"/>
              </p:cNvSpPr>
              <p:nvPr/>
            </p:nvSpPr>
            <p:spPr bwMode="auto">
              <a:xfrm>
                <a:off x="304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09" name="Line 1017"/>
              <p:cNvSpPr>
                <a:spLocks noChangeShapeType="1"/>
              </p:cNvSpPr>
              <p:nvPr/>
            </p:nvSpPr>
            <p:spPr bwMode="auto">
              <a:xfrm>
                <a:off x="304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0" name="Line 1018"/>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1" name="Line 1019"/>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2" name="Line 1020"/>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3" name="Line 1021"/>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4" name="Line 1022"/>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5" name="Line 1023"/>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6" name="Line 1024"/>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7" name="Line 1025"/>
              <p:cNvSpPr>
                <a:spLocks noChangeShapeType="1"/>
              </p:cNvSpPr>
              <p:nvPr/>
            </p:nvSpPr>
            <p:spPr bwMode="auto">
              <a:xfrm>
                <a:off x="305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8" name="Line 1026"/>
              <p:cNvSpPr>
                <a:spLocks noChangeShapeType="1"/>
              </p:cNvSpPr>
              <p:nvPr/>
            </p:nvSpPr>
            <p:spPr bwMode="auto">
              <a:xfrm>
                <a:off x="306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19" name="Line 1027"/>
              <p:cNvSpPr>
                <a:spLocks noChangeShapeType="1"/>
              </p:cNvSpPr>
              <p:nvPr/>
            </p:nvSpPr>
            <p:spPr bwMode="auto">
              <a:xfrm>
                <a:off x="306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0" name="Line 1028"/>
              <p:cNvSpPr>
                <a:spLocks noChangeShapeType="1"/>
              </p:cNvSpPr>
              <p:nvPr/>
            </p:nvSpPr>
            <p:spPr bwMode="auto">
              <a:xfrm flipV="1">
                <a:off x="306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1" name="Line 1029"/>
              <p:cNvSpPr>
                <a:spLocks noChangeShapeType="1"/>
              </p:cNvSpPr>
              <p:nvPr/>
            </p:nvSpPr>
            <p:spPr bwMode="auto">
              <a:xfrm flipV="1">
                <a:off x="306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2" name="Line 1030"/>
              <p:cNvSpPr>
                <a:spLocks noChangeShapeType="1"/>
              </p:cNvSpPr>
              <p:nvPr/>
            </p:nvSpPr>
            <p:spPr bwMode="auto">
              <a:xfrm>
                <a:off x="306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3" name="Line 1031"/>
              <p:cNvSpPr>
                <a:spLocks noChangeShapeType="1"/>
              </p:cNvSpPr>
              <p:nvPr/>
            </p:nvSpPr>
            <p:spPr bwMode="auto">
              <a:xfrm>
                <a:off x="306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4" name="Line 1032"/>
              <p:cNvSpPr>
                <a:spLocks noChangeShapeType="1"/>
              </p:cNvSpPr>
              <p:nvPr/>
            </p:nvSpPr>
            <p:spPr bwMode="auto">
              <a:xfrm>
                <a:off x="306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5" name="Line 1033"/>
              <p:cNvSpPr>
                <a:spLocks noChangeShapeType="1"/>
              </p:cNvSpPr>
              <p:nvPr/>
            </p:nvSpPr>
            <p:spPr bwMode="auto">
              <a:xfrm flipV="1">
                <a:off x="306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6" name="Line 1034"/>
              <p:cNvSpPr>
                <a:spLocks noChangeShapeType="1"/>
              </p:cNvSpPr>
              <p:nvPr/>
            </p:nvSpPr>
            <p:spPr bwMode="auto">
              <a:xfrm>
                <a:off x="306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7" name="Line 1035"/>
              <p:cNvSpPr>
                <a:spLocks noChangeShapeType="1"/>
              </p:cNvSpPr>
              <p:nvPr/>
            </p:nvSpPr>
            <p:spPr bwMode="auto">
              <a:xfrm>
                <a:off x="306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8" name="Line 1036"/>
              <p:cNvSpPr>
                <a:spLocks noChangeShapeType="1"/>
              </p:cNvSpPr>
              <p:nvPr/>
            </p:nvSpPr>
            <p:spPr bwMode="auto">
              <a:xfrm>
                <a:off x="306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29" name="Line 1037"/>
              <p:cNvSpPr>
                <a:spLocks noChangeShapeType="1"/>
              </p:cNvSpPr>
              <p:nvPr/>
            </p:nvSpPr>
            <p:spPr bwMode="auto">
              <a:xfrm>
                <a:off x="306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0" name="Line 1038"/>
              <p:cNvSpPr>
                <a:spLocks noChangeShapeType="1"/>
              </p:cNvSpPr>
              <p:nvPr/>
            </p:nvSpPr>
            <p:spPr bwMode="auto">
              <a:xfrm>
                <a:off x="306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1" name="Line 1039"/>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2" name="Line 1040"/>
              <p:cNvSpPr>
                <a:spLocks noChangeShapeType="1"/>
              </p:cNvSpPr>
              <p:nvPr/>
            </p:nvSpPr>
            <p:spPr bwMode="auto">
              <a:xfrm flipV="1">
                <a:off x="3070"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3" name="Line 1041"/>
              <p:cNvSpPr>
                <a:spLocks noChangeShapeType="1"/>
              </p:cNvSpPr>
              <p:nvPr/>
            </p:nvSpPr>
            <p:spPr bwMode="auto">
              <a:xfrm>
                <a:off x="3063"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4" name="Line 1042"/>
              <p:cNvSpPr>
                <a:spLocks noChangeShapeType="1"/>
              </p:cNvSpPr>
              <p:nvPr/>
            </p:nvSpPr>
            <p:spPr bwMode="auto">
              <a:xfrm>
                <a:off x="306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5" name="Line 1043"/>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6" name="Line 1044"/>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7" name="Line 1045"/>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8" name="Line 1046"/>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639" name="Line 1047"/>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8" name="Group 1048"/>
            <p:cNvGrpSpPr>
              <a:grpSpLocks/>
            </p:cNvGrpSpPr>
            <p:nvPr/>
          </p:nvGrpSpPr>
          <p:grpSpPr bwMode="auto">
            <a:xfrm>
              <a:off x="2434" y="2052"/>
              <a:ext cx="129" cy="105"/>
              <a:chOff x="3070" y="1904"/>
              <a:chExt cx="129" cy="157"/>
            </a:xfrm>
          </p:grpSpPr>
          <p:sp>
            <p:nvSpPr>
              <p:cNvPr id="26240" name="Line 1049"/>
              <p:cNvSpPr>
                <a:spLocks noChangeShapeType="1"/>
              </p:cNvSpPr>
              <p:nvPr/>
            </p:nvSpPr>
            <p:spPr bwMode="auto">
              <a:xfrm>
                <a:off x="30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1" name="Line 1050"/>
              <p:cNvSpPr>
                <a:spLocks noChangeShapeType="1"/>
              </p:cNvSpPr>
              <p:nvPr/>
            </p:nvSpPr>
            <p:spPr bwMode="auto">
              <a:xfrm flipV="1">
                <a:off x="3077"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2" name="Line 1051"/>
              <p:cNvSpPr>
                <a:spLocks noChangeShapeType="1"/>
              </p:cNvSpPr>
              <p:nvPr/>
            </p:nvSpPr>
            <p:spPr bwMode="auto">
              <a:xfrm>
                <a:off x="3070" y="2045"/>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3" name="Line 1052"/>
              <p:cNvSpPr>
                <a:spLocks noChangeShapeType="1"/>
              </p:cNvSpPr>
              <p:nvPr/>
            </p:nvSpPr>
            <p:spPr bwMode="auto">
              <a:xfrm>
                <a:off x="3070" y="2045"/>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4" name="Line 1053"/>
              <p:cNvSpPr>
                <a:spLocks noChangeShapeType="1"/>
              </p:cNvSpPr>
              <p:nvPr/>
            </p:nvSpPr>
            <p:spPr bwMode="auto">
              <a:xfrm flipV="1">
                <a:off x="3077"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5" name="Line 1054"/>
              <p:cNvSpPr>
                <a:spLocks noChangeShapeType="1"/>
              </p:cNvSpPr>
              <p:nvPr/>
            </p:nvSpPr>
            <p:spPr bwMode="auto">
              <a:xfrm>
                <a:off x="3070" y="2038"/>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6" name="Line 1055"/>
              <p:cNvSpPr>
                <a:spLocks noChangeShapeType="1"/>
              </p:cNvSpPr>
              <p:nvPr/>
            </p:nvSpPr>
            <p:spPr bwMode="auto">
              <a:xfrm flipV="1">
                <a:off x="3077"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7" name="Line 1056"/>
              <p:cNvSpPr>
                <a:spLocks noChangeShapeType="1"/>
              </p:cNvSpPr>
              <p:nvPr/>
            </p:nvSpPr>
            <p:spPr bwMode="auto">
              <a:xfrm flipV="1">
                <a:off x="3077"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8" name="Line 1057"/>
              <p:cNvSpPr>
                <a:spLocks noChangeShapeType="1"/>
              </p:cNvSpPr>
              <p:nvPr/>
            </p:nvSpPr>
            <p:spPr bwMode="auto">
              <a:xfrm>
                <a:off x="3077"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49" name="Line 1058"/>
              <p:cNvSpPr>
                <a:spLocks noChangeShapeType="1"/>
              </p:cNvSpPr>
              <p:nvPr/>
            </p:nvSpPr>
            <p:spPr bwMode="auto">
              <a:xfrm>
                <a:off x="3077"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0" name="Line 1059"/>
              <p:cNvSpPr>
                <a:spLocks noChangeShapeType="1"/>
              </p:cNvSpPr>
              <p:nvPr/>
            </p:nvSpPr>
            <p:spPr bwMode="auto">
              <a:xfrm>
                <a:off x="3077"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1" name="Line 1060"/>
              <p:cNvSpPr>
                <a:spLocks noChangeShapeType="1"/>
              </p:cNvSpPr>
              <p:nvPr/>
            </p:nvSpPr>
            <p:spPr bwMode="auto">
              <a:xfrm flipV="1">
                <a:off x="3084"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2" name="Line 1061"/>
              <p:cNvSpPr>
                <a:spLocks noChangeShapeType="1"/>
              </p:cNvSpPr>
              <p:nvPr/>
            </p:nvSpPr>
            <p:spPr bwMode="auto">
              <a:xfrm>
                <a:off x="3077" y="2017"/>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3" name="Line 1062"/>
              <p:cNvSpPr>
                <a:spLocks noChangeShapeType="1"/>
              </p:cNvSpPr>
              <p:nvPr/>
            </p:nvSpPr>
            <p:spPr bwMode="auto">
              <a:xfrm flipV="1">
                <a:off x="3084" y="200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4" name="Line 1063"/>
              <p:cNvSpPr>
                <a:spLocks noChangeShapeType="1"/>
              </p:cNvSpPr>
              <p:nvPr/>
            </p:nvSpPr>
            <p:spPr bwMode="auto">
              <a:xfrm flipV="1">
                <a:off x="3084" y="1982"/>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5" name="Line 1064"/>
              <p:cNvSpPr>
                <a:spLocks noChangeShapeType="1"/>
              </p:cNvSpPr>
              <p:nvPr/>
            </p:nvSpPr>
            <p:spPr bwMode="auto">
              <a:xfrm>
                <a:off x="3084" y="198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6" name="Line 1065"/>
              <p:cNvSpPr>
                <a:spLocks noChangeShapeType="1"/>
              </p:cNvSpPr>
              <p:nvPr/>
            </p:nvSpPr>
            <p:spPr bwMode="auto">
              <a:xfrm>
                <a:off x="3077" y="1982"/>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7" name="Line 1066"/>
              <p:cNvSpPr>
                <a:spLocks noChangeShapeType="1"/>
              </p:cNvSpPr>
              <p:nvPr/>
            </p:nvSpPr>
            <p:spPr bwMode="auto">
              <a:xfrm>
                <a:off x="3077" y="198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8" name="Line 1067"/>
              <p:cNvSpPr>
                <a:spLocks noChangeShapeType="1"/>
              </p:cNvSpPr>
              <p:nvPr/>
            </p:nvSpPr>
            <p:spPr bwMode="auto">
              <a:xfrm flipV="1">
                <a:off x="3084" y="198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59" name="Line 1068"/>
              <p:cNvSpPr>
                <a:spLocks noChangeShapeType="1"/>
              </p:cNvSpPr>
              <p:nvPr/>
            </p:nvSpPr>
            <p:spPr bwMode="auto">
              <a:xfrm flipV="1">
                <a:off x="3084" y="1968"/>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0" name="Line 1069"/>
              <p:cNvSpPr>
                <a:spLocks noChangeShapeType="1"/>
              </p:cNvSpPr>
              <p:nvPr/>
            </p:nvSpPr>
            <p:spPr bwMode="auto">
              <a:xfrm flipV="1">
                <a:off x="3084" y="1946"/>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1" name="Line 1070"/>
              <p:cNvSpPr>
                <a:spLocks noChangeShapeType="1"/>
              </p:cNvSpPr>
              <p:nvPr/>
            </p:nvSpPr>
            <p:spPr bwMode="auto">
              <a:xfrm flipV="1">
                <a:off x="3084" y="193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2" name="Line 1071"/>
              <p:cNvSpPr>
                <a:spLocks noChangeShapeType="1"/>
              </p:cNvSpPr>
              <p:nvPr/>
            </p:nvSpPr>
            <p:spPr bwMode="auto">
              <a:xfrm>
                <a:off x="3084" y="193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3" name="Line 1072"/>
              <p:cNvSpPr>
                <a:spLocks noChangeShapeType="1"/>
              </p:cNvSpPr>
              <p:nvPr/>
            </p:nvSpPr>
            <p:spPr bwMode="auto">
              <a:xfrm>
                <a:off x="3084" y="1946"/>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4" name="Line 1073"/>
              <p:cNvSpPr>
                <a:spLocks noChangeShapeType="1"/>
              </p:cNvSpPr>
              <p:nvPr/>
            </p:nvSpPr>
            <p:spPr bwMode="auto">
              <a:xfrm flipV="1">
                <a:off x="3092" y="195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5" name="Line 1074"/>
              <p:cNvSpPr>
                <a:spLocks noChangeShapeType="1"/>
              </p:cNvSpPr>
              <p:nvPr/>
            </p:nvSpPr>
            <p:spPr bwMode="auto">
              <a:xfrm flipV="1">
                <a:off x="3084" y="1939"/>
                <a:ext cx="8"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6" name="Line 1075"/>
              <p:cNvSpPr>
                <a:spLocks noChangeShapeType="1"/>
              </p:cNvSpPr>
              <p:nvPr/>
            </p:nvSpPr>
            <p:spPr bwMode="auto">
              <a:xfrm flipV="1">
                <a:off x="3092" y="192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7" name="Line 1076"/>
              <p:cNvSpPr>
                <a:spLocks noChangeShapeType="1"/>
              </p:cNvSpPr>
              <p:nvPr/>
            </p:nvSpPr>
            <p:spPr bwMode="auto">
              <a:xfrm flipV="1">
                <a:off x="3092" y="191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8" name="Line 1077"/>
              <p:cNvSpPr>
                <a:spLocks noChangeShapeType="1"/>
              </p:cNvSpPr>
              <p:nvPr/>
            </p:nvSpPr>
            <p:spPr bwMode="auto">
              <a:xfrm flipV="1">
                <a:off x="3092" y="190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69" name="Line 1078"/>
              <p:cNvSpPr>
                <a:spLocks noChangeShapeType="1"/>
              </p:cNvSpPr>
              <p:nvPr/>
            </p:nvSpPr>
            <p:spPr bwMode="auto">
              <a:xfrm>
                <a:off x="3092" y="190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0" name="Line 1079"/>
              <p:cNvSpPr>
                <a:spLocks noChangeShapeType="1"/>
              </p:cNvSpPr>
              <p:nvPr/>
            </p:nvSpPr>
            <p:spPr bwMode="auto">
              <a:xfrm>
                <a:off x="3092" y="1904"/>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1" name="Line 1080"/>
              <p:cNvSpPr>
                <a:spLocks noChangeShapeType="1"/>
              </p:cNvSpPr>
              <p:nvPr/>
            </p:nvSpPr>
            <p:spPr bwMode="auto">
              <a:xfrm>
                <a:off x="3092" y="1904"/>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2" name="Line 1081"/>
              <p:cNvSpPr>
                <a:spLocks noChangeShapeType="1"/>
              </p:cNvSpPr>
              <p:nvPr/>
            </p:nvSpPr>
            <p:spPr bwMode="auto">
              <a:xfrm>
                <a:off x="3092" y="191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3" name="Line 1082"/>
              <p:cNvSpPr>
                <a:spLocks noChangeShapeType="1"/>
              </p:cNvSpPr>
              <p:nvPr/>
            </p:nvSpPr>
            <p:spPr bwMode="auto">
              <a:xfrm flipV="1">
                <a:off x="3092" y="191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4" name="Line 1083"/>
              <p:cNvSpPr>
                <a:spLocks noChangeShapeType="1"/>
              </p:cNvSpPr>
              <p:nvPr/>
            </p:nvSpPr>
            <p:spPr bwMode="auto">
              <a:xfrm>
                <a:off x="3092" y="191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5" name="Line 1084"/>
              <p:cNvSpPr>
                <a:spLocks noChangeShapeType="1"/>
              </p:cNvSpPr>
              <p:nvPr/>
            </p:nvSpPr>
            <p:spPr bwMode="auto">
              <a:xfrm>
                <a:off x="3092" y="191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6" name="Line 1085"/>
              <p:cNvSpPr>
                <a:spLocks noChangeShapeType="1"/>
              </p:cNvSpPr>
              <p:nvPr/>
            </p:nvSpPr>
            <p:spPr bwMode="auto">
              <a:xfrm>
                <a:off x="3092" y="192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7" name="Line 1086"/>
              <p:cNvSpPr>
                <a:spLocks noChangeShapeType="1"/>
              </p:cNvSpPr>
              <p:nvPr/>
            </p:nvSpPr>
            <p:spPr bwMode="auto">
              <a:xfrm>
                <a:off x="3092" y="1939"/>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8" name="Line 1087"/>
              <p:cNvSpPr>
                <a:spLocks noChangeShapeType="1"/>
              </p:cNvSpPr>
              <p:nvPr/>
            </p:nvSpPr>
            <p:spPr bwMode="auto">
              <a:xfrm>
                <a:off x="3092" y="196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79" name="Line 1088"/>
              <p:cNvSpPr>
                <a:spLocks noChangeShapeType="1"/>
              </p:cNvSpPr>
              <p:nvPr/>
            </p:nvSpPr>
            <p:spPr bwMode="auto">
              <a:xfrm>
                <a:off x="3092" y="196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0" name="Line 1089"/>
              <p:cNvSpPr>
                <a:spLocks noChangeShapeType="1"/>
              </p:cNvSpPr>
              <p:nvPr/>
            </p:nvSpPr>
            <p:spPr bwMode="auto">
              <a:xfrm>
                <a:off x="3092" y="1961"/>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1" name="Line 1090"/>
              <p:cNvSpPr>
                <a:spLocks noChangeShapeType="1"/>
              </p:cNvSpPr>
              <p:nvPr/>
            </p:nvSpPr>
            <p:spPr bwMode="auto">
              <a:xfrm>
                <a:off x="3092" y="197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2" name="Line 1091"/>
              <p:cNvSpPr>
                <a:spLocks noChangeShapeType="1"/>
              </p:cNvSpPr>
              <p:nvPr/>
            </p:nvSpPr>
            <p:spPr bwMode="auto">
              <a:xfrm flipV="1">
                <a:off x="3099" y="197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3" name="Line 1092"/>
              <p:cNvSpPr>
                <a:spLocks noChangeShapeType="1"/>
              </p:cNvSpPr>
              <p:nvPr/>
            </p:nvSpPr>
            <p:spPr bwMode="auto">
              <a:xfrm flipV="1">
                <a:off x="3099" y="196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4" name="Line 1093"/>
              <p:cNvSpPr>
                <a:spLocks noChangeShapeType="1"/>
              </p:cNvSpPr>
              <p:nvPr/>
            </p:nvSpPr>
            <p:spPr bwMode="auto">
              <a:xfrm>
                <a:off x="3099" y="196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5" name="Line 1094"/>
              <p:cNvSpPr>
                <a:spLocks noChangeShapeType="1"/>
              </p:cNvSpPr>
              <p:nvPr/>
            </p:nvSpPr>
            <p:spPr bwMode="auto">
              <a:xfrm>
                <a:off x="3099" y="198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6" name="Line 1095"/>
              <p:cNvSpPr>
                <a:spLocks noChangeShapeType="1"/>
              </p:cNvSpPr>
              <p:nvPr/>
            </p:nvSpPr>
            <p:spPr bwMode="auto">
              <a:xfrm>
                <a:off x="3099" y="1996"/>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7" name="Line 1096"/>
              <p:cNvSpPr>
                <a:spLocks noChangeShapeType="1"/>
              </p:cNvSpPr>
              <p:nvPr/>
            </p:nvSpPr>
            <p:spPr bwMode="auto">
              <a:xfrm>
                <a:off x="3099" y="200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8" name="Line 1097"/>
              <p:cNvSpPr>
                <a:spLocks noChangeShapeType="1"/>
              </p:cNvSpPr>
              <p:nvPr/>
            </p:nvSpPr>
            <p:spPr bwMode="auto">
              <a:xfrm>
                <a:off x="3099"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89" name="Line 1098"/>
              <p:cNvSpPr>
                <a:spLocks noChangeShapeType="1"/>
              </p:cNvSpPr>
              <p:nvPr/>
            </p:nvSpPr>
            <p:spPr bwMode="auto">
              <a:xfrm flipV="1">
                <a:off x="3099"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0" name="Line 1099"/>
              <p:cNvSpPr>
                <a:spLocks noChangeShapeType="1"/>
              </p:cNvSpPr>
              <p:nvPr/>
            </p:nvSpPr>
            <p:spPr bwMode="auto">
              <a:xfrm>
                <a:off x="3099" y="201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1" name="Line 1100"/>
              <p:cNvSpPr>
                <a:spLocks noChangeShapeType="1"/>
              </p:cNvSpPr>
              <p:nvPr/>
            </p:nvSpPr>
            <p:spPr bwMode="auto">
              <a:xfrm>
                <a:off x="3099"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2" name="Line 1101"/>
              <p:cNvSpPr>
                <a:spLocks noChangeShapeType="1"/>
              </p:cNvSpPr>
              <p:nvPr/>
            </p:nvSpPr>
            <p:spPr bwMode="auto">
              <a:xfrm>
                <a:off x="3099" y="201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3" name="Line 1102"/>
              <p:cNvSpPr>
                <a:spLocks noChangeShapeType="1"/>
              </p:cNvSpPr>
              <p:nvPr/>
            </p:nvSpPr>
            <p:spPr bwMode="auto">
              <a:xfrm>
                <a:off x="3099"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4" name="Line 1103"/>
              <p:cNvSpPr>
                <a:spLocks noChangeShapeType="1"/>
              </p:cNvSpPr>
              <p:nvPr/>
            </p:nvSpPr>
            <p:spPr bwMode="auto">
              <a:xfrm>
                <a:off x="3099" y="2031"/>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5" name="Line 1104"/>
              <p:cNvSpPr>
                <a:spLocks noChangeShapeType="1"/>
              </p:cNvSpPr>
              <p:nvPr/>
            </p:nvSpPr>
            <p:spPr bwMode="auto">
              <a:xfrm>
                <a:off x="3099"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6" name="Line 1105"/>
              <p:cNvSpPr>
                <a:spLocks noChangeShapeType="1"/>
              </p:cNvSpPr>
              <p:nvPr/>
            </p:nvSpPr>
            <p:spPr bwMode="auto">
              <a:xfrm flipV="1">
                <a:off x="310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7" name="Line 1106"/>
              <p:cNvSpPr>
                <a:spLocks noChangeShapeType="1"/>
              </p:cNvSpPr>
              <p:nvPr/>
            </p:nvSpPr>
            <p:spPr bwMode="auto">
              <a:xfrm>
                <a:off x="3106" y="203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8" name="Line 1107"/>
              <p:cNvSpPr>
                <a:spLocks noChangeShapeType="1"/>
              </p:cNvSpPr>
              <p:nvPr/>
            </p:nvSpPr>
            <p:spPr bwMode="auto">
              <a:xfrm>
                <a:off x="310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99" name="Line 1108"/>
              <p:cNvSpPr>
                <a:spLocks noChangeShapeType="1"/>
              </p:cNvSpPr>
              <p:nvPr/>
            </p:nvSpPr>
            <p:spPr bwMode="auto">
              <a:xfrm>
                <a:off x="310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0" name="Line 1109"/>
              <p:cNvSpPr>
                <a:spLocks noChangeShapeType="1"/>
              </p:cNvSpPr>
              <p:nvPr/>
            </p:nvSpPr>
            <p:spPr bwMode="auto">
              <a:xfrm>
                <a:off x="310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1" name="Line 1110"/>
              <p:cNvSpPr>
                <a:spLocks noChangeShapeType="1"/>
              </p:cNvSpPr>
              <p:nvPr/>
            </p:nvSpPr>
            <p:spPr bwMode="auto">
              <a:xfrm>
                <a:off x="310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2" name="Line 1111"/>
              <p:cNvSpPr>
                <a:spLocks noChangeShapeType="1"/>
              </p:cNvSpPr>
              <p:nvPr/>
            </p:nvSpPr>
            <p:spPr bwMode="auto">
              <a:xfrm flipV="1">
                <a:off x="3113"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3" name="Line 1112"/>
              <p:cNvSpPr>
                <a:spLocks noChangeShapeType="1"/>
              </p:cNvSpPr>
              <p:nvPr/>
            </p:nvSpPr>
            <p:spPr bwMode="auto">
              <a:xfrm>
                <a:off x="310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4" name="Line 1113"/>
              <p:cNvSpPr>
                <a:spLocks noChangeShapeType="1"/>
              </p:cNvSpPr>
              <p:nvPr/>
            </p:nvSpPr>
            <p:spPr bwMode="auto">
              <a:xfrm>
                <a:off x="310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5" name="Line 1114"/>
              <p:cNvSpPr>
                <a:spLocks noChangeShapeType="1"/>
              </p:cNvSpPr>
              <p:nvPr/>
            </p:nvSpPr>
            <p:spPr bwMode="auto">
              <a:xfrm flipV="1">
                <a:off x="3113"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6" name="Line 1115"/>
              <p:cNvSpPr>
                <a:spLocks noChangeShapeType="1"/>
              </p:cNvSpPr>
              <p:nvPr/>
            </p:nvSpPr>
            <p:spPr bwMode="auto">
              <a:xfrm>
                <a:off x="3113"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7" name="Line 1116"/>
              <p:cNvSpPr>
                <a:spLocks noChangeShapeType="1"/>
              </p:cNvSpPr>
              <p:nvPr/>
            </p:nvSpPr>
            <p:spPr bwMode="auto">
              <a:xfrm>
                <a:off x="3106" y="2045"/>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8" name="Line 1117"/>
              <p:cNvSpPr>
                <a:spLocks noChangeShapeType="1"/>
              </p:cNvSpPr>
              <p:nvPr/>
            </p:nvSpPr>
            <p:spPr bwMode="auto">
              <a:xfrm>
                <a:off x="311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09" name="Line 1118"/>
              <p:cNvSpPr>
                <a:spLocks noChangeShapeType="1"/>
              </p:cNvSpPr>
              <p:nvPr/>
            </p:nvSpPr>
            <p:spPr bwMode="auto">
              <a:xfrm flipV="1">
                <a:off x="311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0" name="Line 1119"/>
              <p:cNvSpPr>
                <a:spLocks noChangeShapeType="1"/>
              </p:cNvSpPr>
              <p:nvPr/>
            </p:nvSpPr>
            <p:spPr bwMode="auto">
              <a:xfrm>
                <a:off x="311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1" name="Line 1120"/>
              <p:cNvSpPr>
                <a:spLocks noChangeShapeType="1"/>
              </p:cNvSpPr>
              <p:nvPr/>
            </p:nvSpPr>
            <p:spPr bwMode="auto">
              <a:xfrm>
                <a:off x="311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2" name="Line 1121"/>
              <p:cNvSpPr>
                <a:spLocks noChangeShapeType="1"/>
              </p:cNvSpPr>
              <p:nvPr/>
            </p:nvSpPr>
            <p:spPr bwMode="auto">
              <a:xfrm>
                <a:off x="311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3" name="Line 1122"/>
              <p:cNvSpPr>
                <a:spLocks noChangeShapeType="1"/>
              </p:cNvSpPr>
              <p:nvPr/>
            </p:nvSpPr>
            <p:spPr bwMode="auto">
              <a:xfrm>
                <a:off x="311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4" name="Line 1123"/>
              <p:cNvSpPr>
                <a:spLocks noChangeShapeType="1"/>
              </p:cNvSpPr>
              <p:nvPr/>
            </p:nvSpPr>
            <p:spPr bwMode="auto">
              <a:xfrm>
                <a:off x="311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5" name="Line 1124"/>
              <p:cNvSpPr>
                <a:spLocks noChangeShapeType="1"/>
              </p:cNvSpPr>
              <p:nvPr/>
            </p:nvSpPr>
            <p:spPr bwMode="auto">
              <a:xfrm flipV="1">
                <a:off x="312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6" name="Line 1125"/>
              <p:cNvSpPr>
                <a:spLocks noChangeShapeType="1"/>
              </p:cNvSpPr>
              <p:nvPr/>
            </p:nvSpPr>
            <p:spPr bwMode="auto">
              <a:xfrm>
                <a:off x="312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7" name="Line 1126"/>
              <p:cNvSpPr>
                <a:spLocks noChangeShapeType="1"/>
              </p:cNvSpPr>
              <p:nvPr/>
            </p:nvSpPr>
            <p:spPr bwMode="auto">
              <a:xfrm>
                <a:off x="312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8" name="Line 1127"/>
              <p:cNvSpPr>
                <a:spLocks noChangeShapeType="1"/>
              </p:cNvSpPr>
              <p:nvPr/>
            </p:nvSpPr>
            <p:spPr bwMode="auto">
              <a:xfrm>
                <a:off x="311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19" name="Line 1128"/>
              <p:cNvSpPr>
                <a:spLocks noChangeShapeType="1"/>
              </p:cNvSpPr>
              <p:nvPr/>
            </p:nvSpPr>
            <p:spPr bwMode="auto">
              <a:xfrm>
                <a:off x="311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0" name="Line 1129"/>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1" name="Line 1130"/>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2" name="Line 1131"/>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3" name="Line 1132"/>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4" name="Line 1133"/>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5" name="Line 1134"/>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6" name="Line 1135"/>
              <p:cNvSpPr>
                <a:spLocks noChangeShapeType="1"/>
              </p:cNvSpPr>
              <p:nvPr/>
            </p:nvSpPr>
            <p:spPr bwMode="auto">
              <a:xfrm>
                <a:off x="312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7" name="Line 1136"/>
              <p:cNvSpPr>
                <a:spLocks noChangeShapeType="1"/>
              </p:cNvSpPr>
              <p:nvPr/>
            </p:nvSpPr>
            <p:spPr bwMode="auto">
              <a:xfrm>
                <a:off x="312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8" name="Line 1137"/>
              <p:cNvSpPr>
                <a:spLocks noChangeShapeType="1"/>
              </p:cNvSpPr>
              <p:nvPr/>
            </p:nvSpPr>
            <p:spPr bwMode="auto">
              <a:xfrm flipV="1">
                <a:off x="312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29" name="Line 1138"/>
              <p:cNvSpPr>
                <a:spLocks noChangeShapeType="1"/>
              </p:cNvSpPr>
              <p:nvPr/>
            </p:nvSpPr>
            <p:spPr bwMode="auto">
              <a:xfrm>
                <a:off x="312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0" name="Line 1139"/>
              <p:cNvSpPr>
                <a:spLocks noChangeShapeType="1"/>
              </p:cNvSpPr>
              <p:nvPr/>
            </p:nvSpPr>
            <p:spPr bwMode="auto">
              <a:xfrm>
                <a:off x="312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1" name="Line 1140"/>
              <p:cNvSpPr>
                <a:spLocks noChangeShapeType="1"/>
              </p:cNvSpPr>
              <p:nvPr/>
            </p:nvSpPr>
            <p:spPr bwMode="auto">
              <a:xfrm>
                <a:off x="312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2" name="Line 1141"/>
              <p:cNvSpPr>
                <a:spLocks noChangeShapeType="1"/>
              </p:cNvSpPr>
              <p:nvPr/>
            </p:nvSpPr>
            <p:spPr bwMode="auto">
              <a:xfrm flipV="1">
                <a:off x="312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3" name="Line 1142"/>
              <p:cNvSpPr>
                <a:spLocks noChangeShapeType="1"/>
              </p:cNvSpPr>
              <p:nvPr/>
            </p:nvSpPr>
            <p:spPr bwMode="auto">
              <a:xfrm>
                <a:off x="312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4" name="Line 1143"/>
              <p:cNvSpPr>
                <a:spLocks noChangeShapeType="1"/>
              </p:cNvSpPr>
              <p:nvPr/>
            </p:nvSpPr>
            <p:spPr bwMode="auto">
              <a:xfrm>
                <a:off x="312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5" name="Line 1144"/>
              <p:cNvSpPr>
                <a:spLocks noChangeShapeType="1"/>
              </p:cNvSpPr>
              <p:nvPr/>
            </p:nvSpPr>
            <p:spPr bwMode="auto">
              <a:xfrm>
                <a:off x="312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6" name="Line 1145"/>
              <p:cNvSpPr>
                <a:spLocks noChangeShapeType="1"/>
              </p:cNvSpPr>
              <p:nvPr/>
            </p:nvSpPr>
            <p:spPr bwMode="auto">
              <a:xfrm>
                <a:off x="313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7" name="Line 1146"/>
              <p:cNvSpPr>
                <a:spLocks noChangeShapeType="1"/>
              </p:cNvSpPr>
              <p:nvPr/>
            </p:nvSpPr>
            <p:spPr bwMode="auto">
              <a:xfrm>
                <a:off x="313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8" name="Line 1147"/>
              <p:cNvSpPr>
                <a:spLocks noChangeShapeType="1"/>
              </p:cNvSpPr>
              <p:nvPr/>
            </p:nvSpPr>
            <p:spPr bwMode="auto">
              <a:xfrm>
                <a:off x="313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39" name="Line 1148"/>
              <p:cNvSpPr>
                <a:spLocks noChangeShapeType="1"/>
              </p:cNvSpPr>
              <p:nvPr/>
            </p:nvSpPr>
            <p:spPr bwMode="auto">
              <a:xfrm>
                <a:off x="313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0" name="Line 1149"/>
              <p:cNvSpPr>
                <a:spLocks noChangeShapeType="1"/>
              </p:cNvSpPr>
              <p:nvPr/>
            </p:nvSpPr>
            <p:spPr bwMode="auto">
              <a:xfrm>
                <a:off x="313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1" name="Line 1150"/>
              <p:cNvSpPr>
                <a:spLocks noChangeShapeType="1"/>
              </p:cNvSpPr>
              <p:nvPr/>
            </p:nvSpPr>
            <p:spPr bwMode="auto">
              <a:xfrm>
                <a:off x="313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2" name="Line 1151"/>
              <p:cNvSpPr>
                <a:spLocks noChangeShapeType="1"/>
              </p:cNvSpPr>
              <p:nvPr/>
            </p:nvSpPr>
            <p:spPr bwMode="auto">
              <a:xfrm>
                <a:off x="313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3" name="Line 1152"/>
              <p:cNvSpPr>
                <a:spLocks noChangeShapeType="1"/>
              </p:cNvSpPr>
              <p:nvPr/>
            </p:nvSpPr>
            <p:spPr bwMode="auto">
              <a:xfrm>
                <a:off x="313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4" name="Line 1153"/>
              <p:cNvSpPr>
                <a:spLocks noChangeShapeType="1"/>
              </p:cNvSpPr>
              <p:nvPr/>
            </p:nvSpPr>
            <p:spPr bwMode="auto">
              <a:xfrm>
                <a:off x="313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5" name="Line 1154"/>
              <p:cNvSpPr>
                <a:spLocks noChangeShapeType="1"/>
              </p:cNvSpPr>
              <p:nvPr/>
            </p:nvSpPr>
            <p:spPr bwMode="auto">
              <a:xfrm>
                <a:off x="313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6" name="Line 1155"/>
              <p:cNvSpPr>
                <a:spLocks noChangeShapeType="1"/>
              </p:cNvSpPr>
              <p:nvPr/>
            </p:nvSpPr>
            <p:spPr bwMode="auto">
              <a:xfrm flipV="1">
                <a:off x="314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7" name="Line 1156"/>
              <p:cNvSpPr>
                <a:spLocks noChangeShapeType="1"/>
              </p:cNvSpPr>
              <p:nvPr/>
            </p:nvSpPr>
            <p:spPr bwMode="auto">
              <a:xfrm>
                <a:off x="313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8" name="Line 1157"/>
              <p:cNvSpPr>
                <a:spLocks noChangeShapeType="1"/>
              </p:cNvSpPr>
              <p:nvPr/>
            </p:nvSpPr>
            <p:spPr bwMode="auto">
              <a:xfrm>
                <a:off x="313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49" name="Line 1158"/>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0" name="Line 1159"/>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1" name="Line 1160"/>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2" name="Line 1161"/>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3" name="Line 1162"/>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4" name="Line 1163"/>
              <p:cNvSpPr>
                <a:spLocks noChangeShapeType="1"/>
              </p:cNvSpPr>
              <p:nvPr/>
            </p:nvSpPr>
            <p:spPr bwMode="auto">
              <a:xfrm>
                <a:off x="314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5" name="Line 1164"/>
              <p:cNvSpPr>
                <a:spLocks noChangeShapeType="1"/>
              </p:cNvSpPr>
              <p:nvPr/>
            </p:nvSpPr>
            <p:spPr bwMode="auto">
              <a:xfrm>
                <a:off x="3141"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6" name="Line 1165"/>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7" name="Line 1166"/>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8" name="Line 1167"/>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59" name="Line 1168"/>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0" name="Line 1169"/>
              <p:cNvSpPr>
                <a:spLocks noChangeShapeType="1"/>
              </p:cNvSpPr>
              <p:nvPr/>
            </p:nvSpPr>
            <p:spPr bwMode="auto">
              <a:xfrm>
                <a:off x="314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1" name="Line 1170"/>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2" name="Line 1171"/>
              <p:cNvSpPr>
                <a:spLocks noChangeShapeType="1"/>
              </p:cNvSpPr>
              <p:nvPr/>
            </p:nvSpPr>
            <p:spPr bwMode="auto">
              <a:xfrm flipV="1">
                <a:off x="314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3" name="Line 1172"/>
              <p:cNvSpPr>
                <a:spLocks noChangeShapeType="1"/>
              </p:cNvSpPr>
              <p:nvPr/>
            </p:nvSpPr>
            <p:spPr bwMode="auto">
              <a:xfrm>
                <a:off x="314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4" name="Line 1173"/>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5" name="Line 1174"/>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6" name="Line 1175"/>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7" name="Line 1176"/>
              <p:cNvSpPr>
                <a:spLocks noChangeShapeType="1"/>
              </p:cNvSpPr>
              <p:nvPr/>
            </p:nvSpPr>
            <p:spPr bwMode="auto">
              <a:xfrm>
                <a:off x="3148"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8" name="Line 1177"/>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69" name="Line 1178"/>
              <p:cNvSpPr>
                <a:spLocks noChangeShapeType="1"/>
              </p:cNvSpPr>
              <p:nvPr/>
            </p:nvSpPr>
            <p:spPr bwMode="auto">
              <a:xfrm>
                <a:off x="314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0" name="Line 1179"/>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1" name="Line 1180"/>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2" name="Line 1181"/>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3" name="Line 1182"/>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4" name="Line 1183"/>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5" name="Line 1184"/>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6" name="Line 1185"/>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7" name="Line 1186"/>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8" name="Line 1187"/>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79" name="Line 1188"/>
              <p:cNvSpPr>
                <a:spLocks noChangeShapeType="1"/>
              </p:cNvSpPr>
              <p:nvPr/>
            </p:nvSpPr>
            <p:spPr bwMode="auto">
              <a:xfrm>
                <a:off x="315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0" name="Line 1189"/>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1" name="Line 1190"/>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2" name="Line 1191"/>
              <p:cNvSpPr>
                <a:spLocks noChangeShapeType="1"/>
              </p:cNvSpPr>
              <p:nvPr/>
            </p:nvSpPr>
            <p:spPr bwMode="auto">
              <a:xfrm>
                <a:off x="315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3" name="Line 1192"/>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4" name="Line 1193"/>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5" name="Line 1194"/>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6" name="Line 1195"/>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7" name="Line 1196"/>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8" name="Line 1197"/>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89" name="Line 1198"/>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0" name="Line 1199"/>
              <p:cNvSpPr>
                <a:spLocks noChangeShapeType="1"/>
              </p:cNvSpPr>
              <p:nvPr/>
            </p:nvSpPr>
            <p:spPr bwMode="auto">
              <a:xfrm>
                <a:off x="316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1" name="Line 1200"/>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2" name="Line 1201"/>
              <p:cNvSpPr>
                <a:spLocks noChangeShapeType="1"/>
              </p:cNvSpPr>
              <p:nvPr/>
            </p:nvSpPr>
            <p:spPr bwMode="auto">
              <a:xfrm flipV="1">
                <a:off x="317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3" name="Line 1202"/>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4" name="Line 1203"/>
              <p:cNvSpPr>
                <a:spLocks noChangeShapeType="1"/>
              </p:cNvSpPr>
              <p:nvPr/>
            </p:nvSpPr>
            <p:spPr bwMode="auto">
              <a:xfrm>
                <a:off x="316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5" name="Line 1204"/>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6" name="Line 1205"/>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7" name="Line 1206"/>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8" name="Line 1207"/>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399" name="Line 1208"/>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0" name="Line 1209"/>
              <p:cNvSpPr>
                <a:spLocks noChangeShapeType="1"/>
              </p:cNvSpPr>
              <p:nvPr/>
            </p:nvSpPr>
            <p:spPr bwMode="auto">
              <a:xfrm>
                <a:off x="317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1" name="Line 1210"/>
              <p:cNvSpPr>
                <a:spLocks noChangeShapeType="1"/>
              </p:cNvSpPr>
              <p:nvPr/>
            </p:nvSpPr>
            <p:spPr bwMode="auto">
              <a:xfrm flipV="1">
                <a:off x="317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2" name="Line 1211"/>
              <p:cNvSpPr>
                <a:spLocks noChangeShapeType="1"/>
              </p:cNvSpPr>
              <p:nvPr/>
            </p:nvSpPr>
            <p:spPr bwMode="auto">
              <a:xfrm>
                <a:off x="3170"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3" name="Line 1212"/>
              <p:cNvSpPr>
                <a:spLocks noChangeShapeType="1"/>
              </p:cNvSpPr>
              <p:nvPr/>
            </p:nvSpPr>
            <p:spPr bwMode="auto">
              <a:xfrm>
                <a:off x="317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4" name="Line 1213"/>
              <p:cNvSpPr>
                <a:spLocks noChangeShapeType="1"/>
              </p:cNvSpPr>
              <p:nvPr/>
            </p:nvSpPr>
            <p:spPr bwMode="auto">
              <a:xfrm>
                <a:off x="317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5" name="Line 1214"/>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6" name="Line 1215"/>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7" name="Line 1216"/>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8" name="Line 1217"/>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09" name="Line 1218"/>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0" name="Line 1219"/>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1" name="Line 1220"/>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2" name="Line 1221"/>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3" name="Line 1222"/>
              <p:cNvSpPr>
                <a:spLocks noChangeShapeType="1"/>
              </p:cNvSpPr>
              <p:nvPr/>
            </p:nvSpPr>
            <p:spPr bwMode="auto">
              <a:xfrm>
                <a:off x="317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4" name="Line 1223"/>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5" name="Line 1224"/>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6" name="Line 1225"/>
              <p:cNvSpPr>
                <a:spLocks noChangeShapeType="1"/>
              </p:cNvSpPr>
              <p:nvPr/>
            </p:nvSpPr>
            <p:spPr bwMode="auto">
              <a:xfrm>
                <a:off x="317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7" name="Line 1226"/>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8" name="Line 1227"/>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19" name="Line 1228"/>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0" name="Line 1229"/>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1" name="Line 1230"/>
              <p:cNvSpPr>
                <a:spLocks noChangeShapeType="1"/>
              </p:cNvSpPr>
              <p:nvPr/>
            </p:nvSpPr>
            <p:spPr bwMode="auto">
              <a:xfrm>
                <a:off x="318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2" name="Line 1231"/>
              <p:cNvSpPr>
                <a:spLocks noChangeShapeType="1"/>
              </p:cNvSpPr>
              <p:nvPr/>
            </p:nvSpPr>
            <p:spPr bwMode="auto">
              <a:xfrm>
                <a:off x="318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3" name="Line 1232"/>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4" name="Line 1233"/>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5" name="Line 1234"/>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6" name="Line 1235"/>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7" name="Line 1236"/>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8" name="Line 1237"/>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29" name="Line 1238"/>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0" name="Line 1239"/>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1" name="Line 1240"/>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2" name="Line 1241"/>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3" name="Line 1242"/>
              <p:cNvSpPr>
                <a:spLocks noChangeShapeType="1"/>
              </p:cNvSpPr>
              <p:nvPr/>
            </p:nvSpPr>
            <p:spPr bwMode="auto">
              <a:xfrm>
                <a:off x="3191"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4" name="Line 1243"/>
              <p:cNvSpPr>
                <a:spLocks noChangeShapeType="1"/>
              </p:cNvSpPr>
              <p:nvPr/>
            </p:nvSpPr>
            <p:spPr bwMode="auto">
              <a:xfrm>
                <a:off x="319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5" name="Line 1244"/>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6" name="Line 1245"/>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7" name="Line 1246"/>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8" name="Line 1247"/>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439" name="Line 1248"/>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9" name="Group 1249"/>
            <p:cNvGrpSpPr>
              <a:grpSpLocks/>
            </p:cNvGrpSpPr>
            <p:nvPr/>
          </p:nvGrpSpPr>
          <p:grpSpPr bwMode="auto">
            <a:xfrm>
              <a:off x="2562" y="1659"/>
              <a:ext cx="128" cy="498"/>
              <a:chOff x="3198" y="1317"/>
              <a:chExt cx="128" cy="744"/>
            </a:xfrm>
          </p:grpSpPr>
          <p:sp>
            <p:nvSpPr>
              <p:cNvPr id="26040" name="Line 1250"/>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1" name="Line 1251"/>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2" name="Line 1252"/>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3" name="Line 1253"/>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4" name="Line 1254"/>
              <p:cNvSpPr>
                <a:spLocks noChangeShapeType="1"/>
              </p:cNvSpPr>
              <p:nvPr/>
            </p:nvSpPr>
            <p:spPr bwMode="auto">
              <a:xfrm>
                <a:off x="3198"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5" name="Line 1255"/>
              <p:cNvSpPr>
                <a:spLocks noChangeShapeType="1"/>
              </p:cNvSpPr>
              <p:nvPr/>
            </p:nvSpPr>
            <p:spPr bwMode="auto">
              <a:xfrm>
                <a:off x="319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6" name="Line 1256"/>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7" name="Line 1257"/>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8" name="Line 1258"/>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49" name="Line 1259"/>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0" name="Line 1260"/>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1" name="Line 1261"/>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2" name="Line 1262"/>
              <p:cNvSpPr>
                <a:spLocks noChangeShapeType="1"/>
              </p:cNvSpPr>
              <p:nvPr/>
            </p:nvSpPr>
            <p:spPr bwMode="auto">
              <a:xfrm>
                <a:off x="320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3" name="Line 1263"/>
              <p:cNvSpPr>
                <a:spLocks noChangeShapeType="1"/>
              </p:cNvSpPr>
              <p:nvPr/>
            </p:nvSpPr>
            <p:spPr bwMode="auto">
              <a:xfrm>
                <a:off x="321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4" name="Line 1264"/>
              <p:cNvSpPr>
                <a:spLocks noChangeShapeType="1"/>
              </p:cNvSpPr>
              <p:nvPr/>
            </p:nvSpPr>
            <p:spPr bwMode="auto">
              <a:xfrm flipV="1">
                <a:off x="321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5" name="Line 1265"/>
              <p:cNvSpPr>
                <a:spLocks noChangeShapeType="1"/>
              </p:cNvSpPr>
              <p:nvPr/>
            </p:nvSpPr>
            <p:spPr bwMode="auto">
              <a:xfrm>
                <a:off x="3205"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6" name="Line 1266"/>
              <p:cNvSpPr>
                <a:spLocks noChangeShapeType="1"/>
              </p:cNvSpPr>
              <p:nvPr/>
            </p:nvSpPr>
            <p:spPr bwMode="auto">
              <a:xfrm>
                <a:off x="320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7" name="Line 1267"/>
              <p:cNvSpPr>
                <a:spLocks noChangeShapeType="1"/>
              </p:cNvSpPr>
              <p:nvPr/>
            </p:nvSpPr>
            <p:spPr bwMode="auto">
              <a:xfrm>
                <a:off x="321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8" name="Line 1268"/>
              <p:cNvSpPr>
                <a:spLocks noChangeShapeType="1"/>
              </p:cNvSpPr>
              <p:nvPr/>
            </p:nvSpPr>
            <p:spPr bwMode="auto">
              <a:xfrm>
                <a:off x="321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59" name="Line 1269"/>
              <p:cNvSpPr>
                <a:spLocks noChangeShapeType="1"/>
              </p:cNvSpPr>
              <p:nvPr/>
            </p:nvSpPr>
            <p:spPr bwMode="auto">
              <a:xfrm>
                <a:off x="321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0" name="Line 1270"/>
              <p:cNvSpPr>
                <a:spLocks noChangeShapeType="1"/>
              </p:cNvSpPr>
              <p:nvPr/>
            </p:nvSpPr>
            <p:spPr bwMode="auto">
              <a:xfrm>
                <a:off x="321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1" name="Line 1271"/>
              <p:cNvSpPr>
                <a:spLocks noChangeShapeType="1"/>
              </p:cNvSpPr>
              <p:nvPr/>
            </p:nvSpPr>
            <p:spPr bwMode="auto">
              <a:xfrm>
                <a:off x="321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2" name="Line 1272"/>
              <p:cNvSpPr>
                <a:spLocks noChangeShapeType="1"/>
              </p:cNvSpPr>
              <p:nvPr/>
            </p:nvSpPr>
            <p:spPr bwMode="auto">
              <a:xfrm>
                <a:off x="321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3" name="Line 1273"/>
              <p:cNvSpPr>
                <a:spLocks noChangeShapeType="1"/>
              </p:cNvSpPr>
              <p:nvPr/>
            </p:nvSpPr>
            <p:spPr bwMode="auto">
              <a:xfrm flipV="1">
                <a:off x="3212"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4" name="Line 1274"/>
              <p:cNvSpPr>
                <a:spLocks noChangeShapeType="1"/>
              </p:cNvSpPr>
              <p:nvPr/>
            </p:nvSpPr>
            <p:spPr bwMode="auto">
              <a:xfrm>
                <a:off x="321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5" name="Line 1275"/>
              <p:cNvSpPr>
                <a:spLocks noChangeShapeType="1"/>
              </p:cNvSpPr>
              <p:nvPr/>
            </p:nvSpPr>
            <p:spPr bwMode="auto">
              <a:xfrm>
                <a:off x="321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6" name="Line 1276"/>
              <p:cNvSpPr>
                <a:spLocks noChangeShapeType="1"/>
              </p:cNvSpPr>
              <p:nvPr/>
            </p:nvSpPr>
            <p:spPr bwMode="auto">
              <a:xfrm flipV="1">
                <a:off x="321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7" name="Line 1277"/>
              <p:cNvSpPr>
                <a:spLocks noChangeShapeType="1"/>
              </p:cNvSpPr>
              <p:nvPr/>
            </p:nvSpPr>
            <p:spPr bwMode="auto">
              <a:xfrm>
                <a:off x="32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8" name="Line 1278"/>
              <p:cNvSpPr>
                <a:spLocks noChangeShapeType="1"/>
              </p:cNvSpPr>
              <p:nvPr/>
            </p:nvSpPr>
            <p:spPr bwMode="auto">
              <a:xfrm>
                <a:off x="32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69" name="Line 1279"/>
              <p:cNvSpPr>
                <a:spLocks noChangeShapeType="1"/>
              </p:cNvSpPr>
              <p:nvPr/>
            </p:nvSpPr>
            <p:spPr bwMode="auto">
              <a:xfrm>
                <a:off x="32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0" name="Line 1280"/>
              <p:cNvSpPr>
                <a:spLocks noChangeShapeType="1"/>
              </p:cNvSpPr>
              <p:nvPr/>
            </p:nvSpPr>
            <p:spPr bwMode="auto">
              <a:xfrm>
                <a:off x="32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1" name="Line 1281"/>
              <p:cNvSpPr>
                <a:spLocks noChangeShapeType="1"/>
              </p:cNvSpPr>
              <p:nvPr/>
            </p:nvSpPr>
            <p:spPr bwMode="auto">
              <a:xfrm>
                <a:off x="32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2" name="Line 1282"/>
              <p:cNvSpPr>
                <a:spLocks noChangeShapeType="1"/>
              </p:cNvSpPr>
              <p:nvPr/>
            </p:nvSpPr>
            <p:spPr bwMode="auto">
              <a:xfrm>
                <a:off x="32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3" name="Line 1283"/>
              <p:cNvSpPr>
                <a:spLocks noChangeShapeType="1"/>
              </p:cNvSpPr>
              <p:nvPr/>
            </p:nvSpPr>
            <p:spPr bwMode="auto">
              <a:xfrm flipV="1">
                <a:off x="3219"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4" name="Line 1284"/>
              <p:cNvSpPr>
                <a:spLocks noChangeShapeType="1"/>
              </p:cNvSpPr>
              <p:nvPr/>
            </p:nvSpPr>
            <p:spPr bwMode="auto">
              <a:xfrm>
                <a:off x="322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5" name="Line 1285"/>
              <p:cNvSpPr>
                <a:spLocks noChangeShapeType="1"/>
              </p:cNvSpPr>
              <p:nvPr/>
            </p:nvSpPr>
            <p:spPr bwMode="auto">
              <a:xfrm flipV="1">
                <a:off x="322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6" name="Line 1286"/>
              <p:cNvSpPr>
                <a:spLocks noChangeShapeType="1"/>
              </p:cNvSpPr>
              <p:nvPr/>
            </p:nvSpPr>
            <p:spPr bwMode="auto">
              <a:xfrm>
                <a:off x="3219"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7" name="Line 1287"/>
              <p:cNvSpPr>
                <a:spLocks noChangeShapeType="1"/>
              </p:cNvSpPr>
              <p:nvPr/>
            </p:nvSpPr>
            <p:spPr bwMode="auto">
              <a:xfrm>
                <a:off x="3219"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8" name="Line 1288"/>
              <p:cNvSpPr>
                <a:spLocks noChangeShapeType="1"/>
              </p:cNvSpPr>
              <p:nvPr/>
            </p:nvSpPr>
            <p:spPr bwMode="auto">
              <a:xfrm flipV="1">
                <a:off x="322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79" name="Line 1289"/>
              <p:cNvSpPr>
                <a:spLocks noChangeShapeType="1"/>
              </p:cNvSpPr>
              <p:nvPr/>
            </p:nvSpPr>
            <p:spPr bwMode="auto">
              <a:xfrm flipV="1">
                <a:off x="322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0" name="Line 1290"/>
              <p:cNvSpPr>
                <a:spLocks noChangeShapeType="1"/>
              </p:cNvSpPr>
              <p:nvPr/>
            </p:nvSpPr>
            <p:spPr bwMode="auto">
              <a:xfrm flipV="1">
                <a:off x="3226"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1" name="Line 1291"/>
              <p:cNvSpPr>
                <a:spLocks noChangeShapeType="1"/>
              </p:cNvSpPr>
              <p:nvPr/>
            </p:nvSpPr>
            <p:spPr bwMode="auto">
              <a:xfrm flipV="1">
                <a:off x="3226" y="201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2" name="Line 1292"/>
              <p:cNvSpPr>
                <a:spLocks noChangeShapeType="1"/>
              </p:cNvSpPr>
              <p:nvPr/>
            </p:nvSpPr>
            <p:spPr bwMode="auto">
              <a:xfrm>
                <a:off x="3226"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3" name="Line 1293"/>
              <p:cNvSpPr>
                <a:spLocks noChangeShapeType="1"/>
              </p:cNvSpPr>
              <p:nvPr/>
            </p:nvSpPr>
            <p:spPr bwMode="auto">
              <a:xfrm>
                <a:off x="3226" y="2017"/>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4" name="Line 1294"/>
              <p:cNvSpPr>
                <a:spLocks noChangeShapeType="1"/>
              </p:cNvSpPr>
              <p:nvPr/>
            </p:nvSpPr>
            <p:spPr bwMode="auto">
              <a:xfrm flipV="1">
                <a:off x="3226"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5" name="Line 1295"/>
              <p:cNvSpPr>
                <a:spLocks noChangeShapeType="1"/>
              </p:cNvSpPr>
              <p:nvPr/>
            </p:nvSpPr>
            <p:spPr bwMode="auto">
              <a:xfrm flipV="1">
                <a:off x="3226" y="200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6" name="Line 1296"/>
              <p:cNvSpPr>
                <a:spLocks noChangeShapeType="1"/>
              </p:cNvSpPr>
              <p:nvPr/>
            </p:nvSpPr>
            <p:spPr bwMode="auto">
              <a:xfrm flipV="1">
                <a:off x="3226" y="1996"/>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7" name="Line 1297"/>
              <p:cNvSpPr>
                <a:spLocks noChangeShapeType="1"/>
              </p:cNvSpPr>
              <p:nvPr/>
            </p:nvSpPr>
            <p:spPr bwMode="auto">
              <a:xfrm>
                <a:off x="3226" y="1996"/>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8" name="Line 1298"/>
              <p:cNvSpPr>
                <a:spLocks noChangeShapeType="1"/>
              </p:cNvSpPr>
              <p:nvPr/>
            </p:nvSpPr>
            <p:spPr bwMode="auto">
              <a:xfrm>
                <a:off x="3226" y="1996"/>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89" name="Line 1299"/>
              <p:cNvSpPr>
                <a:spLocks noChangeShapeType="1"/>
              </p:cNvSpPr>
              <p:nvPr/>
            </p:nvSpPr>
            <p:spPr bwMode="auto">
              <a:xfrm flipV="1">
                <a:off x="3233" y="198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0" name="Line 1300"/>
              <p:cNvSpPr>
                <a:spLocks noChangeShapeType="1"/>
              </p:cNvSpPr>
              <p:nvPr/>
            </p:nvSpPr>
            <p:spPr bwMode="auto">
              <a:xfrm flipV="1">
                <a:off x="3233" y="196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1" name="Line 1301"/>
              <p:cNvSpPr>
                <a:spLocks noChangeShapeType="1"/>
              </p:cNvSpPr>
              <p:nvPr/>
            </p:nvSpPr>
            <p:spPr bwMode="auto">
              <a:xfrm>
                <a:off x="3226" y="196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2" name="Line 1302"/>
              <p:cNvSpPr>
                <a:spLocks noChangeShapeType="1"/>
              </p:cNvSpPr>
              <p:nvPr/>
            </p:nvSpPr>
            <p:spPr bwMode="auto">
              <a:xfrm>
                <a:off x="3226" y="1975"/>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3" name="Line 1303"/>
              <p:cNvSpPr>
                <a:spLocks noChangeShapeType="1"/>
              </p:cNvSpPr>
              <p:nvPr/>
            </p:nvSpPr>
            <p:spPr bwMode="auto">
              <a:xfrm flipV="1">
                <a:off x="3233" y="1954"/>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4" name="Line 1304"/>
              <p:cNvSpPr>
                <a:spLocks noChangeShapeType="1"/>
              </p:cNvSpPr>
              <p:nvPr/>
            </p:nvSpPr>
            <p:spPr bwMode="auto">
              <a:xfrm flipV="1">
                <a:off x="3233" y="1946"/>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5" name="Line 1305"/>
              <p:cNvSpPr>
                <a:spLocks noChangeShapeType="1"/>
              </p:cNvSpPr>
              <p:nvPr/>
            </p:nvSpPr>
            <p:spPr bwMode="auto">
              <a:xfrm flipV="1">
                <a:off x="3233" y="193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6" name="Line 1306"/>
              <p:cNvSpPr>
                <a:spLocks noChangeShapeType="1"/>
              </p:cNvSpPr>
              <p:nvPr/>
            </p:nvSpPr>
            <p:spPr bwMode="auto">
              <a:xfrm flipV="1">
                <a:off x="3233" y="1897"/>
                <a:ext cx="1" cy="4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7" name="Line 1307"/>
              <p:cNvSpPr>
                <a:spLocks noChangeShapeType="1"/>
              </p:cNvSpPr>
              <p:nvPr/>
            </p:nvSpPr>
            <p:spPr bwMode="auto">
              <a:xfrm flipV="1">
                <a:off x="3233" y="1848"/>
                <a:ext cx="1" cy="4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8" name="Line 1308"/>
              <p:cNvSpPr>
                <a:spLocks noChangeShapeType="1"/>
              </p:cNvSpPr>
              <p:nvPr/>
            </p:nvSpPr>
            <p:spPr bwMode="auto">
              <a:xfrm>
                <a:off x="3233" y="1848"/>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99" name="Line 1309"/>
              <p:cNvSpPr>
                <a:spLocks noChangeShapeType="1"/>
              </p:cNvSpPr>
              <p:nvPr/>
            </p:nvSpPr>
            <p:spPr bwMode="auto">
              <a:xfrm>
                <a:off x="3233" y="1848"/>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0" name="Line 1310"/>
              <p:cNvSpPr>
                <a:spLocks noChangeShapeType="1"/>
              </p:cNvSpPr>
              <p:nvPr/>
            </p:nvSpPr>
            <p:spPr bwMode="auto">
              <a:xfrm flipV="1">
                <a:off x="3240" y="1826"/>
                <a:ext cx="1" cy="36"/>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1" name="Line 1311"/>
              <p:cNvSpPr>
                <a:spLocks noChangeShapeType="1"/>
              </p:cNvSpPr>
              <p:nvPr/>
            </p:nvSpPr>
            <p:spPr bwMode="auto">
              <a:xfrm flipV="1">
                <a:off x="3233" y="1791"/>
                <a:ext cx="7"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2" name="Line 1312"/>
              <p:cNvSpPr>
                <a:spLocks noChangeShapeType="1"/>
              </p:cNvSpPr>
              <p:nvPr/>
            </p:nvSpPr>
            <p:spPr bwMode="auto">
              <a:xfrm flipV="1">
                <a:off x="3240" y="1756"/>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3" name="Line 1313"/>
              <p:cNvSpPr>
                <a:spLocks noChangeShapeType="1"/>
              </p:cNvSpPr>
              <p:nvPr/>
            </p:nvSpPr>
            <p:spPr bwMode="auto">
              <a:xfrm flipV="1">
                <a:off x="3240" y="1734"/>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4" name="Line 1314"/>
              <p:cNvSpPr>
                <a:spLocks noChangeShapeType="1"/>
              </p:cNvSpPr>
              <p:nvPr/>
            </p:nvSpPr>
            <p:spPr bwMode="auto">
              <a:xfrm>
                <a:off x="3233" y="1734"/>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5" name="Line 1315"/>
              <p:cNvSpPr>
                <a:spLocks noChangeShapeType="1"/>
              </p:cNvSpPr>
              <p:nvPr/>
            </p:nvSpPr>
            <p:spPr bwMode="auto">
              <a:xfrm flipV="1">
                <a:off x="3240" y="1706"/>
                <a:ext cx="1" cy="50"/>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6" name="Line 1316"/>
              <p:cNvSpPr>
                <a:spLocks noChangeShapeType="1"/>
              </p:cNvSpPr>
              <p:nvPr/>
            </p:nvSpPr>
            <p:spPr bwMode="auto">
              <a:xfrm flipV="1">
                <a:off x="3240" y="1635"/>
                <a:ext cx="1" cy="7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7" name="Line 1317"/>
              <p:cNvSpPr>
                <a:spLocks noChangeShapeType="1"/>
              </p:cNvSpPr>
              <p:nvPr/>
            </p:nvSpPr>
            <p:spPr bwMode="auto">
              <a:xfrm flipV="1">
                <a:off x="3240" y="1600"/>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8" name="Line 1318"/>
              <p:cNvSpPr>
                <a:spLocks noChangeShapeType="1"/>
              </p:cNvSpPr>
              <p:nvPr/>
            </p:nvSpPr>
            <p:spPr bwMode="auto">
              <a:xfrm flipV="1">
                <a:off x="3240" y="1558"/>
                <a:ext cx="1" cy="4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09" name="Line 1319"/>
              <p:cNvSpPr>
                <a:spLocks noChangeShapeType="1"/>
              </p:cNvSpPr>
              <p:nvPr/>
            </p:nvSpPr>
            <p:spPr bwMode="auto">
              <a:xfrm flipV="1">
                <a:off x="3240" y="1522"/>
                <a:ext cx="1" cy="36"/>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0" name="Line 1320"/>
              <p:cNvSpPr>
                <a:spLocks noChangeShapeType="1"/>
              </p:cNvSpPr>
              <p:nvPr/>
            </p:nvSpPr>
            <p:spPr bwMode="auto">
              <a:xfrm flipV="1">
                <a:off x="3240" y="1494"/>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1" name="Line 1321"/>
              <p:cNvSpPr>
                <a:spLocks noChangeShapeType="1"/>
              </p:cNvSpPr>
              <p:nvPr/>
            </p:nvSpPr>
            <p:spPr bwMode="auto">
              <a:xfrm flipV="1">
                <a:off x="3240" y="1473"/>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2" name="Line 1322"/>
              <p:cNvSpPr>
                <a:spLocks noChangeShapeType="1"/>
              </p:cNvSpPr>
              <p:nvPr/>
            </p:nvSpPr>
            <p:spPr bwMode="auto">
              <a:xfrm flipV="1">
                <a:off x="3240" y="1459"/>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3" name="Line 1323"/>
              <p:cNvSpPr>
                <a:spLocks noChangeShapeType="1"/>
              </p:cNvSpPr>
              <p:nvPr/>
            </p:nvSpPr>
            <p:spPr bwMode="auto">
              <a:xfrm flipV="1">
                <a:off x="3248" y="1445"/>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4" name="Line 1324"/>
              <p:cNvSpPr>
                <a:spLocks noChangeShapeType="1"/>
              </p:cNvSpPr>
              <p:nvPr/>
            </p:nvSpPr>
            <p:spPr bwMode="auto">
              <a:xfrm flipV="1">
                <a:off x="3240" y="1381"/>
                <a:ext cx="8" cy="6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5" name="Line 1325"/>
              <p:cNvSpPr>
                <a:spLocks noChangeShapeType="1"/>
              </p:cNvSpPr>
              <p:nvPr/>
            </p:nvSpPr>
            <p:spPr bwMode="auto">
              <a:xfrm flipV="1">
                <a:off x="3248" y="1317"/>
                <a:ext cx="1" cy="6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6" name="Line 1326"/>
              <p:cNvSpPr>
                <a:spLocks noChangeShapeType="1"/>
              </p:cNvSpPr>
              <p:nvPr/>
            </p:nvSpPr>
            <p:spPr bwMode="auto">
              <a:xfrm>
                <a:off x="3240" y="1317"/>
                <a:ext cx="1" cy="2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7" name="Line 1327"/>
              <p:cNvSpPr>
                <a:spLocks noChangeShapeType="1"/>
              </p:cNvSpPr>
              <p:nvPr/>
            </p:nvSpPr>
            <p:spPr bwMode="auto">
              <a:xfrm>
                <a:off x="3240" y="1339"/>
                <a:ext cx="8"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8" name="Line 1328"/>
              <p:cNvSpPr>
                <a:spLocks noChangeShapeType="1"/>
              </p:cNvSpPr>
              <p:nvPr/>
            </p:nvSpPr>
            <p:spPr bwMode="auto">
              <a:xfrm>
                <a:off x="3240" y="1360"/>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19" name="Line 1329"/>
              <p:cNvSpPr>
                <a:spLocks noChangeShapeType="1"/>
              </p:cNvSpPr>
              <p:nvPr/>
            </p:nvSpPr>
            <p:spPr bwMode="auto">
              <a:xfrm>
                <a:off x="3240" y="1374"/>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0" name="Line 1330"/>
              <p:cNvSpPr>
                <a:spLocks noChangeShapeType="1"/>
              </p:cNvSpPr>
              <p:nvPr/>
            </p:nvSpPr>
            <p:spPr bwMode="auto">
              <a:xfrm>
                <a:off x="3248" y="140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1" name="Line 1331"/>
              <p:cNvSpPr>
                <a:spLocks noChangeShapeType="1"/>
              </p:cNvSpPr>
              <p:nvPr/>
            </p:nvSpPr>
            <p:spPr bwMode="auto">
              <a:xfrm>
                <a:off x="3248" y="140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2" name="Line 1332"/>
              <p:cNvSpPr>
                <a:spLocks noChangeShapeType="1"/>
              </p:cNvSpPr>
              <p:nvPr/>
            </p:nvSpPr>
            <p:spPr bwMode="auto">
              <a:xfrm>
                <a:off x="3248" y="1416"/>
                <a:ext cx="1" cy="36"/>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3" name="Line 1333"/>
              <p:cNvSpPr>
                <a:spLocks noChangeShapeType="1"/>
              </p:cNvSpPr>
              <p:nvPr/>
            </p:nvSpPr>
            <p:spPr bwMode="auto">
              <a:xfrm>
                <a:off x="3248" y="1452"/>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4" name="Line 1334"/>
              <p:cNvSpPr>
                <a:spLocks noChangeShapeType="1"/>
              </p:cNvSpPr>
              <p:nvPr/>
            </p:nvSpPr>
            <p:spPr bwMode="auto">
              <a:xfrm flipV="1">
                <a:off x="3248" y="1438"/>
                <a:ext cx="1" cy="4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5" name="Line 1335"/>
              <p:cNvSpPr>
                <a:spLocks noChangeShapeType="1"/>
              </p:cNvSpPr>
              <p:nvPr/>
            </p:nvSpPr>
            <p:spPr bwMode="auto">
              <a:xfrm flipV="1">
                <a:off x="3255" y="14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6" name="Line 1336"/>
              <p:cNvSpPr>
                <a:spLocks noChangeShapeType="1"/>
              </p:cNvSpPr>
              <p:nvPr/>
            </p:nvSpPr>
            <p:spPr bwMode="auto">
              <a:xfrm>
                <a:off x="3248" y="1431"/>
                <a:ext cx="1" cy="42"/>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7" name="Line 1337"/>
              <p:cNvSpPr>
                <a:spLocks noChangeShapeType="1"/>
              </p:cNvSpPr>
              <p:nvPr/>
            </p:nvSpPr>
            <p:spPr bwMode="auto">
              <a:xfrm>
                <a:off x="3248" y="1473"/>
                <a:ext cx="1" cy="56"/>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8" name="Line 1338"/>
              <p:cNvSpPr>
                <a:spLocks noChangeShapeType="1"/>
              </p:cNvSpPr>
              <p:nvPr/>
            </p:nvSpPr>
            <p:spPr bwMode="auto">
              <a:xfrm>
                <a:off x="3248" y="1529"/>
                <a:ext cx="1" cy="5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29" name="Line 1339"/>
              <p:cNvSpPr>
                <a:spLocks noChangeShapeType="1"/>
              </p:cNvSpPr>
              <p:nvPr/>
            </p:nvSpPr>
            <p:spPr bwMode="auto">
              <a:xfrm>
                <a:off x="3248" y="1586"/>
                <a:ext cx="7"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0" name="Line 1340"/>
              <p:cNvSpPr>
                <a:spLocks noChangeShapeType="1"/>
              </p:cNvSpPr>
              <p:nvPr/>
            </p:nvSpPr>
            <p:spPr bwMode="auto">
              <a:xfrm>
                <a:off x="3248" y="1614"/>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1" name="Line 1341"/>
              <p:cNvSpPr>
                <a:spLocks noChangeShapeType="1"/>
              </p:cNvSpPr>
              <p:nvPr/>
            </p:nvSpPr>
            <p:spPr bwMode="auto">
              <a:xfrm>
                <a:off x="3255" y="1635"/>
                <a:ext cx="1" cy="2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2" name="Line 1342"/>
              <p:cNvSpPr>
                <a:spLocks noChangeShapeType="1"/>
              </p:cNvSpPr>
              <p:nvPr/>
            </p:nvSpPr>
            <p:spPr bwMode="auto">
              <a:xfrm>
                <a:off x="3255" y="1664"/>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3" name="Line 1343"/>
              <p:cNvSpPr>
                <a:spLocks noChangeShapeType="1"/>
              </p:cNvSpPr>
              <p:nvPr/>
            </p:nvSpPr>
            <p:spPr bwMode="auto">
              <a:xfrm>
                <a:off x="3255" y="1699"/>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4" name="Line 1344"/>
              <p:cNvSpPr>
                <a:spLocks noChangeShapeType="1"/>
              </p:cNvSpPr>
              <p:nvPr/>
            </p:nvSpPr>
            <p:spPr bwMode="auto">
              <a:xfrm>
                <a:off x="3255" y="1706"/>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5" name="Line 1345"/>
              <p:cNvSpPr>
                <a:spLocks noChangeShapeType="1"/>
              </p:cNvSpPr>
              <p:nvPr/>
            </p:nvSpPr>
            <p:spPr bwMode="auto">
              <a:xfrm>
                <a:off x="3255" y="1720"/>
                <a:ext cx="1" cy="43"/>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6" name="Line 1346"/>
              <p:cNvSpPr>
                <a:spLocks noChangeShapeType="1"/>
              </p:cNvSpPr>
              <p:nvPr/>
            </p:nvSpPr>
            <p:spPr bwMode="auto">
              <a:xfrm>
                <a:off x="3255" y="176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7" name="Line 1347"/>
              <p:cNvSpPr>
                <a:spLocks noChangeShapeType="1"/>
              </p:cNvSpPr>
              <p:nvPr/>
            </p:nvSpPr>
            <p:spPr bwMode="auto">
              <a:xfrm>
                <a:off x="3255" y="177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8" name="Line 1348"/>
              <p:cNvSpPr>
                <a:spLocks noChangeShapeType="1"/>
              </p:cNvSpPr>
              <p:nvPr/>
            </p:nvSpPr>
            <p:spPr bwMode="auto">
              <a:xfrm>
                <a:off x="3255" y="1777"/>
                <a:ext cx="1" cy="3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39" name="Line 1349"/>
              <p:cNvSpPr>
                <a:spLocks noChangeShapeType="1"/>
              </p:cNvSpPr>
              <p:nvPr/>
            </p:nvSpPr>
            <p:spPr bwMode="auto">
              <a:xfrm>
                <a:off x="3255" y="1812"/>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0" name="Line 1350"/>
              <p:cNvSpPr>
                <a:spLocks noChangeShapeType="1"/>
              </p:cNvSpPr>
              <p:nvPr/>
            </p:nvSpPr>
            <p:spPr bwMode="auto">
              <a:xfrm>
                <a:off x="3255" y="1826"/>
                <a:ext cx="1" cy="29"/>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1" name="Line 1351"/>
              <p:cNvSpPr>
                <a:spLocks noChangeShapeType="1"/>
              </p:cNvSpPr>
              <p:nvPr/>
            </p:nvSpPr>
            <p:spPr bwMode="auto">
              <a:xfrm>
                <a:off x="3255" y="1855"/>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2" name="Line 1352"/>
              <p:cNvSpPr>
                <a:spLocks noChangeShapeType="1"/>
              </p:cNvSpPr>
              <p:nvPr/>
            </p:nvSpPr>
            <p:spPr bwMode="auto">
              <a:xfrm>
                <a:off x="3255" y="1876"/>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3" name="Line 1353"/>
              <p:cNvSpPr>
                <a:spLocks noChangeShapeType="1"/>
              </p:cNvSpPr>
              <p:nvPr/>
            </p:nvSpPr>
            <p:spPr bwMode="auto">
              <a:xfrm>
                <a:off x="3255" y="1876"/>
                <a:ext cx="1" cy="2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4" name="Line 1354"/>
              <p:cNvSpPr>
                <a:spLocks noChangeShapeType="1"/>
              </p:cNvSpPr>
              <p:nvPr/>
            </p:nvSpPr>
            <p:spPr bwMode="auto">
              <a:xfrm>
                <a:off x="3262" y="1904"/>
                <a:ext cx="1" cy="50"/>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5" name="Line 1355"/>
              <p:cNvSpPr>
                <a:spLocks noChangeShapeType="1"/>
              </p:cNvSpPr>
              <p:nvPr/>
            </p:nvSpPr>
            <p:spPr bwMode="auto">
              <a:xfrm>
                <a:off x="3262" y="195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6" name="Line 1356"/>
              <p:cNvSpPr>
                <a:spLocks noChangeShapeType="1"/>
              </p:cNvSpPr>
              <p:nvPr/>
            </p:nvSpPr>
            <p:spPr bwMode="auto">
              <a:xfrm flipV="1">
                <a:off x="3262" y="1946"/>
                <a:ext cx="1" cy="15"/>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7" name="Line 1357"/>
              <p:cNvSpPr>
                <a:spLocks noChangeShapeType="1"/>
              </p:cNvSpPr>
              <p:nvPr/>
            </p:nvSpPr>
            <p:spPr bwMode="auto">
              <a:xfrm>
                <a:off x="3262" y="1946"/>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8" name="Line 1358"/>
              <p:cNvSpPr>
                <a:spLocks noChangeShapeType="1"/>
              </p:cNvSpPr>
              <p:nvPr/>
            </p:nvSpPr>
            <p:spPr bwMode="auto">
              <a:xfrm>
                <a:off x="3262" y="1954"/>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49" name="Line 1359"/>
              <p:cNvSpPr>
                <a:spLocks noChangeShapeType="1"/>
              </p:cNvSpPr>
              <p:nvPr/>
            </p:nvSpPr>
            <p:spPr bwMode="auto">
              <a:xfrm>
                <a:off x="3262" y="196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0" name="Line 1360"/>
              <p:cNvSpPr>
                <a:spLocks noChangeShapeType="1"/>
              </p:cNvSpPr>
              <p:nvPr/>
            </p:nvSpPr>
            <p:spPr bwMode="auto">
              <a:xfrm>
                <a:off x="3262" y="1968"/>
                <a:ext cx="1" cy="2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1" name="Line 1361"/>
              <p:cNvSpPr>
                <a:spLocks noChangeShapeType="1"/>
              </p:cNvSpPr>
              <p:nvPr/>
            </p:nvSpPr>
            <p:spPr bwMode="auto">
              <a:xfrm>
                <a:off x="3262" y="1989"/>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2" name="Line 1362"/>
              <p:cNvSpPr>
                <a:spLocks noChangeShapeType="1"/>
              </p:cNvSpPr>
              <p:nvPr/>
            </p:nvSpPr>
            <p:spPr bwMode="auto">
              <a:xfrm>
                <a:off x="3262" y="2003"/>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3" name="Line 1363"/>
              <p:cNvSpPr>
                <a:spLocks noChangeShapeType="1"/>
              </p:cNvSpPr>
              <p:nvPr/>
            </p:nvSpPr>
            <p:spPr bwMode="auto">
              <a:xfrm>
                <a:off x="3262"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4" name="Line 1364"/>
              <p:cNvSpPr>
                <a:spLocks noChangeShapeType="1"/>
              </p:cNvSpPr>
              <p:nvPr/>
            </p:nvSpPr>
            <p:spPr bwMode="auto">
              <a:xfrm flipV="1">
                <a:off x="3269" y="2017"/>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5" name="Line 1365"/>
              <p:cNvSpPr>
                <a:spLocks noChangeShapeType="1"/>
              </p:cNvSpPr>
              <p:nvPr/>
            </p:nvSpPr>
            <p:spPr bwMode="auto">
              <a:xfrm flipV="1">
                <a:off x="3269"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6" name="Line 1366"/>
              <p:cNvSpPr>
                <a:spLocks noChangeShapeType="1"/>
              </p:cNvSpPr>
              <p:nvPr/>
            </p:nvSpPr>
            <p:spPr bwMode="auto">
              <a:xfrm flipV="1">
                <a:off x="3269" y="200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7" name="Line 1367"/>
              <p:cNvSpPr>
                <a:spLocks noChangeShapeType="1"/>
              </p:cNvSpPr>
              <p:nvPr/>
            </p:nvSpPr>
            <p:spPr bwMode="auto">
              <a:xfrm>
                <a:off x="3269" y="2003"/>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8" name="Line 1368"/>
              <p:cNvSpPr>
                <a:spLocks noChangeShapeType="1"/>
              </p:cNvSpPr>
              <p:nvPr/>
            </p:nvSpPr>
            <p:spPr bwMode="auto">
              <a:xfrm>
                <a:off x="3269" y="2003"/>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59" name="Line 1369"/>
              <p:cNvSpPr>
                <a:spLocks noChangeShapeType="1"/>
              </p:cNvSpPr>
              <p:nvPr/>
            </p:nvSpPr>
            <p:spPr bwMode="auto">
              <a:xfrm>
                <a:off x="3269" y="2010"/>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0" name="Line 1370"/>
              <p:cNvSpPr>
                <a:spLocks noChangeShapeType="1"/>
              </p:cNvSpPr>
              <p:nvPr/>
            </p:nvSpPr>
            <p:spPr bwMode="auto">
              <a:xfrm>
                <a:off x="3269" y="2017"/>
                <a:ext cx="1" cy="14"/>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1" name="Line 1371"/>
              <p:cNvSpPr>
                <a:spLocks noChangeShapeType="1"/>
              </p:cNvSpPr>
              <p:nvPr/>
            </p:nvSpPr>
            <p:spPr bwMode="auto">
              <a:xfrm>
                <a:off x="3269"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2" name="Line 1372"/>
              <p:cNvSpPr>
                <a:spLocks noChangeShapeType="1"/>
              </p:cNvSpPr>
              <p:nvPr/>
            </p:nvSpPr>
            <p:spPr bwMode="auto">
              <a:xfrm>
                <a:off x="3269"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3" name="Line 1373"/>
              <p:cNvSpPr>
                <a:spLocks noChangeShapeType="1"/>
              </p:cNvSpPr>
              <p:nvPr/>
            </p:nvSpPr>
            <p:spPr bwMode="auto">
              <a:xfrm flipV="1">
                <a:off x="3276"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4" name="Line 1374"/>
              <p:cNvSpPr>
                <a:spLocks noChangeShapeType="1"/>
              </p:cNvSpPr>
              <p:nvPr/>
            </p:nvSpPr>
            <p:spPr bwMode="auto">
              <a:xfrm>
                <a:off x="3269" y="2038"/>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5" name="Line 1375"/>
              <p:cNvSpPr>
                <a:spLocks noChangeShapeType="1"/>
              </p:cNvSpPr>
              <p:nvPr/>
            </p:nvSpPr>
            <p:spPr bwMode="auto">
              <a:xfrm flipV="1">
                <a:off x="3276" y="2031"/>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6" name="Line 1376"/>
              <p:cNvSpPr>
                <a:spLocks noChangeShapeType="1"/>
              </p:cNvSpPr>
              <p:nvPr/>
            </p:nvSpPr>
            <p:spPr bwMode="auto">
              <a:xfrm>
                <a:off x="3269" y="2031"/>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7" name="Line 1377"/>
              <p:cNvSpPr>
                <a:spLocks noChangeShapeType="1"/>
              </p:cNvSpPr>
              <p:nvPr/>
            </p:nvSpPr>
            <p:spPr bwMode="auto">
              <a:xfrm>
                <a:off x="3269" y="2031"/>
                <a:ext cx="7"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8" name="Line 1378"/>
              <p:cNvSpPr>
                <a:spLocks noChangeShapeType="1"/>
              </p:cNvSpPr>
              <p:nvPr/>
            </p:nvSpPr>
            <p:spPr bwMode="auto">
              <a:xfrm>
                <a:off x="3269" y="2038"/>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69" name="Line 1379"/>
              <p:cNvSpPr>
                <a:spLocks noChangeShapeType="1"/>
              </p:cNvSpPr>
              <p:nvPr/>
            </p:nvSpPr>
            <p:spPr bwMode="auto">
              <a:xfrm>
                <a:off x="3269"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0" name="Line 1380"/>
              <p:cNvSpPr>
                <a:spLocks noChangeShapeType="1"/>
              </p:cNvSpPr>
              <p:nvPr/>
            </p:nvSpPr>
            <p:spPr bwMode="auto">
              <a:xfrm>
                <a:off x="327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1" name="Line 1381"/>
              <p:cNvSpPr>
                <a:spLocks noChangeShapeType="1"/>
              </p:cNvSpPr>
              <p:nvPr/>
            </p:nvSpPr>
            <p:spPr bwMode="auto">
              <a:xfrm>
                <a:off x="327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2" name="Line 1382"/>
              <p:cNvSpPr>
                <a:spLocks noChangeShapeType="1"/>
              </p:cNvSpPr>
              <p:nvPr/>
            </p:nvSpPr>
            <p:spPr bwMode="auto">
              <a:xfrm flipV="1">
                <a:off x="327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3" name="Line 1383"/>
              <p:cNvSpPr>
                <a:spLocks noChangeShapeType="1"/>
              </p:cNvSpPr>
              <p:nvPr/>
            </p:nvSpPr>
            <p:spPr bwMode="auto">
              <a:xfrm>
                <a:off x="327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4" name="Line 1384"/>
              <p:cNvSpPr>
                <a:spLocks noChangeShapeType="1"/>
              </p:cNvSpPr>
              <p:nvPr/>
            </p:nvSpPr>
            <p:spPr bwMode="auto">
              <a:xfrm>
                <a:off x="3276" y="2045"/>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5" name="Line 1385"/>
              <p:cNvSpPr>
                <a:spLocks noChangeShapeType="1"/>
              </p:cNvSpPr>
              <p:nvPr/>
            </p:nvSpPr>
            <p:spPr bwMode="auto">
              <a:xfrm>
                <a:off x="3276" y="2045"/>
                <a:ext cx="1" cy="7"/>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6" name="Line 1386"/>
              <p:cNvSpPr>
                <a:spLocks noChangeShapeType="1"/>
              </p:cNvSpPr>
              <p:nvPr/>
            </p:nvSpPr>
            <p:spPr bwMode="auto">
              <a:xfrm>
                <a:off x="327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7" name="Line 1387"/>
              <p:cNvSpPr>
                <a:spLocks noChangeShapeType="1"/>
              </p:cNvSpPr>
              <p:nvPr/>
            </p:nvSpPr>
            <p:spPr bwMode="auto">
              <a:xfrm>
                <a:off x="327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8" name="Line 1388"/>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79" name="Line 1389"/>
              <p:cNvSpPr>
                <a:spLocks noChangeShapeType="1"/>
              </p:cNvSpPr>
              <p:nvPr/>
            </p:nvSpPr>
            <p:spPr bwMode="auto">
              <a:xfrm>
                <a:off x="3276"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0" name="Line 1390"/>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1" name="Line 1391"/>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2" name="Line 1392"/>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3" name="Line 1393"/>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4" name="Line 1394"/>
              <p:cNvSpPr>
                <a:spLocks noChangeShapeType="1"/>
              </p:cNvSpPr>
              <p:nvPr/>
            </p:nvSpPr>
            <p:spPr bwMode="auto">
              <a:xfrm>
                <a:off x="328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5" name="Line 1395"/>
              <p:cNvSpPr>
                <a:spLocks noChangeShapeType="1"/>
              </p:cNvSpPr>
              <p:nvPr/>
            </p:nvSpPr>
            <p:spPr bwMode="auto">
              <a:xfrm flipV="1">
                <a:off x="328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6" name="Line 1396"/>
              <p:cNvSpPr>
                <a:spLocks noChangeShapeType="1"/>
              </p:cNvSpPr>
              <p:nvPr/>
            </p:nvSpPr>
            <p:spPr bwMode="auto">
              <a:xfrm>
                <a:off x="329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7" name="Line 1397"/>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8" name="Line 1398"/>
              <p:cNvSpPr>
                <a:spLocks noChangeShapeType="1"/>
              </p:cNvSpPr>
              <p:nvPr/>
            </p:nvSpPr>
            <p:spPr bwMode="auto">
              <a:xfrm>
                <a:off x="329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89" name="Line 1399"/>
              <p:cNvSpPr>
                <a:spLocks noChangeShapeType="1"/>
              </p:cNvSpPr>
              <p:nvPr/>
            </p:nvSpPr>
            <p:spPr bwMode="auto">
              <a:xfrm>
                <a:off x="3283" y="2052"/>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0" name="Line 1400"/>
              <p:cNvSpPr>
                <a:spLocks noChangeShapeType="1"/>
              </p:cNvSpPr>
              <p:nvPr/>
            </p:nvSpPr>
            <p:spPr bwMode="auto">
              <a:xfrm>
                <a:off x="328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1" name="Line 1401"/>
              <p:cNvSpPr>
                <a:spLocks noChangeShapeType="1"/>
              </p:cNvSpPr>
              <p:nvPr/>
            </p:nvSpPr>
            <p:spPr bwMode="auto">
              <a:xfrm>
                <a:off x="329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2" name="Line 1402"/>
              <p:cNvSpPr>
                <a:spLocks noChangeShapeType="1"/>
              </p:cNvSpPr>
              <p:nvPr/>
            </p:nvSpPr>
            <p:spPr bwMode="auto">
              <a:xfrm>
                <a:off x="329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3" name="Line 1403"/>
              <p:cNvSpPr>
                <a:spLocks noChangeShapeType="1"/>
              </p:cNvSpPr>
              <p:nvPr/>
            </p:nvSpPr>
            <p:spPr bwMode="auto">
              <a:xfrm>
                <a:off x="329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4" name="Line 1404"/>
              <p:cNvSpPr>
                <a:spLocks noChangeShapeType="1"/>
              </p:cNvSpPr>
              <p:nvPr/>
            </p:nvSpPr>
            <p:spPr bwMode="auto">
              <a:xfrm>
                <a:off x="329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5" name="Line 1405"/>
              <p:cNvSpPr>
                <a:spLocks noChangeShapeType="1"/>
              </p:cNvSpPr>
              <p:nvPr/>
            </p:nvSpPr>
            <p:spPr bwMode="auto">
              <a:xfrm>
                <a:off x="329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6" name="Line 1406"/>
              <p:cNvSpPr>
                <a:spLocks noChangeShapeType="1"/>
              </p:cNvSpPr>
              <p:nvPr/>
            </p:nvSpPr>
            <p:spPr bwMode="auto">
              <a:xfrm>
                <a:off x="329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7" name="Line 1407"/>
              <p:cNvSpPr>
                <a:spLocks noChangeShapeType="1"/>
              </p:cNvSpPr>
              <p:nvPr/>
            </p:nvSpPr>
            <p:spPr bwMode="auto">
              <a:xfrm flipV="1">
                <a:off x="32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8" name="Line 1408"/>
              <p:cNvSpPr>
                <a:spLocks noChangeShapeType="1"/>
              </p:cNvSpPr>
              <p:nvPr/>
            </p:nvSpPr>
            <p:spPr bwMode="auto">
              <a:xfrm flipV="1">
                <a:off x="32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199" name="Line 1409"/>
              <p:cNvSpPr>
                <a:spLocks noChangeShapeType="1"/>
              </p:cNvSpPr>
              <p:nvPr/>
            </p:nvSpPr>
            <p:spPr bwMode="auto">
              <a:xfrm>
                <a:off x="329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0" name="Line 1410"/>
              <p:cNvSpPr>
                <a:spLocks noChangeShapeType="1"/>
              </p:cNvSpPr>
              <p:nvPr/>
            </p:nvSpPr>
            <p:spPr bwMode="auto">
              <a:xfrm>
                <a:off x="329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1" name="Line 1411"/>
              <p:cNvSpPr>
                <a:spLocks noChangeShapeType="1"/>
              </p:cNvSpPr>
              <p:nvPr/>
            </p:nvSpPr>
            <p:spPr bwMode="auto">
              <a:xfrm>
                <a:off x="32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2" name="Line 1412"/>
              <p:cNvSpPr>
                <a:spLocks noChangeShapeType="1"/>
              </p:cNvSpPr>
              <p:nvPr/>
            </p:nvSpPr>
            <p:spPr bwMode="auto">
              <a:xfrm>
                <a:off x="32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3" name="Line 1413"/>
              <p:cNvSpPr>
                <a:spLocks noChangeShapeType="1"/>
              </p:cNvSpPr>
              <p:nvPr/>
            </p:nvSpPr>
            <p:spPr bwMode="auto">
              <a:xfrm>
                <a:off x="32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4" name="Line 1414"/>
              <p:cNvSpPr>
                <a:spLocks noChangeShapeType="1"/>
              </p:cNvSpPr>
              <p:nvPr/>
            </p:nvSpPr>
            <p:spPr bwMode="auto">
              <a:xfrm>
                <a:off x="32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5" name="Line 1415"/>
              <p:cNvSpPr>
                <a:spLocks noChangeShapeType="1"/>
              </p:cNvSpPr>
              <p:nvPr/>
            </p:nvSpPr>
            <p:spPr bwMode="auto">
              <a:xfrm>
                <a:off x="32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6" name="Line 1416"/>
              <p:cNvSpPr>
                <a:spLocks noChangeShapeType="1"/>
              </p:cNvSpPr>
              <p:nvPr/>
            </p:nvSpPr>
            <p:spPr bwMode="auto">
              <a:xfrm flipV="1">
                <a:off x="32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7" name="Line 1417"/>
              <p:cNvSpPr>
                <a:spLocks noChangeShapeType="1"/>
              </p:cNvSpPr>
              <p:nvPr/>
            </p:nvSpPr>
            <p:spPr bwMode="auto">
              <a:xfrm>
                <a:off x="329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8" name="Line 1418"/>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09" name="Line 1419"/>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0" name="Line 1420"/>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1" name="Line 1421"/>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2" name="Line 1422"/>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3" name="Line 1423"/>
              <p:cNvSpPr>
                <a:spLocks noChangeShapeType="1"/>
              </p:cNvSpPr>
              <p:nvPr/>
            </p:nvSpPr>
            <p:spPr bwMode="auto">
              <a:xfrm>
                <a:off x="330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4" name="Line 1424"/>
              <p:cNvSpPr>
                <a:spLocks noChangeShapeType="1"/>
              </p:cNvSpPr>
              <p:nvPr/>
            </p:nvSpPr>
            <p:spPr bwMode="auto">
              <a:xfrm>
                <a:off x="33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5" name="Line 1425"/>
              <p:cNvSpPr>
                <a:spLocks noChangeShapeType="1"/>
              </p:cNvSpPr>
              <p:nvPr/>
            </p:nvSpPr>
            <p:spPr bwMode="auto">
              <a:xfrm flipV="1">
                <a:off x="330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6" name="Line 1426"/>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7" name="Line 1427"/>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8" name="Line 1428"/>
              <p:cNvSpPr>
                <a:spLocks noChangeShapeType="1"/>
              </p:cNvSpPr>
              <p:nvPr/>
            </p:nvSpPr>
            <p:spPr bwMode="auto">
              <a:xfrm>
                <a:off x="33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19" name="Line 1429"/>
              <p:cNvSpPr>
                <a:spLocks noChangeShapeType="1"/>
              </p:cNvSpPr>
              <p:nvPr/>
            </p:nvSpPr>
            <p:spPr bwMode="auto">
              <a:xfrm>
                <a:off x="330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0" name="Line 1430"/>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1" name="Line 1431"/>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2" name="Line 1432"/>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3" name="Line 1433"/>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4" name="Line 1434"/>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5" name="Line 1435"/>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6" name="Line 1436"/>
              <p:cNvSpPr>
                <a:spLocks noChangeShapeType="1"/>
              </p:cNvSpPr>
              <p:nvPr/>
            </p:nvSpPr>
            <p:spPr bwMode="auto">
              <a:xfrm>
                <a:off x="33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7" name="Line 1437"/>
              <p:cNvSpPr>
                <a:spLocks noChangeShapeType="1"/>
              </p:cNvSpPr>
              <p:nvPr/>
            </p:nvSpPr>
            <p:spPr bwMode="auto">
              <a:xfrm flipV="1">
                <a:off x="331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8" name="Line 1438"/>
              <p:cNvSpPr>
                <a:spLocks noChangeShapeType="1"/>
              </p:cNvSpPr>
              <p:nvPr/>
            </p:nvSpPr>
            <p:spPr bwMode="auto">
              <a:xfrm>
                <a:off x="3311"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29" name="Line 1439"/>
              <p:cNvSpPr>
                <a:spLocks noChangeShapeType="1"/>
              </p:cNvSpPr>
              <p:nvPr/>
            </p:nvSpPr>
            <p:spPr bwMode="auto">
              <a:xfrm>
                <a:off x="331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0" name="Line 1440"/>
              <p:cNvSpPr>
                <a:spLocks noChangeShapeType="1"/>
              </p:cNvSpPr>
              <p:nvPr/>
            </p:nvSpPr>
            <p:spPr bwMode="auto">
              <a:xfrm>
                <a:off x="331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1" name="Line 1441"/>
              <p:cNvSpPr>
                <a:spLocks noChangeShapeType="1"/>
              </p:cNvSpPr>
              <p:nvPr/>
            </p:nvSpPr>
            <p:spPr bwMode="auto">
              <a:xfrm flipV="1">
                <a:off x="331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2" name="Line 1442"/>
              <p:cNvSpPr>
                <a:spLocks noChangeShapeType="1"/>
              </p:cNvSpPr>
              <p:nvPr/>
            </p:nvSpPr>
            <p:spPr bwMode="auto">
              <a:xfrm>
                <a:off x="331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3" name="Line 1443"/>
              <p:cNvSpPr>
                <a:spLocks noChangeShapeType="1"/>
              </p:cNvSpPr>
              <p:nvPr/>
            </p:nvSpPr>
            <p:spPr bwMode="auto">
              <a:xfrm>
                <a:off x="331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4" name="Line 1444"/>
              <p:cNvSpPr>
                <a:spLocks noChangeShapeType="1"/>
              </p:cNvSpPr>
              <p:nvPr/>
            </p:nvSpPr>
            <p:spPr bwMode="auto">
              <a:xfrm>
                <a:off x="331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5" name="Line 1445"/>
              <p:cNvSpPr>
                <a:spLocks noChangeShapeType="1"/>
              </p:cNvSpPr>
              <p:nvPr/>
            </p:nvSpPr>
            <p:spPr bwMode="auto">
              <a:xfrm>
                <a:off x="331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6" name="Line 1446"/>
              <p:cNvSpPr>
                <a:spLocks noChangeShapeType="1"/>
              </p:cNvSpPr>
              <p:nvPr/>
            </p:nvSpPr>
            <p:spPr bwMode="auto">
              <a:xfrm>
                <a:off x="331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7" name="Line 1447"/>
              <p:cNvSpPr>
                <a:spLocks noChangeShapeType="1"/>
              </p:cNvSpPr>
              <p:nvPr/>
            </p:nvSpPr>
            <p:spPr bwMode="auto">
              <a:xfrm flipV="1">
                <a:off x="331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8" name="Line 1448"/>
              <p:cNvSpPr>
                <a:spLocks noChangeShapeType="1"/>
              </p:cNvSpPr>
              <p:nvPr/>
            </p:nvSpPr>
            <p:spPr bwMode="auto">
              <a:xfrm flipV="1">
                <a:off x="3319"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239" name="Line 1449"/>
              <p:cNvSpPr>
                <a:spLocks noChangeShapeType="1"/>
              </p:cNvSpPr>
              <p:nvPr/>
            </p:nvSpPr>
            <p:spPr bwMode="auto">
              <a:xfrm>
                <a:off x="331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0" name="Group 1450"/>
            <p:cNvGrpSpPr>
              <a:grpSpLocks/>
            </p:cNvGrpSpPr>
            <p:nvPr/>
          </p:nvGrpSpPr>
          <p:grpSpPr bwMode="auto">
            <a:xfrm>
              <a:off x="2683" y="2151"/>
              <a:ext cx="135" cy="6"/>
              <a:chOff x="3319" y="2052"/>
              <a:chExt cx="135" cy="9"/>
            </a:xfrm>
          </p:grpSpPr>
          <p:sp>
            <p:nvSpPr>
              <p:cNvPr id="25840" name="Line 1451"/>
              <p:cNvSpPr>
                <a:spLocks noChangeShapeType="1"/>
              </p:cNvSpPr>
              <p:nvPr/>
            </p:nvSpPr>
            <p:spPr bwMode="auto">
              <a:xfrm>
                <a:off x="331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1" name="Line 1452"/>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2" name="Line 1453"/>
              <p:cNvSpPr>
                <a:spLocks noChangeShapeType="1"/>
              </p:cNvSpPr>
              <p:nvPr/>
            </p:nvSpPr>
            <p:spPr bwMode="auto">
              <a:xfrm flipV="1">
                <a:off x="332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3" name="Line 1454"/>
              <p:cNvSpPr>
                <a:spLocks noChangeShapeType="1"/>
              </p:cNvSpPr>
              <p:nvPr/>
            </p:nvSpPr>
            <p:spPr bwMode="auto">
              <a:xfrm>
                <a:off x="332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4" name="Line 1455"/>
              <p:cNvSpPr>
                <a:spLocks noChangeShapeType="1"/>
              </p:cNvSpPr>
              <p:nvPr/>
            </p:nvSpPr>
            <p:spPr bwMode="auto">
              <a:xfrm>
                <a:off x="332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5" name="Line 1456"/>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6" name="Line 1457"/>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7" name="Line 1458"/>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8" name="Line 1459"/>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49" name="Line 1460"/>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0" name="Line 1461"/>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1" name="Line 1462"/>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2" name="Line 1463"/>
              <p:cNvSpPr>
                <a:spLocks noChangeShapeType="1"/>
              </p:cNvSpPr>
              <p:nvPr/>
            </p:nvSpPr>
            <p:spPr bwMode="auto">
              <a:xfrm>
                <a:off x="332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3" name="Line 1464"/>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4" name="Line 1465"/>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5" name="Line 1466"/>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6" name="Line 1467"/>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7" name="Line 1468"/>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8" name="Line 1469"/>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59" name="Line 1470"/>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0" name="Line 1471"/>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1" name="Line 1472"/>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2" name="Line 1473"/>
              <p:cNvSpPr>
                <a:spLocks noChangeShapeType="1"/>
              </p:cNvSpPr>
              <p:nvPr/>
            </p:nvSpPr>
            <p:spPr bwMode="auto">
              <a:xfrm flipV="1">
                <a:off x="334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3" name="Line 1474"/>
              <p:cNvSpPr>
                <a:spLocks noChangeShapeType="1"/>
              </p:cNvSpPr>
              <p:nvPr/>
            </p:nvSpPr>
            <p:spPr bwMode="auto">
              <a:xfrm>
                <a:off x="3333"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4" name="Line 1475"/>
              <p:cNvSpPr>
                <a:spLocks noChangeShapeType="1"/>
              </p:cNvSpPr>
              <p:nvPr/>
            </p:nvSpPr>
            <p:spPr bwMode="auto">
              <a:xfrm>
                <a:off x="333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5" name="Line 1476"/>
              <p:cNvSpPr>
                <a:spLocks noChangeShapeType="1"/>
              </p:cNvSpPr>
              <p:nvPr/>
            </p:nvSpPr>
            <p:spPr bwMode="auto">
              <a:xfrm>
                <a:off x="333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6" name="Line 1477"/>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7" name="Line 1478"/>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8" name="Line 1479"/>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69" name="Line 1480"/>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0" name="Line 1481"/>
              <p:cNvSpPr>
                <a:spLocks noChangeShapeType="1"/>
              </p:cNvSpPr>
              <p:nvPr/>
            </p:nvSpPr>
            <p:spPr bwMode="auto">
              <a:xfrm flipV="1">
                <a:off x="334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1" name="Line 1482"/>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2" name="Line 1483"/>
              <p:cNvSpPr>
                <a:spLocks noChangeShapeType="1"/>
              </p:cNvSpPr>
              <p:nvPr/>
            </p:nvSpPr>
            <p:spPr bwMode="auto">
              <a:xfrm>
                <a:off x="334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3" name="Line 1484"/>
              <p:cNvSpPr>
                <a:spLocks noChangeShapeType="1"/>
              </p:cNvSpPr>
              <p:nvPr/>
            </p:nvSpPr>
            <p:spPr bwMode="auto">
              <a:xfrm>
                <a:off x="334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4" name="Line 1485"/>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5" name="Line 1486"/>
              <p:cNvSpPr>
                <a:spLocks noChangeShapeType="1"/>
              </p:cNvSpPr>
              <p:nvPr/>
            </p:nvSpPr>
            <p:spPr bwMode="auto">
              <a:xfrm flipV="1">
                <a:off x="334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6" name="Line 1487"/>
              <p:cNvSpPr>
                <a:spLocks noChangeShapeType="1"/>
              </p:cNvSpPr>
              <p:nvPr/>
            </p:nvSpPr>
            <p:spPr bwMode="auto">
              <a:xfrm>
                <a:off x="3347"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7" name="Line 1488"/>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8" name="Line 1489"/>
              <p:cNvSpPr>
                <a:spLocks noChangeShapeType="1"/>
              </p:cNvSpPr>
              <p:nvPr/>
            </p:nvSpPr>
            <p:spPr bwMode="auto">
              <a:xfrm>
                <a:off x="334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79" name="Line 1490"/>
              <p:cNvSpPr>
                <a:spLocks noChangeShapeType="1"/>
              </p:cNvSpPr>
              <p:nvPr/>
            </p:nvSpPr>
            <p:spPr bwMode="auto">
              <a:xfrm>
                <a:off x="334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0" name="Line 1491"/>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1" name="Line 1492"/>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2" name="Line 1493"/>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3" name="Line 1494"/>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4" name="Line 1495"/>
              <p:cNvSpPr>
                <a:spLocks noChangeShapeType="1"/>
              </p:cNvSpPr>
              <p:nvPr/>
            </p:nvSpPr>
            <p:spPr bwMode="auto">
              <a:xfrm>
                <a:off x="334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5" name="Line 1496"/>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6" name="Line 1497"/>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7" name="Line 1498"/>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8" name="Line 1499"/>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89" name="Line 1500"/>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0" name="Line 1501"/>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1" name="Line 1502"/>
              <p:cNvSpPr>
                <a:spLocks noChangeShapeType="1"/>
              </p:cNvSpPr>
              <p:nvPr/>
            </p:nvSpPr>
            <p:spPr bwMode="auto">
              <a:xfrm flipV="1">
                <a:off x="335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2" name="Line 1503"/>
              <p:cNvSpPr>
                <a:spLocks noChangeShapeType="1"/>
              </p:cNvSpPr>
              <p:nvPr/>
            </p:nvSpPr>
            <p:spPr bwMode="auto">
              <a:xfrm>
                <a:off x="335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3" name="Line 1504"/>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4" name="Line 1505"/>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5" name="Line 1506"/>
              <p:cNvSpPr>
                <a:spLocks noChangeShapeType="1"/>
              </p:cNvSpPr>
              <p:nvPr/>
            </p:nvSpPr>
            <p:spPr bwMode="auto">
              <a:xfrm>
                <a:off x="335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6" name="Line 1507"/>
              <p:cNvSpPr>
                <a:spLocks noChangeShapeType="1"/>
              </p:cNvSpPr>
              <p:nvPr/>
            </p:nvSpPr>
            <p:spPr bwMode="auto">
              <a:xfrm>
                <a:off x="335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7" name="Line 1508"/>
              <p:cNvSpPr>
                <a:spLocks noChangeShapeType="1"/>
              </p:cNvSpPr>
              <p:nvPr/>
            </p:nvSpPr>
            <p:spPr bwMode="auto">
              <a:xfrm>
                <a:off x="336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8" name="Line 1509"/>
              <p:cNvSpPr>
                <a:spLocks noChangeShapeType="1"/>
              </p:cNvSpPr>
              <p:nvPr/>
            </p:nvSpPr>
            <p:spPr bwMode="auto">
              <a:xfrm flipV="1">
                <a:off x="336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99" name="Line 1510"/>
              <p:cNvSpPr>
                <a:spLocks noChangeShapeType="1"/>
              </p:cNvSpPr>
              <p:nvPr/>
            </p:nvSpPr>
            <p:spPr bwMode="auto">
              <a:xfrm>
                <a:off x="336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0" name="Line 1511"/>
              <p:cNvSpPr>
                <a:spLocks noChangeShapeType="1"/>
              </p:cNvSpPr>
              <p:nvPr/>
            </p:nvSpPr>
            <p:spPr bwMode="auto">
              <a:xfrm>
                <a:off x="336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1" name="Line 1512"/>
              <p:cNvSpPr>
                <a:spLocks noChangeShapeType="1"/>
              </p:cNvSpPr>
              <p:nvPr/>
            </p:nvSpPr>
            <p:spPr bwMode="auto">
              <a:xfrm>
                <a:off x="336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2" name="Line 1513"/>
              <p:cNvSpPr>
                <a:spLocks noChangeShapeType="1"/>
              </p:cNvSpPr>
              <p:nvPr/>
            </p:nvSpPr>
            <p:spPr bwMode="auto">
              <a:xfrm flipV="1">
                <a:off x="336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3" name="Line 1514"/>
              <p:cNvSpPr>
                <a:spLocks noChangeShapeType="1"/>
              </p:cNvSpPr>
              <p:nvPr/>
            </p:nvSpPr>
            <p:spPr bwMode="auto">
              <a:xfrm>
                <a:off x="336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4" name="Line 1515"/>
              <p:cNvSpPr>
                <a:spLocks noChangeShapeType="1"/>
              </p:cNvSpPr>
              <p:nvPr/>
            </p:nvSpPr>
            <p:spPr bwMode="auto">
              <a:xfrm>
                <a:off x="336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5" name="Line 1516"/>
              <p:cNvSpPr>
                <a:spLocks noChangeShapeType="1"/>
              </p:cNvSpPr>
              <p:nvPr/>
            </p:nvSpPr>
            <p:spPr bwMode="auto">
              <a:xfrm>
                <a:off x="336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6" name="Line 1517"/>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7" name="Line 1518"/>
              <p:cNvSpPr>
                <a:spLocks noChangeShapeType="1"/>
              </p:cNvSpPr>
              <p:nvPr/>
            </p:nvSpPr>
            <p:spPr bwMode="auto">
              <a:xfrm>
                <a:off x="336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8" name="Line 1519"/>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09" name="Line 1520"/>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0" name="Line 1521"/>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1" name="Line 1522"/>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2" name="Line 1523"/>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3" name="Line 1524"/>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4" name="Line 1525"/>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5" name="Line 1526"/>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6" name="Line 1527"/>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7" name="Line 1528"/>
              <p:cNvSpPr>
                <a:spLocks noChangeShapeType="1"/>
              </p:cNvSpPr>
              <p:nvPr/>
            </p:nvSpPr>
            <p:spPr bwMode="auto">
              <a:xfrm>
                <a:off x="336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8" name="Line 1529"/>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19" name="Line 1530"/>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0" name="Line 1531"/>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1" name="Line 1532"/>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2" name="Line 1533"/>
              <p:cNvSpPr>
                <a:spLocks noChangeShapeType="1"/>
              </p:cNvSpPr>
              <p:nvPr/>
            </p:nvSpPr>
            <p:spPr bwMode="auto">
              <a:xfrm flipV="1">
                <a:off x="337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3" name="Line 1534"/>
              <p:cNvSpPr>
                <a:spLocks noChangeShapeType="1"/>
              </p:cNvSpPr>
              <p:nvPr/>
            </p:nvSpPr>
            <p:spPr bwMode="auto">
              <a:xfrm>
                <a:off x="337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4" name="Line 1535"/>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5" name="Line 1536"/>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6" name="Line 1537"/>
              <p:cNvSpPr>
                <a:spLocks noChangeShapeType="1"/>
              </p:cNvSpPr>
              <p:nvPr/>
            </p:nvSpPr>
            <p:spPr bwMode="auto">
              <a:xfrm>
                <a:off x="33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7" name="Line 1538"/>
              <p:cNvSpPr>
                <a:spLocks noChangeShapeType="1"/>
              </p:cNvSpPr>
              <p:nvPr/>
            </p:nvSpPr>
            <p:spPr bwMode="auto">
              <a:xfrm>
                <a:off x="337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8" name="Line 1539"/>
              <p:cNvSpPr>
                <a:spLocks noChangeShapeType="1"/>
              </p:cNvSpPr>
              <p:nvPr/>
            </p:nvSpPr>
            <p:spPr bwMode="auto">
              <a:xfrm>
                <a:off x="33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29" name="Line 1540"/>
              <p:cNvSpPr>
                <a:spLocks noChangeShapeType="1"/>
              </p:cNvSpPr>
              <p:nvPr/>
            </p:nvSpPr>
            <p:spPr bwMode="auto">
              <a:xfrm>
                <a:off x="33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0" name="Line 1541"/>
              <p:cNvSpPr>
                <a:spLocks noChangeShapeType="1"/>
              </p:cNvSpPr>
              <p:nvPr/>
            </p:nvSpPr>
            <p:spPr bwMode="auto">
              <a:xfrm>
                <a:off x="33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1" name="Line 1542"/>
              <p:cNvSpPr>
                <a:spLocks noChangeShapeType="1"/>
              </p:cNvSpPr>
              <p:nvPr/>
            </p:nvSpPr>
            <p:spPr bwMode="auto">
              <a:xfrm>
                <a:off x="33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2" name="Line 1543"/>
              <p:cNvSpPr>
                <a:spLocks noChangeShapeType="1"/>
              </p:cNvSpPr>
              <p:nvPr/>
            </p:nvSpPr>
            <p:spPr bwMode="auto">
              <a:xfrm>
                <a:off x="33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3" name="Line 1544"/>
              <p:cNvSpPr>
                <a:spLocks noChangeShapeType="1"/>
              </p:cNvSpPr>
              <p:nvPr/>
            </p:nvSpPr>
            <p:spPr bwMode="auto">
              <a:xfrm flipV="1">
                <a:off x="338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4" name="Line 1545"/>
              <p:cNvSpPr>
                <a:spLocks noChangeShapeType="1"/>
              </p:cNvSpPr>
              <p:nvPr/>
            </p:nvSpPr>
            <p:spPr bwMode="auto">
              <a:xfrm flipV="1">
                <a:off x="338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5" name="Line 1546"/>
              <p:cNvSpPr>
                <a:spLocks noChangeShapeType="1"/>
              </p:cNvSpPr>
              <p:nvPr/>
            </p:nvSpPr>
            <p:spPr bwMode="auto">
              <a:xfrm>
                <a:off x="338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6" name="Line 1547"/>
              <p:cNvSpPr>
                <a:spLocks noChangeShapeType="1"/>
              </p:cNvSpPr>
              <p:nvPr/>
            </p:nvSpPr>
            <p:spPr bwMode="auto">
              <a:xfrm>
                <a:off x="338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7" name="Line 1548"/>
              <p:cNvSpPr>
                <a:spLocks noChangeShapeType="1"/>
              </p:cNvSpPr>
              <p:nvPr/>
            </p:nvSpPr>
            <p:spPr bwMode="auto">
              <a:xfrm>
                <a:off x="33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8" name="Line 1549"/>
              <p:cNvSpPr>
                <a:spLocks noChangeShapeType="1"/>
              </p:cNvSpPr>
              <p:nvPr/>
            </p:nvSpPr>
            <p:spPr bwMode="auto">
              <a:xfrm>
                <a:off x="33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39" name="Line 1550"/>
              <p:cNvSpPr>
                <a:spLocks noChangeShapeType="1"/>
              </p:cNvSpPr>
              <p:nvPr/>
            </p:nvSpPr>
            <p:spPr bwMode="auto">
              <a:xfrm>
                <a:off x="33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0" name="Line 1551"/>
              <p:cNvSpPr>
                <a:spLocks noChangeShapeType="1"/>
              </p:cNvSpPr>
              <p:nvPr/>
            </p:nvSpPr>
            <p:spPr bwMode="auto">
              <a:xfrm>
                <a:off x="3382"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1" name="Line 1552"/>
              <p:cNvSpPr>
                <a:spLocks noChangeShapeType="1"/>
              </p:cNvSpPr>
              <p:nvPr/>
            </p:nvSpPr>
            <p:spPr bwMode="auto">
              <a:xfrm flipV="1">
                <a:off x="33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2" name="Line 1553"/>
              <p:cNvSpPr>
                <a:spLocks noChangeShapeType="1"/>
              </p:cNvSpPr>
              <p:nvPr/>
            </p:nvSpPr>
            <p:spPr bwMode="auto">
              <a:xfrm flipV="1">
                <a:off x="33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3" name="Line 1554"/>
              <p:cNvSpPr>
                <a:spLocks noChangeShapeType="1"/>
              </p:cNvSpPr>
              <p:nvPr/>
            </p:nvSpPr>
            <p:spPr bwMode="auto">
              <a:xfrm>
                <a:off x="3389"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4" name="Line 1555"/>
              <p:cNvSpPr>
                <a:spLocks noChangeShapeType="1"/>
              </p:cNvSpPr>
              <p:nvPr/>
            </p:nvSpPr>
            <p:spPr bwMode="auto">
              <a:xfrm>
                <a:off x="33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5" name="Line 1556"/>
              <p:cNvSpPr>
                <a:spLocks noChangeShapeType="1"/>
              </p:cNvSpPr>
              <p:nvPr/>
            </p:nvSpPr>
            <p:spPr bwMode="auto">
              <a:xfrm>
                <a:off x="33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6" name="Line 1557"/>
              <p:cNvSpPr>
                <a:spLocks noChangeShapeType="1"/>
              </p:cNvSpPr>
              <p:nvPr/>
            </p:nvSpPr>
            <p:spPr bwMode="auto">
              <a:xfrm flipV="1">
                <a:off x="33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7" name="Line 1558"/>
              <p:cNvSpPr>
                <a:spLocks noChangeShapeType="1"/>
              </p:cNvSpPr>
              <p:nvPr/>
            </p:nvSpPr>
            <p:spPr bwMode="auto">
              <a:xfrm>
                <a:off x="33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8" name="Line 1559"/>
              <p:cNvSpPr>
                <a:spLocks noChangeShapeType="1"/>
              </p:cNvSpPr>
              <p:nvPr/>
            </p:nvSpPr>
            <p:spPr bwMode="auto">
              <a:xfrm>
                <a:off x="33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49" name="Line 1560"/>
              <p:cNvSpPr>
                <a:spLocks noChangeShapeType="1"/>
              </p:cNvSpPr>
              <p:nvPr/>
            </p:nvSpPr>
            <p:spPr bwMode="auto">
              <a:xfrm>
                <a:off x="3389"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0" name="Line 1561"/>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1" name="Line 1562"/>
              <p:cNvSpPr>
                <a:spLocks noChangeShapeType="1"/>
              </p:cNvSpPr>
              <p:nvPr/>
            </p:nvSpPr>
            <p:spPr bwMode="auto">
              <a:xfrm flipV="1">
                <a:off x="33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2" name="Line 1563"/>
              <p:cNvSpPr>
                <a:spLocks noChangeShapeType="1"/>
              </p:cNvSpPr>
              <p:nvPr/>
            </p:nvSpPr>
            <p:spPr bwMode="auto">
              <a:xfrm>
                <a:off x="33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3" name="Line 1564"/>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4" name="Line 1565"/>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5" name="Line 1566"/>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6" name="Line 1567"/>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7" name="Line 1568"/>
              <p:cNvSpPr>
                <a:spLocks noChangeShapeType="1"/>
              </p:cNvSpPr>
              <p:nvPr/>
            </p:nvSpPr>
            <p:spPr bwMode="auto">
              <a:xfrm flipV="1">
                <a:off x="340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8" name="Line 1569"/>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59" name="Line 1570"/>
              <p:cNvSpPr>
                <a:spLocks noChangeShapeType="1"/>
              </p:cNvSpPr>
              <p:nvPr/>
            </p:nvSpPr>
            <p:spPr bwMode="auto">
              <a:xfrm>
                <a:off x="339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0" name="Line 1571"/>
              <p:cNvSpPr>
                <a:spLocks noChangeShapeType="1"/>
              </p:cNvSpPr>
              <p:nvPr/>
            </p:nvSpPr>
            <p:spPr bwMode="auto">
              <a:xfrm>
                <a:off x="339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1" name="Line 1572"/>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2" name="Line 1573"/>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3" name="Line 1574"/>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4" name="Line 1575"/>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5" name="Line 1576"/>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6" name="Line 1577"/>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7" name="Line 1578"/>
              <p:cNvSpPr>
                <a:spLocks noChangeShapeType="1"/>
              </p:cNvSpPr>
              <p:nvPr/>
            </p:nvSpPr>
            <p:spPr bwMode="auto">
              <a:xfrm flipV="1">
                <a:off x="340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8" name="Line 1579"/>
              <p:cNvSpPr>
                <a:spLocks noChangeShapeType="1"/>
              </p:cNvSpPr>
              <p:nvPr/>
            </p:nvSpPr>
            <p:spPr bwMode="auto">
              <a:xfrm>
                <a:off x="34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69" name="Line 1580"/>
              <p:cNvSpPr>
                <a:spLocks noChangeShapeType="1"/>
              </p:cNvSpPr>
              <p:nvPr/>
            </p:nvSpPr>
            <p:spPr bwMode="auto">
              <a:xfrm>
                <a:off x="34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0" name="Line 1581"/>
              <p:cNvSpPr>
                <a:spLocks noChangeShapeType="1"/>
              </p:cNvSpPr>
              <p:nvPr/>
            </p:nvSpPr>
            <p:spPr bwMode="auto">
              <a:xfrm>
                <a:off x="340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1" name="Line 1582"/>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2" name="Line 1583"/>
              <p:cNvSpPr>
                <a:spLocks noChangeShapeType="1"/>
              </p:cNvSpPr>
              <p:nvPr/>
            </p:nvSpPr>
            <p:spPr bwMode="auto">
              <a:xfrm>
                <a:off x="340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3" name="Line 1584"/>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4" name="Line 1585"/>
              <p:cNvSpPr>
                <a:spLocks noChangeShapeType="1"/>
              </p:cNvSpPr>
              <p:nvPr/>
            </p:nvSpPr>
            <p:spPr bwMode="auto">
              <a:xfrm flipV="1">
                <a:off x="341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5" name="Line 1586"/>
              <p:cNvSpPr>
                <a:spLocks noChangeShapeType="1"/>
              </p:cNvSpPr>
              <p:nvPr/>
            </p:nvSpPr>
            <p:spPr bwMode="auto">
              <a:xfrm flipV="1">
                <a:off x="341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6" name="Line 1587"/>
              <p:cNvSpPr>
                <a:spLocks noChangeShapeType="1"/>
              </p:cNvSpPr>
              <p:nvPr/>
            </p:nvSpPr>
            <p:spPr bwMode="auto">
              <a:xfrm>
                <a:off x="3404"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7" name="Line 1588"/>
              <p:cNvSpPr>
                <a:spLocks noChangeShapeType="1"/>
              </p:cNvSpPr>
              <p:nvPr/>
            </p:nvSpPr>
            <p:spPr bwMode="auto">
              <a:xfrm>
                <a:off x="341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8" name="Line 1589"/>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79" name="Line 1590"/>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0" name="Line 1591"/>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1" name="Line 1592"/>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2" name="Line 1593"/>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3" name="Line 1594"/>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4" name="Line 1595"/>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5" name="Line 1596"/>
              <p:cNvSpPr>
                <a:spLocks noChangeShapeType="1"/>
              </p:cNvSpPr>
              <p:nvPr/>
            </p:nvSpPr>
            <p:spPr bwMode="auto">
              <a:xfrm>
                <a:off x="341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6" name="Line 1597"/>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7" name="Line 1598"/>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8" name="Line 1599"/>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89" name="Line 1600"/>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0" name="Line 1601"/>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1" name="Line 1602"/>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2" name="Line 1603"/>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3" name="Line 1604"/>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4" name="Line 1605"/>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5" name="Line 1606"/>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6" name="Line 1607"/>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7" name="Line 1608"/>
              <p:cNvSpPr>
                <a:spLocks noChangeShapeType="1"/>
              </p:cNvSpPr>
              <p:nvPr/>
            </p:nvSpPr>
            <p:spPr bwMode="auto">
              <a:xfrm>
                <a:off x="341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8" name="Line 1609"/>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999" name="Line 1610"/>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0" name="Line 1611"/>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1" name="Line 1612"/>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2" name="Line 1613"/>
              <p:cNvSpPr>
                <a:spLocks noChangeShapeType="1"/>
              </p:cNvSpPr>
              <p:nvPr/>
            </p:nvSpPr>
            <p:spPr bwMode="auto">
              <a:xfrm>
                <a:off x="342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3" name="Line 1614"/>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4" name="Line 1615"/>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5" name="Line 1616"/>
              <p:cNvSpPr>
                <a:spLocks noChangeShapeType="1"/>
              </p:cNvSpPr>
              <p:nvPr/>
            </p:nvSpPr>
            <p:spPr bwMode="auto">
              <a:xfrm>
                <a:off x="342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6" name="Line 1617"/>
              <p:cNvSpPr>
                <a:spLocks noChangeShapeType="1"/>
              </p:cNvSpPr>
              <p:nvPr/>
            </p:nvSpPr>
            <p:spPr bwMode="auto">
              <a:xfrm>
                <a:off x="342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7" name="Line 1618"/>
              <p:cNvSpPr>
                <a:spLocks noChangeShapeType="1"/>
              </p:cNvSpPr>
              <p:nvPr/>
            </p:nvSpPr>
            <p:spPr bwMode="auto">
              <a:xfrm>
                <a:off x="343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8" name="Line 1619"/>
              <p:cNvSpPr>
                <a:spLocks noChangeShapeType="1"/>
              </p:cNvSpPr>
              <p:nvPr/>
            </p:nvSpPr>
            <p:spPr bwMode="auto">
              <a:xfrm flipV="1">
                <a:off x="343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09" name="Line 1620"/>
              <p:cNvSpPr>
                <a:spLocks noChangeShapeType="1"/>
              </p:cNvSpPr>
              <p:nvPr/>
            </p:nvSpPr>
            <p:spPr bwMode="auto">
              <a:xfrm flipV="1">
                <a:off x="343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0" name="Line 1621"/>
              <p:cNvSpPr>
                <a:spLocks noChangeShapeType="1"/>
              </p:cNvSpPr>
              <p:nvPr/>
            </p:nvSpPr>
            <p:spPr bwMode="auto">
              <a:xfrm>
                <a:off x="3432"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1" name="Line 1622"/>
              <p:cNvSpPr>
                <a:spLocks noChangeShapeType="1"/>
              </p:cNvSpPr>
              <p:nvPr/>
            </p:nvSpPr>
            <p:spPr bwMode="auto">
              <a:xfrm>
                <a:off x="3432"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2" name="Line 1623"/>
              <p:cNvSpPr>
                <a:spLocks noChangeShapeType="1"/>
              </p:cNvSpPr>
              <p:nvPr/>
            </p:nvSpPr>
            <p:spPr bwMode="auto">
              <a:xfrm>
                <a:off x="343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3" name="Line 1624"/>
              <p:cNvSpPr>
                <a:spLocks noChangeShapeType="1"/>
              </p:cNvSpPr>
              <p:nvPr/>
            </p:nvSpPr>
            <p:spPr bwMode="auto">
              <a:xfrm>
                <a:off x="343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4" name="Line 1625"/>
              <p:cNvSpPr>
                <a:spLocks noChangeShapeType="1"/>
              </p:cNvSpPr>
              <p:nvPr/>
            </p:nvSpPr>
            <p:spPr bwMode="auto">
              <a:xfrm>
                <a:off x="343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5" name="Line 1626"/>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6" name="Line 1627"/>
              <p:cNvSpPr>
                <a:spLocks noChangeShapeType="1"/>
              </p:cNvSpPr>
              <p:nvPr/>
            </p:nvSpPr>
            <p:spPr bwMode="auto">
              <a:xfrm>
                <a:off x="3432"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7" name="Line 1628"/>
              <p:cNvSpPr>
                <a:spLocks noChangeShapeType="1"/>
              </p:cNvSpPr>
              <p:nvPr/>
            </p:nvSpPr>
            <p:spPr bwMode="auto">
              <a:xfrm>
                <a:off x="343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8" name="Line 1629"/>
              <p:cNvSpPr>
                <a:spLocks noChangeShapeType="1"/>
              </p:cNvSpPr>
              <p:nvPr/>
            </p:nvSpPr>
            <p:spPr bwMode="auto">
              <a:xfrm>
                <a:off x="343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19" name="Line 1630"/>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0" name="Line 1631"/>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1" name="Line 1632"/>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2" name="Line 1633"/>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3" name="Line 1634"/>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4" name="Line 1635"/>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5" name="Line 1636"/>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6" name="Line 1637"/>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7" name="Line 1638"/>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8" name="Line 1639"/>
              <p:cNvSpPr>
                <a:spLocks noChangeShapeType="1"/>
              </p:cNvSpPr>
              <p:nvPr/>
            </p:nvSpPr>
            <p:spPr bwMode="auto">
              <a:xfrm>
                <a:off x="343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29" name="Line 1640"/>
              <p:cNvSpPr>
                <a:spLocks noChangeShapeType="1"/>
              </p:cNvSpPr>
              <p:nvPr/>
            </p:nvSpPr>
            <p:spPr bwMode="auto">
              <a:xfrm>
                <a:off x="343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0" name="Line 1641"/>
              <p:cNvSpPr>
                <a:spLocks noChangeShapeType="1"/>
              </p:cNvSpPr>
              <p:nvPr/>
            </p:nvSpPr>
            <p:spPr bwMode="auto">
              <a:xfrm>
                <a:off x="34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1" name="Line 1642"/>
              <p:cNvSpPr>
                <a:spLocks noChangeShapeType="1"/>
              </p:cNvSpPr>
              <p:nvPr/>
            </p:nvSpPr>
            <p:spPr bwMode="auto">
              <a:xfrm>
                <a:off x="34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2" name="Line 1643"/>
              <p:cNvSpPr>
                <a:spLocks noChangeShapeType="1"/>
              </p:cNvSpPr>
              <p:nvPr/>
            </p:nvSpPr>
            <p:spPr bwMode="auto">
              <a:xfrm>
                <a:off x="34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3" name="Line 1644"/>
              <p:cNvSpPr>
                <a:spLocks noChangeShapeType="1"/>
              </p:cNvSpPr>
              <p:nvPr/>
            </p:nvSpPr>
            <p:spPr bwMode="auto">
              <a:xfrm>
                <a:off x="34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4" name="Line 1645"/>
              <p:cNvSpPr>
                <a:spLocks noChangeShapeType="1"/>
              </p:cNvSpPr>
              <p:nvPr/>
            </p:nvSpPr>
            <p:spPr bwMode="auto">
              <a:xfrm>
                <a:off x="34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5" name="Line 1646"/>
              <p:cNvSpPr>
                <a:spLocks noChangeShapeType="1"/>
              </p:cNvSpPr>
              <p:nvPr/>
            </p:nvSpPr>
            <p:spPr bwMode="auto">
              <a:xfrm>
                <a:off x="34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6" name="Line 1647"/>
              <p:cNvSpPr>
                <a:spLocks noChangeShapeType="1"/>
              </p:cNvSpPr>
              <p:nvPr/>
            </p:nvSpPr>
            <p:spPr bwMode="auto">
              <a:xfrm>
                <a:off x="344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7" name="Line 1648"/>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8" name="Line 1649"/>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6039" name="Line 1650"/>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grpSp>
          <p:nvGrpSpPr>
            <p:cNvPr id="11" name="Group 1651"/>
            <p:cNvGrpSpPr>
              <a:grpSpLocks/>
            </p:cNvGrpSpPr>
            <p:nvPr/>
          </p:nvGrpSpPr>
          <p:grpSpPr bwMode="auto">
            <a:xfrm>
              <a:off x="2817" y="2151"/>
              <a:ext cx="136" cy="6"/>
              <a:chOff x="3453" y="2052"/>
              <a:chExt cx="136" cy="9"/>
            </a:xfrm>
          </p:grpSpPr>
          <p:sp>
            <p:nvSpPr>
              <p:cNvPr id="25640" name="Line 1652"/>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1" name="Line 1653"/>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2" name="Line 1654"/>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3" name="Line 1655"/>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4" name="Line 1656"/>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5" name="Line 1657"/>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6" name="Line 1658"/>
              <p:cNvSpPr>
                <a:spLocks noChangeShapeType="1"/>
              </p:cNvSpPr>
              <p:nvPr/>
            </p:nvSpPr>
            <p:spPr bwMode="auto">
              <a:xfrm>
                <a:off x="34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7" name="Line 1659"/>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8" name="Line 1660"/>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49" name="Line 1661"/>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0" name="Line 1662"/>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1" name="Line 1663"/>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2" name="Line 1664"/>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3" name="Line 1665"/>
              <p:cNvSpPr>
                <a:spLocks noChangeShapeType="1"/>
              </p:cNvSpPr>
              <p:nvPr/>
            </p:nvSpPr>
            <p:spPr bwMode="auto">
              <a:xfrm flipV="1">
                <a:off x="346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4" name="Line 1666"/>
              <p:cNvSpPr>
                <a:spLocks noChangeShapeType="1"/>
              </p:cNvSpPr>
              <p:nvPr/>
            </p:nvSpPr>
            <p:spPr bwMode="auto">
              <a:xfrm>
                <a:off x="346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5" name="Line 1667"/>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6" name="Line 1668"/>
              <p:cNvSpPr>
                <a:spLocks noChangeShapeType="1"/>
              </p:cNvSpPr>
              <p:nvPr/>
            </p:nvSpPr>
            <p:spPr bwMode="auto">
              <a:xfrm>
                <a:off x="346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7" name="Line 1669"/>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8" name="Line 1670"/>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59" name="Line 1671"/>
              <p:cNvSpPr>
                <a:spLocks noChangeShapeType="1"/>
              </p:cNvSpPr>
              <p:nvPr/>
            </p:nvSpPr>
            <p:spPr bwMode="auto">
              <a:xfrm>
                <a:off x="34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0" name="Line 1672"/>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1" name="Line 1673"/>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2" name="Line 1674"/>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3" name="Line 1675"/>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4" name="Line 1676"/>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5" name="Line 1677"/>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6" name="Line 1678"/>
              <p:cNvSpPr>
                <a:spLocks noChangeShapeType="1"/>
              </p:cNvSpPr>
              <p:nvPr/>
            </p:nvSpPr>
            <p:spPr bwMode="auto">
              <a:xfrm>
                <a:off x="34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7" name="Line 1679"/>
              <p:cNvSpPr>
                <a:spLocks noChangeShapeType="1"/>
              </p:cNvSpPr>
              <p:nvPr/>
            </p:nvSpPr>
            <p:spPr bwMode="auto">
              <a:xfrm>
                <a:off x="3467"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8" name="Line 1680"/>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69" name="Line 1681"/>
              <p:cNvSpPr>
                <a:spLocks noChangeShapeType="1"/>
              </p:cNvSpPr>
              <p:nvPr/>
            </p:nvSpPr>
            <p:spPr bwMode="auto">
              <a:xfrm flipV="1">
                <a:off x="347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0" name="Line 1682"/>
              <p:cNvSpPr>
                <a:spLocks noChangeShapeType="1"/>
              </p:cNvSpPr>
              <p:nvPr/>
            </p:nvSpPr>
            <p:spPr bwMode="auto">
              <a:xfrm flipV="1">
                <a:off x="347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1" name="Line 1683"/>
              <p:cNvSpPr>
                <a:spLocks noChangeShapeType="1"/>
              </p:cNvSpPr>
              <p:nvPr/>
            </p:nvSpPr>
            <p:spPr bwMode="auto">
              <a:xfrm>
                <a:off x="3475"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2" name="Line 1684"/>
              <p:cNvSpPr>
                <a:spLocks noChangeShapeType="1"/>
              </p:cNvSpPr>
              <p:nvPr/>
            </p:nvSpPr>
            <p:spPr bwMode="auto">
              <a:xfrm>
                <a:off x="3475"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3" name="Line 1685"/>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4" name="Line 1686"/>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5" name="Line 1687"/>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6" name="Line 1688"/>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7" name="Line 1689"/>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8" name="Line 1690"/>
              <p:cNvSpPr>
                <a:spLocks noChangeShapeType="1"/>
              </p:cNvSpPr>
              <p:nvPr/>
            </p:nvSpPr>
            <p:spPr bwMode="auto">
              <a:xfrm>
                <a:off x="3475"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79" name="Line 1691"/>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0" name="Line 1692"/>
              <p:cNvSpPr>
                <a:spLocks noChangeShapeType="1"/>
              </p:cNvSpPr>
              <p:nvPr/>
            </p:nvSpPr>
            <p:spPr bwMode="auto">
              <a:xfrm>
                <a:off x="3475"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1" name="Line 1693"/>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2" name="Line 1694"/>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3" name="Line 1695"/>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4" name="Line 1696"/>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5" name="Line 1697"/>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6" name="Line 1698"/>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7" name="Line 1699"/>
              <p:cNvSpPr>
                <a:spLocks noChangeShapeType="1"/>
              </p:cNvSpPr>
              <p:nvPr/>
            </p:nvSpPr>
            <p:spPr bwMode="auto">
              <a:xfrm>
                <a:off x="3482"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8" name="Line 1700"/>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89" name="Line 1701"/>
              <p:cNvSpPr>
                <a:spLocks noChangeShapeType="1"/>
              </p:cNvSpPr>
              <p:nvPr/>
            </p:nvSpPr>
            <p:spPr bwMode="auto">
              <a:xfrm>
                <a:off x="3482"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0" name="Line 1702"/>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1" name="Line 1703"/>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2" name="Line 1704"/>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3" name="Line 1705"/>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4" name="Line 1706"/>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5" name="Line 1707"/>
              <p:cNvSpPr>
                <a:spLocks noChangeShapeType="1"/>
              </p:cNvSpPr>
              <p:nvPr/>
            </p:nvSpPr>
            <p:spPr bwMode="auto">
              <a:xfrm flipV="1">
                <a:off x="34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6" name="Line 1708"/>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7" name="Line 1709"/>
              <p:cNvSpPr>
                <a:spLocks noChangeShapeType="1"/>
              </p:cNvSpPr>
              <p:nvPr/>
            </p:nvSpPr>
            <p:spPr bwMode="auto">
              <a:xfrm>
                <a:off x="3489"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8" name="Line 1710"/>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99" name="Line 1711"/>
              <p:cNvSpPr>
                <a:spLocks noChangeShapeType="1"/>
              </p:cNvSpPr>
              <p:nvPr/>
            </p:nvSpPr>
            <p:spPr bwMode="auto">
              <a:xfrm>
                <a:off x="348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0" name="Line 1712"/>
              <p:cNvSpPr>
                <a:spLocks noChangeShapeType="1"/>
              </p:cNvSpPr>
              <p:nvPr/>
            </p:nvSpPr>
            <p:spPr bwMode="auto">
              <a:xfrm>
                <a:off x="3489"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1" name="Line 1713"/>
              <p:cNvSpPr>
                <a:spLocks noChangeShapeType="1"/>
              </p:cNvSpPr>
              <p:nvPr/>
            </p:nvSpPr>
            <p:spPr bwMode="auto">
              <a:xfrm>
                <a:off x="3489"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2" name="Line 1714"/>
              <p:cNvSpPr>
                <a:spLocks noChangeShapeType="1"/>
              </p:cNvSpPr>
              <p:nvPr/>
            </p:nvSpPr>
            <p:spPr bwMode="auto">
              <a:xfrm>
                <a:off x="3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3" name="Line 1715"/>
              <p:cNvSpPr>
                <a:spLocks noChangeShapeType="1"/>
              </p:cNvSpPr>
              <p:nvPr/>
            </p:nvSpPr>
            <p:spPr bwMode="auto">
              <a:xfrm>
                <a:off x="3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4" name="Line 1716"/>
              <p:cNvSpPr>
                <a:spLocks noChangeShapeType="1"/>
              </p:cNvSpPr>
              <p:nvPr/>
            </p:nvSpPr>
            <p:spPr bwMode="auto">
              <a:xfrm>
                <a:off x="3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5" name="Line 1717"/>
              <p:cNvSpPr>
                <a:spLocks noChangeShapeType="1"/>
              </p:cNvSpPr>
              <p:nvPr/>
            </p:nvSpPr>
            <p:spPr bwMode="auto">
              <a:xfrm flipV="1">
                <a:off x="349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6" name="Line 1718"/>
              <p:cNvSpPr>
                <a:spLocks noChangeShapeType="1"/>
              </p:cNvSpPr>
              <p:nvPr/>
            </p:nvSpPr>
            <p:spPr bwMode="auto">
              <a:xfrm>
                <a:off x="3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7" name="Line 1719"/>
              <p:cNvSpPr>
                <a:spLocks noChangeShapeType="1"/>
              </p:cNvSpPr>
              <p:nvPr/>
            </p:nvSpPr>
            <p:spPr bwMode="auto">
              <a:xfrm>
                <a:off x="349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8" name="Line 1720"/>
              <p:cNvSpPr>
                <a:spLocks noChangeShapeType="1"/>
              </p:cNvSpPr>
              <p:nvPr/>
            </p:nvSpPr>
            <p:spPr bwMode="auto">
              <a:xfrm>
                <a:off x="3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09" name="Line 1721"/>
              <p:cNvSpPr>
                <a:spLocks noChangeShapeType="1"/>
              </p:cNvSpPr>
              <p:nvPr/>
            </p:nvSpPr>
            <p:spPr bwMode="auto">
              <a:xfrm>
                <a:off x="349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0" name="Line 1722"/>
              <p:cNvSpPr>
                <a:spLocks noChangeShapeType="1"/>
              </p:cNvSpPr>
              <p:nvPr/>
            </p:nvSpPr>
            <p:spPr bwMode="auto">
              <a:xfrm>
                <a:off x="349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1" name="Line 1723"/>
              <p:cNvSpPr>
                <a:spLocks noChangeShapeType="1"/>
              </p:cNvSpPr>
              <p:nvPr/>
            </p:nvSpPr>
            <p:spPr bwMode="auto">
              <a:xfrm>
                <a:off x="349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2" name="Line 1724"/>
              <p:cNvSpPr>
                <a:spLocks noChangeShapeType="1"/>
              </p:cNvSpPr>
              <p:nvPr/>
            </p:nvSpPr>
            <p:spPr bwMode="auto">
              <a:xfrm>
                <a:off x="3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3" name="Line 1725"/>
              <p:cNvSpPr>
                <a:spLocks noChangeShapeType="1"/>
              </p:cNvSpPr>
              <p:nvPr/>
            </p:nvSpPr>
            <p:spPr bwMode="auto">
              <a:xfrm>
                <a:off x="3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4" name="Line 1726"/>
              <p:cNvSpPr>
                <a:spLocks noChangeShapeType="1"/>
              </p:cNvSpPr>
              <p:nvPr/>
            </p:nvSpPr>
            <p:spPr bwMode="auto">
              <a:xfrm flipV="1">
                <a:off x="350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5" name="Line 1727"/>
              <p:cNvSpPr>
                <a:spLocks noChangeShapeType="1"/>
              </p:cNvSpPr>
              <p:nvPr/>
            </p:nvSpPr>
            <p:spPr bwMode="auto">
              <a:xfrm>
                <a:off x="3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6" name="Line 1728"/>
              <p:cNvSpPr>
                <a:spLocks noChangeShapeType="1"/>
              </p:cNvSpPr>
              <p:nvPr/>
            </p:nvSpPr>
            <p:spPr bwMode="auto">
              <a:xfrm>
                <a:off x="3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7" name="Line 1729"/>
              <p:cNvSpPr>
                <a:spLocks noChangeShapeType="1"/>
              </p:cNvSpPr>
              <p:nvPr/>
            </p:nvSpPr>
            <p:spPr bwMode="auto">
              <a:xfrm flipV="1">
                <a:off x="351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8" name="Line 1730"/>
              <p:cNvSpPr>
                <a:spLocks noChangeShapeType="1"/>
              </p:cNvSpPr>
              <p:nvPr/>
            </p:nvSpPr>
            <p:spPr bwMode="auto">
              <a:xfrm>
                <a:off x="3510"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19" name="Line 1731"/>
              <p:cNvSpPr>
                <a:spLocks noChangeShapeType="1"/>
              </p:cNvSpPr>
              <p:nvPr/>
            </p:nvSpPr>
            <p:spPr bwMode="auto">
              <a:xfrm>
                <a:off x="3503"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0" name="Line 1732"/>
              <p:cNvSpPr>
                <a:spLocks noChangeShapeType="1"/>
              </p:cNvSpPr>
              <p:nvPr/>
            </p:nvSpPr>
            <p:spPr bwMode="auto">
              <a:xfrm>
                <a:off x="350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1" name="Line 1733"/>
              <p:cNvSpPr>
                <a:spLocks noChangeShapeType="1"/>
              </p:cNvSpPr>
              <p:nvPr/>
            </p:nvSpPr>
            <p:spPr bwMode="auto">
              <a:xfrm>
                <a:off x="350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2" name="Line 1734"/>
              <p:cNvSpPr>
                <a:spLocks noChangeShapeType="1"/>
              </p:cNvSpPr>
              <p:nvPr/>
            </p:nvSpPr>
            <p:spPr bwMode="auto">
              <a:xfrm>
                <a:off x="3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3" name="Line 1735"/>
              <p:cNvSpPr>
                <a:spLocks noChangeShapeType="1"/>
              </p:cNvSpPr>
              <p:nvPr/>
            </p:nvSpPr>
            <p:spPr bwMode="auto">
              <a:xfrm>
                <a:off x="3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4" name="Line 1736"/>
              <p:cNvSpPr>
                <a:spLocks noChangeShapeType="1"/>
              </p:cNvSpPr>
              <p:nvPr/>
            </p:nvSpPr>
            <p:spPr bwMode="auto">
              <a:xfrm flipV="1">
                <a:off x="351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5" name="Line 1737"/>
              <p:cNvSpPr>
                <a:spLocks noChangeShapeType="1"/>
              </p:cNvSpPr>
              <p:nvPr/>
            </p:nvSpPr>
            <p:spPr bwMode="auto">
              <a:xfrm>
                <a:off x="3510"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6" name="Line 1738"/>
              <p:cNvSpPr>
                <a:spLocks noChangeShapeType="1"/>
              </p:cNvSpPr>
              <p:nvPr/>
            </p:nvSpPr>
            <p:spPr bwMode="auto">
              <a:xfrm>
                <a:off x="3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7" name="Line 1739"/>
              <p:cNvSpPr>
                <a:spLocks noChangeShapeType="1"/>
              </p:cNvSpPr>
              <p:nvPr/>
            </p:nvSpPr>
            <p:spPr bwMode="auto">
              <a:xfrm>
                <a:off x="3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8" name="Line 1740"/>
              <p:cNvSpPr>
                <a:spLocks noChangeShapeType="1"/>
              </p:cNvSpPr>
              <p:nvPr/>
            </p:nvSpPr>
            <p:spPr bwMode="auto">
              <a:xfrm>
                <a:off x="351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29" name="Line 1741"/>
              <p:cNvSpPr>
                <a:spLocks noChangeShapeType="1"/>
              </p:cNvSpPr>
              <p:nvPr/>
            </p:nvSpPr>
            <p:spPr bwMode="auto">
              <a:xfrm>
                <a:off x="351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0" name="Line 1742"/>
              <p:cNvSpPr>
                <a:spLocks noChangeShapeType="1"/>
              </p:cNvSpPr>
              <p:nvPr/>
            </p:nvSpPr>
            <p:spPr bwMode="auto">
              <a:xfrm>
                <a:off x="3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1" name="Line 1743"/>
              <p:cNvSpPr>
                <a:spLocks noChangeShapeType="1"/>
              </p:cNvSpPr>
              <p:nvPr/>
            </p:nvSpPr>
            <p:spPr bwMode="auto">
              <a:xfrm>
                <a:off x="3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2" name="Line 1744"/>
              <p:cNvSpPr>
                <a:spLocks noChangeShapeType="1"/>
              </p:cNvSpPr>
              <p:nvPr/>
            </p:nvSpPr>
            <p:spPr bwMode="auto">
              <a:xfrm flipV="1">
                <a:off x="351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3" name="Line 1745"/>
              <p:cNvSpPr>
                <a:spLocks noChangeShapeType="1"/>
              </p:cNvSpPr>
              <p:nvPr/>
            </p:nvSpPr>
            <p:spPr bwMode="auto">
              <a:xfrm>
                <a:off x="3517"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4" name="Line 1746"/>
              <p:cNvSpPr>
                <a:spLocks noChangeShapeType="1"/>
              </p:cNvSpPr>
              <p:nvPr/>
            </p:nvSpPr>
            <p:spPr bwMode="auto">
              <a:xfrm>
                <a:off x="3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5" name="Line 1747"/>
              <p:cNvSpPr>
                <a:spLocks noChangeShapeType="1"/>
              </p:cNvSpPr>
              <p:nvPr/>
            </p:nvSpPr>
            <p:spPr bwMode="auto">
              <a:xfrm>
                <a:off x="3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6" name="Line 1748"/>
              <p:cNvSpPr>
                <a:spLocks noChangeShapeType="1"/>
              </p:cNvSpPr>
              <p:nvPr/>
            </p:nvSpPr>
            <p:spPr bwMode="auto">
              <a:xfrm>
                <a:off x="351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7" name="Line 1749"/>
              <p:cNvSpPr>
                <a:spLocks noChangeShapeType="1"/>
              </p:cNvSpPr>
              <p:nvPr/>
            </p:nvSpPr>
            <p:spPr bwMode="auto">
              <a:xfrm>
                <a:off x="351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8" name="Line 1750"/>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39" name="Line 1751"/>
              <p:cNvSpPr>
                <a:spLocks noChangeShapeType="1"/>
              </p:cNvSpPr>
              <p:nvPr/>
            </p:nvSpPr>
            <p:spPr bwMode="auto">
              <a:xfrm flipV="1">
                <a:off x="352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0" name="Line 1752"/>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1" name="Line 1753"/>
              <p:cNvSpPr>
                <a:spLocks noChangeShapeType="1"/>
              </p:cNvSpPr>
              <p:nvPr/>
            </p:nvSpPr>
            <p:spPr bwMode="auto">
              <a:xfrm>
                <a:off x="352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2" name="Line 1754"/>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3" name="Line 1755"/>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4" name="Line 1756"/>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5" name="Line 1757"/>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6" name="Line 1758"/>
              <p:cNvSpPr>
                <a:spLocks noChangeShapeType="1"/>
              </p:cNvSpPr>
              <p:nvPr/>
            </p:nvSpPr>
            <p:spPr bwMode="auto">
              <a:xfrm flipV="1">
                <a:off x="353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7" name="Line 1759"/>
              <p:cNvSpPr>
                <a:spLocks noChangeShapeType="1"/>
              </p:cNvSpPr>
              <p:nvPr/>
            </p:nvSpPr>
            <p:spPr bwMode="auto">
              <a:xfrm>
                <a:off x="3524"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8" name="Line 1760"/>
              <p:cNvSpPr>
                <a:spLocks noChangeShapeType="1"/>
              </p:cNvSpPr>
              <p:nvPr/>
            </p:nvSpPr>
            <p:spPr bwMode="auto">
              <a:xfrm>
                <a:off x="352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49" name="Line 1761"/>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0" name="Line 1762"/>
              <p:cNvSpPr>
                <a:spLocks noChangeShapeType="1"/>
              </p:cNvSpPr>
              <p:nvPr/>
            </p:nvSpPr>
            <p:spPr bwMode="auto">
              <a:xfrm>
                <a:off x="3524"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1" name="Line 1763"/>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2" name="Line 1764"/>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3" name="Line 1765"/>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4" name="Line 1766"/>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5" name="Line 1767"/>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6" name="Line 1768"/>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7" name="Line 1769"/>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8" name="Line 1770"/>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59" name="Line 1771"/>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0" name="Line 1772"/>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1" name="Line 1773"/>
              <p:cNvSpPr>
                <a:spLocks noChangeShapeType="1"/>
              </p:cNvSpPr>
              <p:nvPr/>
            </p:nvSpPr>
            <p:spPr bwMode="auto">
              <a:xfrm>
                <a:off x="353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2" name="Line 1774"/>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3" name="Line 1775"/>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4" name="Line 1776"/>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5" name="Line 1777"/>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6" name="Line 1778"/>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7" name="Line 1779"/>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8" name="Line 1780"/>
              <p:cNvSpPr>
                <a:spLocks noChangeShapeType="1"/>
              </p:cNvSpPr>
              <p:nvPr/>
            </p:nvSpPr>
            <p:spPr bwMode="auto">
              <a:xfrm flipV="1">
                <a:off x="3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69" name="Line 1781"/>
              <p:cNvSpPr>
                <a:spLocks noChangeShapeType="1"/>
              </p:cNvSpPr>
              <p:nvPr/>
            </p:nvSpPr>
            <p:spPr bwMode="auto">
              <a:xfrm flipV="1">
                <a:off x="3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0" name="Line 1782"/>
              <p:cNvSpPr>
                <a:spLocks noChangeShapeType="1"/>
              </p:cNvSpPr>
              <p:nvPr/>
            </p:nvSpPr>
            <p:spPr bwMode="auto">
              <a:xfrm>
                <a:off x="353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1" name="Line 1783"/>
              <p:cNvSpPr>
                <a:spLocks noChangeShapeType="1"/>
              </p:cNvSpPr>
              <p:nvPr/>
            </p:nvSpPr>
            <p:spPr bwMode="auto">
              <a:xfrm>
                <a:off x="3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2" name="Line 1784"/>
              <p:cNvSpPr>
                <a:spLocks noChangeShapeType="1"/>
              </p:cNvSpPr>
              <p:nvPr/>
            </p:nvSpPr>
            <p:spPr bwMode="auto">
              <a:xfrm>
                <a:off x="3538"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3" name="Line 1785"/>
              <p:cNvSpPr>
                <a:spLocks noChangeShapeType="1"/>
              </p:cNvSpPr>
              <p:nvPr/>
            </p:nvSpPr>
            <p:spPr bwMode="auto">
              <a:xfrm>
                <a:off x="3538" y="2060"/>
                <a:ext cx="8"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4" name="Line 1786"/>
              <p:cNvSpPr>
                <a:spLocks noChangeShapeType="1"/>
              </p:cNvSpPr>
              <p:nvPr/>
            </p:nvSpPr>
            <p:spPr bwMode="auto">
              <a:xfrm>
                <a:off x="35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5" name="Line 1787"/>
              <p:cNvSpPr>
                <a:spLocks noChangeShapeType="1"/>
              </p:cNvSpPr>
              <p:nvPr/>
            </p:nvSpPr>
            <p:spPr bwMode="auto">
              <a:xfrm>
                <a:off x="35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6" name="Line 1788"/>
              <p:cNvSpPr>
                <a:spLocks noChangeShapeType="1"/>
              </p:cNvSpPr>
              <p:nvPr/>
            </p:nvSpPr>
            <p:spPr bwMode="auto">
              <a:xfrm flipV="1">
                <a:off x="354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7" name="Line 1789"/>
              <p:cNvSpPr>
                <a:spLocks noChangeShapeType="1"/>
              </p:cNvSpPr>
              <p:nvPr/>
            </p:nvSpPr>
            <p:spPr bwMode="auto">
              <a:xfrm flipV="1">
                <a:off x="354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8" name="Line 1790"/>
              <p:cNvSpPr>
                <a:spLocks noChangeShapeType="1"/>
              </p:cNvSpPr>
              <p:nvPr/>
            </p:nvSpPr>
            <p:spPr bwMode="auto">
              <a:xfrm>
                <a:off x="354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79" name="Line 1791"/>
              <p:cNvSpPr>
                <a:spLocks noChangeShapeType="1"/>
              </p:cNvSpPr>
              <p:nvPr/>
            </p:nvSpPr>
            <p:spPr bwMode="auto">
              <a:xfrm>
                <a:off x="3546"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0" name="Line 1792"/>
              <p:cNvSpPr>
                <a:spLocks noChangeShapeType="1"/>
              </p:cNvSpPr>
              <p:nvPr/>
            </p:nvSpPr>
            <p:spPr bwMode="auto">
              <a:xfrm>
                <a:off x="3546"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1" name="Line 1793"/>
              <p:cNvSpPr>
                <a:spLocks noChangeShapeType="1"/>
              </p:cNvSpPr>
              <p:nvPr/>
            </p:nvSpPr>
            <p:spPr bwMode="auto">
              <a:xfrm>
                <a:off x="354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2" name="Line 1794"/>
              <p:cNvSpPr>
                <a:spLocks noChangeShapeType="1"/>
              </p:cNvSpPr>
              <p:nvPr/>
            </p:nvSpPr>
            <p:spPr bwMode="auto">
              <a:xfrm flipV="1">
                <a:off x="355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3" name="Line 1795"/>
              <p:cNvSpPr>
                <a:spLocks noChangeShapeType="1"/>
              </p:cNvSpPr>
              <p:nvPr/>
            </p:nvSpPr>
            <p:spPr bwMode="auto">
              <a:xfrm flipV="1">
                <a:off x="3553"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4" name="Line 1796"/>
              <p:cNvSpPr>
                <a:spLocks noChangeShapeType="1"/>
              </p:cNvSpPr>
              <p:nvPr/>
            </p:nvSpPr>
            <p:spPr bwMode="auto">
              <a:xfrm>
                <a:off x="3546" y="2052"/>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5" name="Line 1797"/>
              <p:cNvSpPr>
                <a:spLocks noChangeShapeType="1"/>
              </p:cNvSpPr>
              <p:nvPr/>
            </p:nvSpPr>
            <p:spPr bwMode="auto">
              <a:xfrm>
                <a:off x="3546"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6" name="Line 1798"/>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7" name="Line 1799"/>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8" name="Line 1800"/>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89" name="Line 1801"/>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0" name="Line 1802"/>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1" name="Line 1803"/>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2" name="Line 1804"/>
              <p:cNvSpPr>
                <a:spLocks noChangeShapeType="1"/>
              </p:cNvSpPr>
              <p:nvPr/>
            </p:nvSpPr>
            <p:spPr bwMode="auto">
              <a:xfrm>
                <a:off x="3553"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3" name="Line 1805"/>
              <p:cNvSpPr>
                <a:spLocks noChangeShapeType="1"/>
              </p:cNvSpPr>
              <p:nvPr/>
            </p:nvSpPr>
            <p:spPr bwMode="auto">
              <a:xfrm>
                <a:off x="3553"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4" name="Line 1806"/>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5" name="Line 1807"/>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6" name="Line 1808"/>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7" name="Line 1809"/>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8" name="Line 1810"/>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799" name="Line 1811"/>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0" name="Line 1812"/>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1" name="Line 1813"/>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2" name="Line 1814"/>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3" name="Line 1815"/>
              <p:cNvSpPr>
                <a:spLocks noChangeShapeType="1"/>
              </p:cNvSpPr>
              <p:nvPr/>
            </p:nvSpPr>
            <p:spPr bwMode="auto">
              <a:xfrm>
                <a:off x="3560"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4" name="Line 1816"/>
              <p:cNvSpPr>
                <a:spLocks noChangeShapeType="1"/>
              </p:cNvSpPr>
              <p:nvPr/>
            </p:nvSpPr>
            <p:spPr bwMode="auto">
              <a:xfrm>
                <a:off x="3560"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5" name="Line 1817"/>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6" name="Line 1818"/>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7" name="Line 1819"/>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8" name="Line 1820"/>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09" name="Line 1821"/>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0" name="Line 1822"/>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1" name="Line 1823"/>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2" name="Line 1824"/>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3" name="Line 1825"/>
              <p:cNvSpPr>
                <a:spLocks noChangeShapeType="1"/>
              </p:cNvSpPr>
              <p:nvPr/>
            </p:nvSpPr>
            <p:spPr bwMode="auto">
              <a:xfrm>
                <a:off x="3567" y="2060"/>
                <a:ext cx="7"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4" name="Line 1826"/>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5" name="Line 1827"/>
              <p:cNvSpPr>
                <a:spLocks noChangeShapeType="1"/>
              </p:cNvSpPr>
              <p:nvPr/>
            </p:nvSpPr>
            <p:spPr bwMode="auto">
              <a:xfrm>
                <a:off x="3567"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6" name="Line 1828"/>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7" name="Line 1829"/>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8" name="Line 1830"/>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19" name="Line 1831"/>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0" name="Line 1832"/>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1" name="Line 1833"/>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2" name="Line 1834"/>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3" name="Line 1835"/>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4" name="Line 1836"/>
              <p:cNvSpPr>
                <a:spLocks noChangeShapeType="1"/>
              </p:cNvSpPr>
              <p:nvPr/>
            </p:nvSpPr>
            <p:spPr bwMode="auto">
              <a:xfrm>
                <a:off x="3574"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5" name="Line 1837"/>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6" name="Line 1838"/>
              <p:cNvSpPr>
                <a:spLocks noChangeShapeType="1"/>
              </p:cNvSpPr>
              <p:nvPr/>
            </p:nvSpPr>
            <p:spPr bwMode="auto">
              <a:xfrm flipV="1">
                <a:off x="3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7" name="Line 1839"/>
              <p:cNvSpPr>
                <a:spLocks noChangeShapeType="1"/>
              </p:cNvSpPr>
              <p:nvPr/>
            </p:nvSpPr>
            <p:spPr bwMode="auto">
              <a:xfrm>
                <a:off x="3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8" name="Line 1840"/>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29" name="Line 1841"/>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0" name="Line 1842"/>
              <p:cNvSpPr>
                <a:spLocks noChangeShapeType="1"/>
              </p:cNvSpPr>
              <p:nvPr/>
            </p:nvSpPr>
            <p:spPr bwMode="auto">
              <a:xfrm flipV="1">
                <a:off x="3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1" name="Line 1843"/>
              <p:cNvSpPr>
                <a:spLocks noChangeShapeType="1"/>
              </p:cNvSpPr>
              <p:nvPr/>
            </p:nvSpPr>
            <p:spPr bwMode="auto">
              <a:xfrm>
                <a:off x="3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2" name="Line 1844"/>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3" name="Line 1845"/>
              <p:cNvSpPr>
                <a:spLocks noChangeShapeType="1"/>
              </p:cNvSpPr>
              <p:nvPr/>
            </p:nvSpPr>
            <p:spPr bwMode="auto">
              <a:xfrm>
                <a:off x="3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4" name="Line 1846"/>
              <p:cNvSpPr>
                <a:spLocks noChangeShapeType="1"/>
              </p:cNvSpPr>
              <p:nvPr/>
            </p:nvSpPr>
            <p:spPr bwMode="auto">
              <a:xfrm flipV="1">
                <a:off x="3581" y="2052"/>
                <a:ext cx="7"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5" name="Line 1847"/>
              <p:cNvSpPr>
                <a:spLocks noChangeShapeType="1"/>
              </p:cNvSpPr>
              <p:nvPr/>
            </p:nvSpPr>
            <p:spPr bwMode="auto">
              <a:xfrm>
                <a:off x="3581" y="2052"/>
                <a:ext cx="1" cy="8"/>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6" name="Line 1848"/>
              <p:cNvSpPr>
                <a:spLocks noChangeShapeType="1"/>
              </p:cNvSpPr>
              <p:nvPr/>
            </p:nvSpPr>
            <p:spPr bwMode="auto">
              <a:xfrm>
                <a:off x="3581"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7" name="Line 1849"/>
              <p:cNvSpPr>
                <a:spLocks noChangeShapeType="1"/>
              </p:cNvSpPr>
              <p:nvPr/>
            </p:nvSpPr>
            <p:spPr bwMode="auto">
              <a:xfrm>
                <a:off x="3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8" name="Line 1850"/>
              <p:cNvSpPr>
                <a:spLocks noChangeShapeType="1"/>
              </p:cNvSpPr>
              <p:nvPr/>
            </p:nvSpPr>
            <p:spPr bwMode="auto">
              <a:xfrm>
                <a:off x="3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839" name="Line 1851"/>
              <p:cNvSpPr>
                <a:spLocks noChangeShapeType="1"/>
              </p:cNvSpPr>
              <p:nvPr/>
            </p:nvSpPr>
            <p:spPr bwMode="auto">
              <a:xfrm>
                <a:off x="3588" y="2060"/>
                <a:ext cx="1" cy="1"/>
              </a:xfrm>
              <a:prstGeom prst="line">
                <a:avLst/>
              </a:prstGeom>
              <a:noFill/>
              <a:ln w="11113">
                <a:solidFill>
                  <a:srgbClr val="31373A"/>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25630" name="Text Box 1852"/>
            <p:cNvSpPr txBox="1">
              <a:spLocks noChangeArrowheads="1"/>
            </p:cNvSpPr>
            <p:nvPr/>
          </p:nvSpPr>
          <p:spPr bwMode="auto">
            <a:xfrm rot="-5400000">
              <a:off x="1413" y="1814"/>
              <a:ext cx="537" cy="9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1000">
                  <a:solidFill>
                    <a:srgbClr val="000000"/>
                  </a:solidFill>
                  <a:latin typeface="Arial" pitchFamily="34" charset="0"/>
                </a:rPr>
                <a:t>Intensity</a:t>
              </a:r>
            </a:p>
          </p:txBody>
        </p:sp>
        <p:sp>
          <p:nvSpPr>
            <p:cNvPr id="25631" name="Text Box 1853"/>
            <p:cNvSpPr txBox="1">
              <a:spLocks noChangeArrowheads="1"/>
            </p:cNvSpPr>
            <p:nvPr/>
          </p:nvSpPr>
          <p:spPr bwMode="auto">
            <a:xfrm>
              <a:off x="1881" y="2193"/>
              <a:ext cx="1088" cy="85"/>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1000">
                  <a:solidFill>
                    <a:srgbClr val="000000"/>
                  </a:solidFill>
                  <a:latin typeface="Arial" pitchFamily="34" charset="0"/>
                </a:rPr>
                <a:t>Retention time</a:t>
              </a:r>
            </a:p>
          </p:txBody>
        </p:sp>
        <p:sp>
          <p:nvSpPr>
            <p:cNvPr id="25632" name="Line 1854"/>
            <p:cNvSpPr>
              <a:spLocks noChangeShapeType="1"/>
            </p:cNvSpPr>
            <p:nvPr/>
          </p:nvSpPr>
          <p:spPr bwMode="auto">
            <a:xfrm>
              <a:off x="1926"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3" name="Line 1855"/>
            <p:cNvSpPr>
              <a:spLocks noChangeShapeType="1"/>
            </p:cNvSpPr>
            <p:nvPr/>
          </p:nvSpPr>
          <p:spPr bwMode="auto">
            <a:xfrm>
              <a:off x="2062"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4" name="Line 1856"/>
            <p:cNvSpPr>
              <a:spLocks noChangeShapeType="1"/>
            </p:cNvSpPr>
            <p:nvPr/>
          </p:nvSpPr>
          <p:spPr bwMode="auto">
            <a:xfrm>
              <a:off x="2198"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5" name="Line 1857"/>
            <p:cNvSpPr>
              <a:spLocks noChangeShapeType="1"/>
            </p:cNvSpPr>
            <p:nvPr/>
          </p:nvSpPr>
          <p:spPr bwMode="auto">
            <a:xfrm>
              <a:off x="2334"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6" name="Line 1858"/>
            <p:cNvSpPr>
              <a:spLocks noChangeShapeType="1"/>
            </p:cNvSpPr>
            <p:nvPr/>
          </p:nvSpPr>
          <p:spPr bwMode="auto">
            <a:xfrm>
              <a:off x="2470"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7" name="Line 1859"/>
            <p:cNvSpPr>
              <a:spLocks noChangeShapeType="1"/>
            </p:cNvSpPr>
            <p:nvPr/>
          </p:nvSpPr>
          <p:spPr bwMode="auto">
            <a:xfrm>
              <a:off x="2607"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8" name="Line 1860"/>
            <p:cNvSpPr>
              <a:spLocks noChangeShapeType="1"/>
            </p:cNvSpPr>
            <p:nvPr/>
          </p:nvSpPr>
          <p:spPr bwMode="auto">
            <a:xfrm>
              <a:off x="2743" y="2162"/>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sp>
          <p:nvSpPr>
            <p:cNvPr id="25639" name="Line 1861"/>
            <p:cNvSpPr>
              <a:spLocks noChangeShapeType="1"/>
            </p:cNvSpPr>
            <p:nvPr/>
          </p:nvSpPr>
          <p:spPr bwMode="auto">
            <a:xfrm>
              <a:off x="2880" y="2160"/>
              <a:ext cx="0" cy="31"/>
            </a:xfrm>
            <a:prstGeom prst="line">
              <a:avLst/>
            </a:prstGeom>
            <a:noFill/>
            <a:ln w="9525">
              <a:solidFill>
                <a:schemeClr val="tx1"/>
              </a:solidFill>
              <a:round/>
              <a:headEnd/>
              <a:tailEnd/>
            </a:ln>
          </p:spPr>
          <p:txBody>
            <a:bodyPr/>
            <a:lstStyle/>
            <a:p>
              <a:pPr fontAlgn="base">
                <a:spcBef>
                  <a:spcPct val="0"/>
                </a:spcBef>
                <a:spcAft>
                  <a:spcPct val="0"/>
                </a:spcAft>
              </a:pPr>
              <a:endParaRPr lang="ja-JP" altLang="en-US" sz="2400" b="1">
                <a:solidFill>
                  <a:srgbClr val="000000"/>
                </a:solidFill>
              </a:endParaRPr>
            </a:p>
          </p:txBody>
        </p:sp>
      </p:grpSp>
      <p:sp>
        <p:nvSpPr>
          <p:cNvPr id="25608" name="Text Box 1862"/>
          <p:cNvSpPr txBox="1">
            <a:spLocks noChangeArrowheads="1"/>
          </p:cNvSpPr>
          <p:nvPr/>
        </p:nvSpPr>
        <p:spPr bwMode="auto">
          <a:xfrm>
            <a:off x="5219700" y="4076700"/>
            <a:ext cx="4284663" cy="366713"/>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a:solidFill>
                  <a:srgbClr val="000000"/>
                </a:solidFill>
                <a:latin typeface="Arial" pitchFamily="34" charset="0"/>
              </a:rPr>
              <a:t>PFOS</a:t>
            </a:r>
            <a:r>
              <a:rPr lang="ja-JP" altLang="en-US">
                <a:solidFill>
                  <a:srgbClr val="000000"/>
                </a:solidFill>
                <a:latin typeface="Arial" pitchFamily="34" charset="0"/>
              </a:rPr>
              <a:t>　分岐鎖異性体分離例</a:t>
            </a:r>
          </a:p>
        </p:txBody>
      </p:sp>
      <p:sp>
        <p:nvSpPr>
          <p:cNvPr id="25609" name="Text Box 1863"/>
          <p:cNvSpPr txBox="1">
            <a:spLocks noChangeArrowheads="1"/>
          </p:cNvSpPr>
          <p:nvPr/>
        </p:nvSpPr>
        <p:spPr bwMode="auto">
          <a:xfrm>
            <a:off x="250825" y="3716338"/>
            <a:ext cx="4897438" cy="1187450"/>
          </a:xfrm>
          <a:prstGeom prst="rect">
            <a:avLst/>
          </a:prstGeom>
          <a:noFill/>
          <a:ln w="9525">
            <a:noFill/>
            <a:miter lim="800000"/>
            <a:headEnd/>
            <a:tailEnd/>
          </a:ln>
        </p:spPr>
        <p:txBody>
          <a:bodyPr>
            <a:spAutoFit/>
          </a:bodyPr>
          <a:lstStyle/>
          <a:p>
            <a:pPr fontAlgn="base">
              <a:spcBef>
                <a:spcPct val="50000"/>
              </a:spcBef>
              <a:spcAft>
                <a:spcPct val="0"/>
              </a:spcAft>
            </a:pPr>
            <a:r>
              <a:rPr lang="en-US" altLang="ja-JP" sz="2400">
                <a:solidFill>
                  <a:srgbClr val="000000"/>
                </a:solidFill>
                <a:latin typeface="Arial" pitchFamily="34" charset="0"/>
              </a:rPr>
              <a:t>PFOS,PFOA</a:t>
            </a:r>
            <a:r>
              <a:rPr lang="ja-JP" altLang="en-US" sz="2400">
                <a:solidFill>
                  <a:srgbClr val="000000"/>
                </a:solidFill>
                <a:latin typeface="Arial" pitchFamily="34" charset="0"/>
              </a:rPr>
              <a:t>、分岐鎖異性体、類縁物質、前駆物質の高感度、高分離</a:t>
            </a:r>
            <a:br>
              <a:rPr lang="ja-JP" altLang="en-US" sz="2400">
                <a:solidFill>
                  <a:srgbClr val="000000"/>
                </a:solidFill>
                <a:latin typeface="Arial" pitchFamily="34" charset="0"/>
              </a:rPr>
            </a:br>
            <a:r>
              <a:rPr lang="ja-JP" altLang="en-US" sz="2400">
                <a:solidFill>
                  <a:srgbClr val="000000"/>
                </a:solidFill>
                <a:latin typeface="Arial" pitchFamily="34" charset="0"/>
              </a:rPr>
              <a:t>分析条件を確立</a:t>
            </a:r>
          </a:p>
        </p:txBody>
      </p:sp>
      <p:sp>
        <p:nvSpPr>
          <p:cNvPr id="25610" name="AutoShape 1864"/>
          <p:cNvSpPr>
            <a:spLocks noChangeArrowheads="1"/>
          </p:cNvSpPr>
          <p:nvPr/>
        </p:nvSpPr>
        <p:spPr bwMode="auto">
          <a:xfrm>
            <a:off x="1403350" y="2924175"/>
            <a:ext cx="647700" cy="504825"/>
          </a:xfrm>
          <a:prstGeom prst="downArrow">
            <a:avLst>
              <a:gd name="adj1" fmla="val 50000"/>
              <a:gd name="adj2" fmla="val 25000"/>
            </a:avLst>
          </a:prstGeom>
          <a:gradFill rotWithShape="1">
            <a:gsLst>
              <a:gs pos="0">
                <a:srgbClr val="003B00"/>
              </a:gs>
              <a:gs pos="100000">
                <a:srgbClr val="008000"/>
              </a:gs>
            </a:gsLst>
            <a:lin ang="5400000" scaled="1"/>
          </a:gradFill>
          <a:ln w="9525">
            <a:noFill/>
            <a:miter lim="800000"/>
            <a:headEnd/>
            <a:tailEnd/>
          </a:ln>
        </p:spPr>
        <p:txBody>
          <a:bodyPr vert="eaVert" wrap="none" anchor="ctr"/>
          <a:lstStyle/>
          <a:p>
            <a:pPr fontAlgn="base">
              <a:spcBef>
                <a:spcPct val="0"/>
              </a:spcBef>
              <a:spcAft>
                <a:spcPct val="0"/>
              </a:spcAft>
            </a:pPr>
            <a:endParaRPr lang="ja-JP" altLang="en-US" sz="2400" b="1">
              <a:solidFill>
                <a:srgbClr val="000000"/>
              </a:solidFill>
            </a:endParaRPr>
          </a:p>
        </p:txBody>
      </p:sp>
      <p:sp>
        <p:nvSpPr>
          <p:cNvPr id="25611" name="Text Box 1865"/>
          <p:cNvSpPr txBox="1">
            <a:spLocks noChangeArrowheads="1"/>
          </p:cNvSpPr>
          <p:nvPr/>
        </p:nvSpPr>
        <p:spPr bwMode="auto">
          <a:xfrm>
            <a:off x="2411413" y="2492375"/>
            <a:ext cx="2951162" cy="1192213"/>
          </a:xfrm>
          <a:prstGeom prst="rect">
            <a:avLst/>
          </a:prstGeom>
          <a:noFill/>
          <a:ln w="9525">
            <a:noFill/>
            <a:miter lim="800000"/>
            <a:headEnd/>
            <a:tailEnd/>
          </a:ln>
        </p:spPr>
        <p:txBody>
          <a:bodyPr>
            <a:spAutoFit/>
          </a:bodyPr>
          <a:lstStyle/>
          <a:p>
            <a:pPr fontAlgn="base">
              <a:spcBef>
                <a:spcPct val="50000"/>
              </a:spcBef>
              <a:spcAft>
                <a:spcPct val="0"/>
              </a:spcAft>
            </a:pPr>
            <a:r>
              <a:rPr lang="ja-JP" altLang="en-US" b="1">
                <a:solidFill>
                  <a:srgbClr val="000000"/>
                </a:solidFill>
              </a:rPr>
              <a:t>統一</a:t>
            </a:r>
            <a:r>
              <a:rPr lang="en-US" altLang="ja-JP" b="1">
                <a:solidFill>
                  <a:srgbClr val="000000"/>
                </a:solidFill>
              </a:rPr>
              <a:t>STD</a:t>
            </a:r>
            <a:r>
              <a:rPr lang="ja-JP" altLang="en-US" b="1">
                <a:solidFill>
                  <a:srgbClr val="000000"/>
                </a:solidFill>
              </a:rPr>
              <a:t>の配布</a:t>
            </a:r>
          </a:p>
          <a:p>
            <a:pPr fontAlgn="base">
              <a:spcBef>
                <a:spcPct val="50000"/>
              </a:spcBef>
              <a:spcAft>
                <a:spcPct val="0"/>
              </a:spcAft>
            </a:pPr>
            <a:r>
              <a:rPr lang="ja-JP" altLang="en-US" b="1">
                <a:solidFill>
                  <a:srgbClr val="000000"/>
                </a:solidFill>
              </a:rPr>
              <a:t>参加機関が分析法検討分担</a:t>
            </a:r>
          </a:p>
          <a:p>
            <a:pPr fontAlgn="base">
              <a:spcBef>
                <a:spcPct val="50000"/>
              </a:spcBef>
              <a:spcAft>
                <a:spcPct val="0"/>
              </a:spcAft>
            </a:pPr>
            <a:r>
              <a:rPr lang="ja-JP" altLang="en-US" b="1">
                <a:solidFill>
                  <a:srgbClr val="000000"/>
                </a:solidFill>
              </a:rPr>
              <a:t>情報共有</a:t>
            </a:r>
          </a:p>
        </p:txBody>
      </p:sp>
      <p:sp>
        <p:nvSpPr>
          <p:cNvPr id="25612" name="Text Box 1868"/>
          <p:cNvSpPr txBox="1">
            <a:spLocks noChangeArrowheads="1"/>
          </p:cNvSpPr>
          <p:nvPr/>
        </p:nvSpPr>
        <p:spPr bwMode="auto">
          <a:xfrm>
            <a:off x="250825" y="2060575"/>
            <a:ext cx="4249738"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従来　 </a:t>
            </a:r>
            <a:r>
              <a:rPr lang="en-US" altLang="ja-JP" sz="2400" b="1">
                <a:solidFill>
                  <a:srgbClr val="000000"/>
                </a:solidFill>
              </a:rPr>
              <a:t>PFOS,PFOA</a:t>
            </a:r>
            <a:r>
              <a:rPr lang="ja-JP" altLang="en-US" sz="2400" b="1">
                <a:solidFill>
                  <a:srgbClr val="000000"/>
                </a:solidFill>
              </a:rPr>
              <a:t>のみ分析</a:t>
            </a:r>
          </a:p>
        </p:txBody>
      </p:sp>
      <p:sp>
        <p:nvSpPr>
          <p:cNvPr id="25613" name="Text Box 1869"/>
          <p:cNvSpPr txBox="1">
            <a:spLocks noChangeArrowheads="1"/>
          </p:cNvSpPr>
          <p:nvPr/>
        </p:nvSpPr>
        <p:spPr bwMode="auto">
          <a:xfrm>
            <a:off x="468313" y="6021388"/>
            <a:ext cx="2735262" cy="457200"/>
          </a:xfrm>
          <a:prstGeom prst="rect">
            <a:avLst/>
          </a:prstGeom>
          <a:noFill/>
          <a:ln w="9525">
            <a:noFill/>
            <a:miter lim="800000"/>
            <a:headEnd/>
            <a:tailEnd/>
          </a:ln>
        </p:spPr>
        <p:txBody>
          <a:bodyPr>
            <a:spAutoFit/>
          </a:bodyPr>
          <a:lstStyle/>
          <a:p>
            <a:pPr fontAlgn="base">
              <a:spcBef>
                <a:spcPct val="50000"/>
              </a:spcBef>
              <a:spcAft>
                <a:spcPct val="0"/>
              </a:spcAft>
            </a:pPr>
            <a:endParaRPr lang="ja-JP" altLang="en-US" sz="2400" b="1">
              <a:solidFill>
                <a:srgbClr val="000000"/>
              </a:solidFill>
            </a:endParaRPr>
          </a:p>
        </p:txBody>
      </p:sp>
      <p:sp>
        <p:nvSpPr>
          <p:cNvPr id="25614" name="Text Box 1870"/>
          <p:cNvSpPr txBox="1">
            <a:spLocks noChangeArrowheads="1"/>
          </p:cNvSpPr>
          <p:nvPr/>
        </p:nvSpPr>
        <p:spPr bwMode="auto">
          <a:xfrm>
            <a:off x="755650" y="4941888"/>
            <a:ext cx="3671888" cy="457200"/>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対象、大気、水、生物</a:t>
            </a:r>
          </a:p>
        </p:txBody>
      </p:sp>
      <p:sp>
        <p:nvSpPr>
          <p:cNvPr id="25615" name="AutoShape 1874"/>
          <p:cNvSpPr>
            <a:spLocks noChangeArrowheads="1"/>
          </p:cNvSpPr>
          <p:nvPr/>
        </p:nvSpPr>
        <p:spPr bwMode="auto">
          <a:xfrm>
            <a:off x="1403350" y="5445125"/>
            <a:ext cx="647700" cy="504825"/>
          </a:xfrm>
          <a:prstGeom prst="downArrow">
            <a:avLst>
              <a:gd name="adj1" fmla="val 50000"/>
              <a:gd name="adj2" fmla="val 25000"/>
            </a:avLst>
          </a:prstGeom>
          <a:gradFill rotWithShape="1">
            <a:gsLst>
              <a:gs pos="0">
                <a:srgbClr val="003B00"/>
              </a:gs>
              <a:gs pos="100000">
                <a:srgbClr val="008000"/>
              </a:gs>
            </a:gsLst>
            <a:lin ang="5400000" scaled="1"/>
          </a:gradFill>
          <a:ln w="9525">
            <a:noFill/>
            <a:miter lim="800000"/>
            <a:headEnd/>
            <a:tailEnd/>
          </a:ln>
        </p:spPr>
        <p:txBody>
          <a:bodyPr vert="eaVert" wrap="none" anchor="ctr"/>
          <a:lstStyle/>
          <a:p>
            <a:pPr fontAlgn="base">
              <a:spcBef>
                <a:spcPct val="0"/>
              </a:spcBef>
              <a:spcAft>
                <a:spcPct val="0"/>
              </a:spcAft>
            </a:pPr>
            <a:endParaRPr lang="ja-JP" altLang="en-US" sz="2400" b="1">
              <a:solidFill>
                <a:srgbClr val="000000"/>
              </a:solidFill>
            </a:endParaRPr>
          </a:p>
        </p:txBody>
      </p:sp>
      <p:sp>
        <p:nvSpPr>
          <p:cNvPr id="25616" name="AutoShape 1877"/>
          <p:cNvSpPr>
            <a:spLocks noChangeArrowheads="1"/>
          </p:cNvSpPr>
          <p:nvPr/>
        </p:nvSpPr>
        <p:spPr bwMode="auto">
          <a:xfrm>
            <a:off x="179388" y="5949950"/>
            <a:ext cx="4897437" cy="836613"/>
          </a:xfrm>
          <a:prstGeom prst="roundRect">
            <a:avLst>
              <a:gd name="adj" fmla="val 16667"/>
            </a:avLst>
          </a:prstGeom>
          <a:solidFill>
            <a:srgbClr val="FFCC99"/>
          </a:solidFill>
          <a:ln w="9525">
            <a:noFill/>
            <a:round/>
            <a:headEnd/>
            <a:tailEnd/>
          </a:ln>
        </p:spPr>
        <p:txBody>
          <a:bodyPr wrap="none" anchor="ctr"/>
          <a:lstStyle/>
          <a:p>
            <a:pPr fontAlgn="base">
              <a:spcBef>
                <a:spcPct val="0"/>
              </a:spcBef>
              <a:spcAft>
                <a:spcPct val="0"/>
              </a:spcAft>
            </a:pPr>
            <a:endParaRPr lang="ja-JP" altLang="en-US" sz="2400" b="1">
              <a:solidFill>
                <a:srgbClr val="000000"/>
              </a:solidFill>
            </a:endParaRPr>
          </a:p>
        </p:txBody>
      </p:sp>
      <p:sp>
        <p:nvSpPr>
          <p:cNvPr id="25617" name="Text Box 1873"/>
          <p:cNvSpPr txBox="1">
            <a:spLocks noChangeArrowheads="1"/>
          </p:cNvSpPr>
          <p:nvPr/>
        </p:nvSpPr>
        <p:spPr bwMode="auto">
          <a:xfrm>
            <a:off x="179388" y="5964238"/>
            <a:ext cx="4824412" cy="822325"/>
          </a:xfrm>
          <a:prstGeom prst="rect">
            <a:avLst/>
          </a:prstGeom>
          <a:noFill/>
          <a:ln w="9525">
            <a:noFill/>
            <a:miter lim="800000"/>
            <a:headEnd/>
            <a:tailEnd/>
          </a:ln>
        </p:spPr>
        <p:txBody>
          <a:bodyPr>
            <a:spAutoFit/>
          </a:bodyPr>
          <a:lstStyle/>
          <a:p>
            <a:pPr fontAlgn="base">
              <a:spcBef>
                <a:spcPct val="50000"/>
              </a:spcBef>
              <a:spcAft>
                <a:spcPct val="0"/>
              </a:spcAft>
            </a:pPr>
            <a:r>
              <a:rPr lang="ja-JP" altLang="en-US" sz="2400" b="1">
                <a:solidFill>
                  <a:srgbClr val="000000"/>
                </a:solidFill>
              </a:rPr>
              <a:t>汚染起源推定、代替物質への移行状況の調査等が可能に</a:t>
            </a:r>
          </a:p>
        </p:txBody>
      </p:sp>
      <p:pic>
        <p:nvPicPr>
          <p:cNvPr id="25618" name="Picture 1878"/>
          <p:cNvPicPr>
            <a:picLocks noGrp="1" noChangeAspect="1" noChangeArrowheads="1"/>
          </p:cNvPicPr>
          <p:nvPr>
            <p:ph/>
          </p:nvPr>
        </p:nvPicPr>
        <p:blipFill>
          <a:blip r:embed="rId3" cstate="print"/>
          <a:srcRect/>
          <a:stretch>
            <a:fillRect/>
          </a:stretch>
        </p:blipFill>
        <p:spPr bwMode="auto">
          <a:xfrm>
            <a:off x="5219700" y="4221163"/>
            <a:ext cx="3600450" cy="2254250"/>
          </a:xfrm>
          <a:noFill/>
          <a:ln>
            <a:miter lim="800000"/>
            <a:headEnd/>
            <a:tailEnd/>
          </a:ln>
        </p:spPr>
      </p:pic>
      <p:sp>
        <p:nvSpPr>
          <p:cNvPr id="25619" name="Text Box 1880"/>
          <p:cNvSpPr txBox="1">
            <a:spLocks noChangeArrowheads="1"/>
          </p:cNvSpPr>
          <p:nvPr/>
        </p:nvSpPr>
        <p:spPr bwMode="auto">
          <a:xfrm>
            <a:off x="5148263" y="6491288"/>
            <a:ext cx="4284662" cy="366712"/>
          </a:xfrm>
          <a:prstGeom prst="rect">
            <a:avLst/>
          </a:prstGeom>
          <a:noFill/>
          <a:ln w="9525">
            <a:noFill/>
            <a:miter lim="800000"/>
            <a:headEnd/>
            <a:tailEnd/>
          </a:ln>
        </p:spPr>
        <p:txBody>
          <a:bodyPr>
            <a:spAutoFit/>
          </a:bodyPr>
          <a:lstStyle/>
          <a:p>
            <a:pPr algn="ctr" fontAlgn="base">
              <a:spcBef>
                <a:spcPct val="50000"/>
              </a:spcBef>
              <a:spcAft>
                <a:spcPct val="0"/>
              </a:spcAft>
            </a:pPr>
            <a:r>
              <a:rPr lang="ja-JP" altLang="en-US">
                <a:solidFill>
                  <a:srgbClr val="000000"/>
                </a:solidFill>
                <a:latin typeface="Arial" pitchFamily="34" charset="0"/>
              </a:rPr>
              <a:t>大気</a:t>
            </a:r>
            <a:r>
              <a:rPr lang="en-US" altLang="ja-JP">
                <a:solidFill>
                  <a:srgbClr val="000000"/>
                </a:solidFill>
                <a:latin typeface="Arial" pitchFamily="34" charset="0"/>
              </a:rPr>
              <a:t>PFCs</a:t>
            </a:r>
            <a:r>
              <a:rPr lang="ja-JP" altLang="en-US">
                <a:solidFill>
                  <a:srgbClr val="000000"/>
                </a:solidFill>
                <a:latin typeface="Arial" pitchFamily="34" charset="0"/>
              </a:rPr>
              <a:t>分析例</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5"/>
          <p:cNvSpPr txBox="1">
            <a:spLocks noChangeArrowheads="1"/>
          </p:cNvSpPr>
          <p:nvPr/>
        </p:nvSpPr>
        <p:spPr bwMode="auto">
          <a:xfrm>
            <a:off x="1403350" y="0"/>
            <a:ext cx="7740650" cy="822325"/>
          </a:xfrm>
          <a:prstGeom prst="rect">
            <a:avLst/>
          </a:prstGeom>
          <a:noFill/>
          <a:ln w="19050">
            <a:noFill/>
            <a:miter lim="800000"/>
            <a:headEnd/>
            <a:tailEnd/>
          </a:ln>
        </p:spPr>
        <p:txBody>
          <a:bodyPr>
            <a:spAutoFit/>
          </a:bodyPr>
          <a:lstStyle/>
          <a:p>
            <a:pPr fontAlgn="base">
              <a:spcBef>
                <a:spcPct val="50000"/>
              </a:spcBef>
              <a:spcAft>
                <a:spcPct val="0"/>
              </a:spcAft>
            </a:pPr>
            <a:r>
              <a:rPr lang="ja-JP" altLang="en-US" sz="2400" b="1">
                <a:solidFill>
                  <a:srgbClr val="000000"/>
                </a:solidFill>
                <a:latin typeface="Arial" pitchFamily="34" charset="0"/>
              </a:rPr>
              <a:t>製造・使用事業場周辺環境における</a:t>
            </a:r>
            <a:r>
              <a:rPr lang="en-US" altLang="ja-JP" sz="2400" b="1">
                <a:solidFill>
                  <a:srgbClr val="000000"/>
                </a:solidFill>
                <a:latin typeface="Arial" pitchFamily="34" charset="0"/>
              </a:rPr>
              <a:t>PFOS</a:t>
            </a:r>
            <a:r>
              <a:rPr lang="ja-JP" altLang="en-US" sz="2400" b="1">
                <a:solidFill>
                  <a:srgbClr val="000000"/>
                </a:solidFill>
                <a:latin typeface="Arial" pitchFamily="34" charset="0"/>
              </a:rPr>
              <a:t>・</a:t>
            </a:r>
            <a:r>
              <a:rPr lang="en-US" altLang="ja-JP" sz="2400" b="1">
                <a:solidFill>
                  <a:srgbClr val="000000"/>
                </a:solidFill>
                <a:latin typeface="Arial" pitchFamily="34" charset="0"/>
              </a:rPr>
              <a:t>PFOA</a:t>
            </a:r>
            <a:r>
              <a:rPr lang="ja-JP" altLang="en-US" sz="2400" b="1">
                <a:solidFill>
                  <a:srgbClr val="000000"/>
                </a:solidFill>
                <a:latin typeface="Arial" pitchFamily="34" charset="0"/>
              </a:rPr>
              <a:t>およびその類縁物質の実態把握と対策の評価（大阪市）</a:t>
            </a:r>
          </a:p>
        </p:txBody>
      </p:sp>
      <p:sp>
        <p:nvSpPr>
          <p:cNvPr id="27651" name="Rectangle 5"/>
          <p:cNvSpPr>
            <a:spLocks/>
          </p:cNvSpPr>
          <p:nvPr/>
        </p:nvSpPr>
        <p:spPr bwMode="auto">
          <a:xfrm>
            <a:off x="7054850" y="1751013"/>
            <a:ext cx="685800" cy="2286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i="1">
                <a:solidFill>
                  <a:srgbClr val="000000"/>
                </a:solidFill>
                <a:latin typeface="Helvetica" pitchFamily="34" charset="0"/>
                <a:sym typeface="Helvetica" pitchFamily="34" charset="0"/>
              </a:rPr>
              <a:t>n</a:t>
            </a:r>
            <a:r>
              <a:rPr kumimoji="0" lang="en-US" altLang="ja-JP" sz="1400">
                <a:solidFill>
                  <a:srgbClr val="000000"/>
                </a:solidFill>
                <a:latin typeface="Helvetica" pitchFamily="34" charset="0"/>
                <a:sym typeface="Helvetica" pitchFamily="34" charset="0"/>
              </a:rPr>
              <a:t>-PFOS</a:t>
            </a:r>
          </a:p>
        </p:txBody>
      </p:sp>
      <p:sp>
        <p:nvSpPr>
          <p:cNvPr id="27652" name="Rectangle 6"/>
          <p:cNvSpPr>
            <a:spLocks/>
          </p:cNvSpPr>
          <p:nvPr/>
        </p:nvSpPr>
        <p:spPr bwMode="auto">
          <a:xfrm rot="-5400000">
            <a:off x="6051550" y="2741613"/>
            <a:ext cx="4826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6</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27653" name="Rectangle 7"/>
          <p:cNvSpPr>
            <a:spLocks/>
          </p:cNvSpPr>
          <p:nvPr/>
        </p:nvSpPr>
        <p:spPr bwMode="auto">
          <a:xfrm rot="-5400000">
            <a:off x="5543550" y="2030413"/>
            <a:ext cx="571500" cy="2794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5</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27654" name="Rectangle 8"/>
          <p:cNvSpPr>
            <a:spLocks/>
          </p:cNvSpPr>
          <p:nvPr/>
        </p:nvSpPr>
        <p:spPr bwMode="auto">
          <a:xfrm rot="-5400000">
            <a:off x="5327650" y="1890713"/>
            <a:ext cx="520700" cy="2794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4</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27655" name="Rectangle 9"/>
          <p:cNvSpPr>
            <a:spLocks/>
          </p:cNvSpPr>
          <p:nvPr/>
        </p:nvSpPr>
        <p:spPr bwMode="auto">
          <a:xfrm rot="-5400000">
            <a:off x="5099050" y="1916113"/>
            <a:ext cx="5080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3</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27656" name="Rectangle 10"/>
          <p:cNvSpPr>
            <a:spLocks/>
          </p:cNvSpPr>
          <p:nvPr/>
        </p:nvSpPr>
        <p:spPr bwMode="auto">
          <a:xfrm rot="-5400000">
            <a:off x="4908550" y="2271713"/>
            <a:ext cx="508000" cy="2286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1</a:t>
            </a:r>
            <a:r>
              <a:rPr kumimoji="0" lang="en-US" altLang="ja-JP" sz="1400" i="1">
                <a:solidFill>
                  <a:srgbClr val="000000"/>
                </a:solidFill>
                <a:latin typeface="Helvetica" pitchFamily="34" charset="0"/>
                <a:sym typeface="Helvetica" pitchFamily="34" charset="0"/>
              </a:rPr>
              <a:t>m</a:t>
            </a:r>
            <a:r>
              <a:rPr kumimoji="0" lang="en-US" altLang="ja-JP" sz="1400">
                <a:solidFill>
                  <a:srgbClr val="000000"/>
                </a:solidFill>
                <a:latin typeface="Helvetica" pitchFamily="34" charset="0"/>
                <a:sym typeface="Helvetica" pitchFamily="34" charset="0"/>
              </a:rPr>
              <a:t>-S</a:t>
            </a:r>
          </a:p>
        </p:txBody>
      </p:sp>
      <p:sp>
        <p:nvSpPr>
          <p:cNvPr id="27657" name="Rectangle 11"/>
          <p:cNvSpPr>
            <a:spLocks/>
          </p:cNvSpPr>
          <p:nvPr/>
        </p:nvSpPr>
        <p:spPr bwMode="auto">
          <a:xfrm rot="-5400000">
            <a:off x="4699000" y="1922463"/>
            <a:ext cx="622300" cy="2286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24</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27658" name="Rectangle 12"/>
          <p:cNvSpPr>
            <a:spLocks/>
          </p:cNvSpPr>
          <p:nvPr/>
        </p:nvSpPr>
        <p:spPr bwMode="auto">
          <a:xfrm rot="-5400000">
            <a:off x="4552950" y="2525713"/>
            <a:ext cx="673100" cy="2667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44</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27659" name="Rectangle 13"/>
          <p:cNvSpPr>
            <a:spLocks/>
          </p:cNvSpPr>
          <p:nvPr/>
        </p:nvSpPr>
        <p:spPr bwMode="auto">
          <a:xfrm rot="-5400000">
            <a:off x="4432300" y="1922463"/>
            <a:ext cx="6350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45</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27660" name="Rectangle 14"/>
          <p:cNvSpPr>
            <a:spLocks/>
          </p:cNvSpPr>
          <p:nvPr/>
        </p:nvSpPr>
        <p:spPr bwMode="auto">
          <a:xfrm rot="-5400000">
            <a:off x="4222750" y="1916113"/>
            <a:ext cx="673100" cy="2413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35</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sp>
        <p:nvSpPr>
          <p:cNvPr id="27661" name="Rectangle 15"/>
          <p:cNvSpPr>
            <a:spLocks/>
          </p:cNvSpPr>
          <p:nvPr/>
        </p:nvSpPr>
        <p:spPr bwMode="auto">
          <a:xfrm rot="-5400000">
            <a:off x="3867150" y="2246313"/>
            <a:ext cx="635000" cy="279400"/>
          </a:xfrm>
          <a:prstGeom prst="rect">
            <a:avLst/>
          </a:prstGeom>
          <a:noFill/>
          <a:ln w="12700">
            <a:noFill/>
            <a:miter lim="800000"/>
            <a:headEnd/>
            <a:tailEnd/>
          </a:ln>
        </p:spPr>
        <p:txBody>
          <a:bodyPr lIns="0" tIns="0" rIns="0" bIns="0"/>
          <a:lstStyle/>
          <a:p>
            <a:pPr fontAlgn="base">
              <a:spcBef>
                <a:spcPct val="0"/>
              </a:spcBef>
              <a:spcAft>
                <a:spcPct val="0"/>
              </a:spcAft>
            </a:pPr>
            <a:r>
              <a:rPr kumimoji="0" lang="en-US" altLang="ja-JP" sz="1400">
                <a:solidFill>
                  <a:srgbClr val="000000"/>
                </a:solidFill>
                <a:latin typeface="Helvetica" pitchFamily="34" charset="0"/>
                <a:sym typeface="Helvetica" pitchFamily="34" charset="0"/>
              </a:rPr>
              <a:t>55</a:t>
            </a:r>
            <a:r>
              <a:rPr kumimoji="0" lang="en-US" altLang="ja-JP" sz="1400" i="1">
                <a:solidFill>
                  <a:srgbClr val="000000"/>
                </a:solidFill>
                <a:latin typeface="Helvetica" pitchFamily="34" charset="0"/>
                <a:sym typeface="Helvetica" pitchFamily="34" charset="0"/>
              </a:rPr>
              <a:t>m</a:t>
            </a:r>
            <a:r>
              <a:rPr kumimoji="0" lang="en-US" altLang="ja-JP" sz="1400" baseline="-6000">
                <a:solidFill>
                  <a:srgbClr val="000000"/>
                </a:solidFill>
                <a:latin typeface="Helvetica" pitchFamily="34" charset="0"/>
                <a:sym typeface="Helvetica" pitchFamily="34" charset="0"/>
              </a:rPr>
              <a:t>2</a:t>
            </a:r>
            <a:r>
              <a:rPr kumimoji="0" lang="en-US" altLang="ja-JP" sz="1400">
                <a:solidFill>
                  <a:srgbClr val="000000"/>
                </a:solidFill>
                <a:latin typeface="Helvetica" pitchFamily="34" charset="0"/>
                <a:sym typeface="Helvetica" pitchFamily="34" charset="0"/>
              </a:rPr>
              <a:t>-S</a:t>
            </a:r>
          </a:p>
        </p:txBody>
      </p:sp>
      <p:pic>
        <p:nvPicPr>
          <p:cNvPr id="27662" name="Picture 16"/>
          <p:cNvPicPr>
            <a:picLocks noChangeAspect="1" noChangeArrowheads="1"/>
          </p:cNvPicPr>
          <p:nvPr/>
        </p:nvPicPr>
        <p:blipFill>
          <a:blip r:embed="rId3" cstate="print"/>
          <a:srcRect/>
          <a:stretch>
            <a:fillRect/>
          </a:stretch>
        </p:blipFill>
        <p:spPr bwMode="auto">
          <a:xfrm>
            <a:off x="133350" y="1763713"/>
            <a:ext cx="8572500" cy="3767137"/>
          </a:xfrm>
          <a:prstGeom prst="rect">
            <a:avLst/>
          </a:prstGeom>
          <a:noFill/>
          <a:ln w="12700">
            <a:noFill/>
            <a:miter lim="800000"/>
            <a:headEnd/>
            <a:tailEnd/>
          </a:ln>
        </p:spPr>
      </p:pic>
      <p:sp>
        <p:nvSpPr>
          <p:cNvPr id="27663" name="Line 17"/>
          <p:cNvSpPr>
            <a:spLocks noChangeShapeType="1"/>
          </p:cNvSpPr>
          <p:nvPr/>
        </p:nvSpPr>
        <p:spPr bwMode="auto">
          <a:xfrm rot="10800000" flipH="1">
            <a:off x="5737225" y="2498725"/>
            <a:ext cx="60325" cy="40322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64" name="Line 18"/>
          <p:cNvSpPr>
            <a:spLocks noChangeShapeType="1"/>
          </p:cNvSpPr>
          <p:nvPr/>
        </p:nvSpPr>
        <p:spPr bwMode="auto">
          <a:xfrm rot="10800000" flipH="1">
            <a:off x="5454650" y="2347913"/>
            <a:ext cx="114300" cy="381000"/>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65" name="Line 19"/>
          <p:cNvSpPr>
            <a:spLocks noChangeShapeType="1"/>
          </p:cNvSpPr>
          <p:nvPr/>
        </p:nvSpPr>
        <p:spPr bwMode="auto">
          <a:xfrm rot="10800000" flipH="1">
            <a:off x="5264150" y="2347913"/>
            <a:ext cx="101600" cy="546100"/>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66" name="Line 20"/>
          <p:cNvSpPr>
            <a:spLocks noChangeShapeType="1"/>
          </p:cNvSpPr>
          <p:nvPr/>
        </p:nvSpPr>
        <p:spPr bwMode="auto">
          <a:xfrm rot="10800000">
            <a:off x="5162550" y="2663825"/>
            <a:ext cx="33338" cy="58102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67" name="Line 21"/>
          <p:cNvSpPr>
            <a:spLocks noChangeShapeType="1"/>
          </p:cNvSpPr>
          <p:nvPr/>
        </p:nvSpPr>
        <p:spPr bwMode="auto">
          <a:xfrm rot="10800000">
            <a:off x="5010150" y="2371725"/>
            <a:ext cx="92075" cy="100012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68" name="Line 22"/>
          <p:cNvSpPr>
            <a:spLocks noChangeShapeType="1"/>
          </p:cNvSpPr>
          <p:nvPr/>
        </p:nvSpPr>
        <p:spPr bwMode="auto">
          <a:xfrm rot="10800000" flipH="1">
            <a:off x="4870450" y="3055938"/>
            <a:ext cx="0" cy="366712"/>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69" name="Line 23"/>
          <p:cNvSpPr>
            <a:spLocks noChangeShapeType="1"/>
          </p:cNvSpPr>
          <p:nvPr/>
        </p:nvSpPr>
        <p:spPr bwMode="auto">
          <a:xfrm rot="10800000" flipH="1">
            <a:off x="4679950" y="2474913"/>
            <a:ext cx="50800" cy="79057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0" name="Line 24"/>
          <p:cNvSpPr>
            <a:spLocks noChangeShapeType="1"/>
          </p:cNvSpPr>
          <p:nvPr/>
        </p:nvSpPr>
        <p:spPr bwMode="auto">
          <a:xfrm rot="10800000">
            <a:off x="4540250" y="2449513"/>
            <a:ext cx="63500" cy="833437"/>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1" name="Line 25"/>
          <p:cNvSpPr>
            <a:spLocks noChangeShapeType="1"/>
          </p:cNvSpPr>
          <p:nvPr/>
        </p:nvSpPr>
        <p:spPr bwMode="auto">
          <a:xfrm rot="10800000">
            <a:off x="4210050" y="2817813"/>
            <a:ext cx="63500" cy="587375"/>
          </a:xfrm>
          <a:prstGeom prst="line">
            <a:avLst/>
          </a:prstGeom>
          <a:noFill/>
          <a:ln w="9525">
            <a:solidFill>
              <a:srgbClr val="2C2C2C"/>
            </a:solidFill>
            <a:miter lim="800000"/>
            <a:headEnd type="stealth" w="med" len="me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2" name="Line 26"/>
          <p:cNvSpPr>
            <a:spLocks noChangeShapeType="1"/>
          </p:cNvSpPr>
          <p:nvPr/>
        </p:nvSpPr>
        <p:spPr bwMode="auto">
          <a:xfrm rot="10800000" flipH="1">
            <a:off x="6064250" y="3744913"/>
            <a:ext cx="58738" cy="490537"/>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3" name="Line 27"/>
          <p:cNvSpPr>
            <a:spLocks noChangeShapeType="1"/>
          </p:cNvSpPr>
          <p:nvPr/>
        </p:nvSpPr>
        <p:spPr bwMode="auto">
          <a:xfrm rot="10800000" flipH="1">
            <a:off x="5480050" y="3744913"/>
            <a:ext cx="152400" cy="457200"/>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4" name="Line 28"/>
          <p:cNvSpPr>
            <a:spLocks noChangeShapeType="1"/>
          </p:cNvSpPr>
          <p:nvPr/>
        </p:nvSpPr>
        <p:spPr bwMode="auto">
          <a:xfrm rot="10800000" flipH="1">
            <a:off x="5213350" y="3719513"/>
            <a:ext cx="190500" cy="508000"/>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5" name="Line 29"/>
          <p:cNvSpPr>
            <a:spLocks noChangeShapeType="1"/>
          </p:cNvSpPr>
          <p:nvPr/>
        </p:nvSpPr>
        <p:spPr bwMode="auto">
          <a:xfrm rot="10800000" flipH="1">
            <a:off x="4464050" y="3757613"/>
            <a:ext cx="101600" cy="473075"/>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6" name="Line 30"/>
          <p:cNvSpPr>
            <a:spLocks noChangeShapeType="1"/>
          </p:cNvSpPr>
          <p:nvPr/>
        </p:nvSpPr>
        <p:spPr bwMode="auto">
          <a:xfrm rot="10800000" flipH="1">
            <a:off x="5010150" y="3744913"/>
            <a:ext cx="165100" cy="490537"/>
          </a:xfrm>
          <a:prstGeom prst="line">
            <a:avLst/>
          </a:prstGeom>
          <a:noFill/>
          <a:ln w="9525">
            <a:solidFill>
              <a:schemeClr val="tx1"/>
            </a:solidFill>
            <a:prstDash val="sysDot"/>
            <a:miter lim="800000"/>
            <a:headEnd/>
            <a:tailEnd/>
          </a:ln>
        </p:spPr>
        <p:txBody>
          <a:bodyPr lIns="0" tIns="0" rIns="0" bIns="0"/>
          <a:lstStyle/>
          <a:p>
            <a:pPr fontAlgn="base">
              <a:spcBef>
                <a:spcPct val="0"/>
              </a:spcBef>
              <a:spcAft>
                <a:spcPct val="0"/>
              </a:spcAft>
            </a:pPr>
            <a:endParaRPr lang="ja-JP" altLang="en-US" sz="2400" b="1">
              <a:solidFill>
                <a:srgbClr val="000000"/>
              </a:solidFill>
            </a:endParaRPr>
          </a:p>
        </p:txBody>
      </p:sp>
      <p:sp>
        <p:nvSpPr>
          <p:cNvPr id="27677" name="Rectangle 31"/>
          <p:cNvSpPr>
            <a:spLocks/>
          </p:cNvSpPr>
          <p:nvPr/>
        </p:nvSpPr>
        <p:spPr bwMode="auto">
          <a:xfrm>
            <a:off x="1187450" y="3122613"/>
            <a:ext cx="1574800" cy="266700"/>
          </a:xfrm>
          <a:prstGeom prst="rect">
            <a:avLst/>
          </a:prstGeom>
          <a:noFill/>
          <a:ln w="12700">
            <a:noFill/>
            <a:miter lim="800000"/>
            <a:headEnd/>
            <a:tailEnd/>
          </a:ln>
        </p:spPr>
        <p:txBody>
          <a:bodyPr lIns="0" tIns="0" rIns="0" bIns="0"/>
          <a:lstStyle/>
          <a:p>
            <a:pPr fontAlgn="base">
              <a:spcBef>
                <a:spcPct val="0"/>
              </a:spcBef>
              <a:spcAft>
                <a:spcPct val="0"/>
              </a:spcAft>
            </a:pPr>
            <a:r>
              <a:rPr kumimoji="0" lang="ja-JP" altLang="en-US">
                <a:solidFill>
                  <a:srgbClr val="000000"/>
                </a:solidFill>
                <a:latin typeface="ＭＳ ゴシック" pitchFamily="49" charset="-128"/>
                <a:ea typeface="ＭＳ ゴシック" pitchFamily="49" charset="-128"/>
                <a:sym typeface="ＭＳ ゴシック" pitchFamily="49" charset="-128"/>
              </a:rPr>
              <a:t>共通分析試料</a:t>
            </a:r>
            <a:r>
              <a:rPr kumimoji="0" lang="en-US" altLang="ja-JP">
                <a:solidFill>
                  <a:srgbClr val="000000"/>
                </a:solidFill>
                <a:latin typeface="ＭＳ ゴシック" pitchFamily="49" charset="-128"/>
                <a:ea typeface="ＭＳ ゴシック" pitchFamily="49" charset="-128"/>
                <a:sym typeface="ＭＳ ゴシック" pitchFamily="49" charset="-128"/>
              </a:rPr>
              <a:t>A</a:t>
            </a:r>
          </a:p>
        </p:txBody>
      </p:sp>
      <p:sp>
        <p:nvSpPr>
          <p:cNvPr id="27678" name="Rectangle 35"/>
          <p:cNvSpPr>
            <a:spLocks/>
          </p:cNvSpPr>
          <p:nvPr/>
        </p:nvSpPr>
        <p:spPr bwMode="auto">
          <a:xfrm>
            <a:off x="1147763" y="4029075"/>
            <a:ext cx="1574800" cy="266700"/>
          </a:xfrm>
          <a:prstGeom prst="rect">
            <a:avLst/>
          </a:prstGeom>
          <a:noFill/>
          <a:ln w="12700">
            <a:noFill/>
            <a:miter lim="800000"/>
            <a:headEnd/>
            <a:tailEnd/>
          </a:ln>
        </p:spPr>
        <p:txBody>
          <a:bodyPr lIns="0" tIns="0" rIns="0" bIns="0"/>
          <a:lstStyle/>
          <a:p>
            <a:pPr fontAlgn="base">
              <a:spcBef>
                <a:spcPct val="0"/>
              </a:spcBef>
              <a:spcAft>
                <a:spcPct val="0"/>
              </a:spcAft>
            </a:pPr>
            <a:r>
              <a:rPr kumimoji="0" lang="ja-JP" altLang="en-US">
                <a:solidFill>
                  <a:srgbClr val="000000"/>
                </a:solidFill>
                <a:latin typeface="ＭＳ ゴシック" pitchFamily="49" charset="-128"/>
                <a:ea typeface="ＭＳ ゴシック" pitchFamily="49" charset="-128"/>
                <a:sym typeface="ＭＳ ゴシック" pitchFamily="49" charset="-128"/>
              </a:rPr>
              <a:t>分析試料</a:t>
            </a:r>
            <a:r>
              <a:rPr kumimoji="0" lang="en-US" altLang="ja-JP">
                <a:solidFill>
                  <a:srgbClr val="000000"/>
                </a:solidFill>
                <a:latin typeface="ＭＳ ゴシック" pitchFamily="49" charset="-128"/>
                <a:ea typeface="ＭＳ ゴシック" pitchFamily="49" charset="-128"/>
                <a:sym typeface="ＭＳ ゴシック" pitchFamily="49" charset="-128"/>
              </a:rPr>
              <a:t>B</a:t>
            </a:r>
          </a:p>
        </p:txBody>
      </p:sp>
      <p:sp>
        <p:nvSpPr>
          <p:cNvPr id="27679" name="Text Box 36"/>
          <p:cNvSpPr txBox="1">
            <a:spLocks noChangeArrowheads="1"/>
          </p:cNvSpPr>
          <p:nvPr/>
        </p:nvSpPr>
        <p:spPr bwMode="auto">
          <a:xfrm>
            <a:off x="1187450" y="5876925"/>
            <a:ext cx="6264275" cy="457200"/>
          </a:xfrm>
          <a:prstGeom prst="rect">
            <a:avLst/>
          </a:prstGeom>
          <a:noFill/>
          <a:ln w="9525">
            <a:noFill/>
            <a:miter lim="800000"/>
            <a:headEnd/>
            <a:tailEnd/>
          </a:ln>
        </p:spPr>
        <p:txBody>
          <a:bodyPr>
            <a:spAutoFit/>
          </a:bodyPr>
          <a:lstStyle/>
          <a:p>
            <a:pPr algn="ctr" fontAlgn="base">
              <a:spcBef>
                <a:spcPct val="50000"/>
              </a:spcBef>
              <a:spcAft>
                <a:spcPct val="0"/>
              </a:spcAft>
            </a:pPr>
            <a:r>
              <a:rPr lang="en-US" altLang="ja-JP" sz="2400" b="1">
                <a:solidFill>
                  <a:srgbClr val="000000"/>
                </a:solidFill>
              </a:rPr>
              <a:t>PFOS </a:t>
            </a:r>
            <a:r>
              <a:rPr lang="ja-JP" altLang="en-US" sz="2400" b="1">
                <a:solidFill>
                  <a:srgbClr val="000000"/>
                </a:solidFill>
              </a:rPr>
              <a:t>異性体分離例</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400" b="1" i="0" u="none" strike="noStrike" cap="none" normalizeH="0" baseline="0" smtClean="0">
            <a:ln>
              <a:noFill/>
            </a:ln>
            <a:solidFill>
              <a:schemeClr val="tx1"/>
            </a:solidFill>
            <a:effectLst/>
            <a:latin typeface="Times New Roman" pitchFamily="18" charset="0"/>
            <a:ea typeface="ＭＳ Ｐゴシック"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ＭＳ Ｐゴシック"/>
        <a:cs typeface=""/>
      </a:majorFont>
      <a:minorFont>
        <a:latin typeface="Garam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1443</Words>
  <Application>Microsoft Office PowerPoint</Application>
  <PresentationFormat>画面に合わせる (4:3)</PresentationFormat>
  <Paragraphs>322</Paragraphs>
  <Slides>26</Slides>
  <Notes>26</Notes>
  <HiddenSlides>4</HiddenSlides>
  <MMClips>0</MMClips>
  <ScaleCrop>false</ScaleCrop>
  <HeadingPairs>
    <vt:vector size="6" baseType="variant">
      <vt:variant>
        <vt:lpstr>テーマ</vt:lpstr>
      </vt:variant>
      <vt:variant>
        <vt:i4>2</vt:i4>
      </vt:variant>
      <vt:variant>
        <vt:lpstr>埋め込まれた OLE サーバー</vt:lpstr>
      </vt:variant>
      <vt:variant>
        <vt:i4>1</vt:i4>
      </vt:variant>
      <vt:variant>
        <vt:lpstr>スライド タイトル</vt:lpstr>
      </vt:variant>
      <vt:variant>
        <vt:i4>26</vt:i4>
      </vt:variant>
    </vt:vector>
  </HeadingPairs>
  <TitlesOfParts>
    <vt:vector size="29" baseType="lpstr">
      <vt:lpstr>1_標準デザイン</vt:lpstr>
      <vt:lpstr>2_Stream</vt:lpstr>
      <vt:lpstr>グラフ</vt:lpstr>
      <vt:lpstr>スライド 1</vt:lpstr>
      <vt:lpstr>スライド 2</vt:lpstr>
      <vt:lpstr>スライド 3</vt:lpstr>
      <vt:lpstr>スライド 4</vt:lpstr>
      <vt:lpstr>スライド 5</vt:lpstr>
      <vt:lpstr>スライド 6</vt:lpstr>
      <vt:lpstr>スライド 7</vt:lpstr>
      <vt:lpstr>スライド 8</vt:lpstr>
      <vt:lpstr>スライド 9</vt:lpstr>
      <vt:lpstr>スライド 10</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スライド 21</vt:lpstr>
      <vt:lpstr>スライド 22</vt:lpstr>
      <vt:lpstr>スライド 23</vt:lpstr>
      <vt:lpstr>スライド 24</vt:lpstr>
      <vt:lpstr>スライド 25</vt:lpstr>
      <vt:lpstr>スライド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Takeshi Nakano</dc:creator>
  <cp:lastModifiedBy>Takeshi Nakano</cp:lastModifiedBy>
  <cp:revision>1</cp:revision>
  <dcterms:created xsi:type="dcterms:W3CDTF">2010-09-10T07:07:49Z</dcterms:created>
  <dcterms:modified xsi:type="dcterms:W3CDTF">2010-09-10T07:08:48Z</dcterms:modified>
</cp:coreProperties>
</file>