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2"/>
  </p:notesMasterIdLst>
  <p:sldIdLst>
    <p:sldId id="257" r:id="rId4"/>
    <p:sldId id="258" r:id="rId5"/>
    <p:sldId id="259" r:id="rId6"/>
    <p:sldId id="260" r:id="rId7"/>
    <p:sldId id="261" r:id="rId8"/>
    <p:sldId id="262" r:id="rId9"/>
    <p:sldId id="263" r:id="rId10"/>
    <p:sldId id="264" r:id="rId11"/>
    <p:sldId id="265" r:id="rId12"/>
    <p:sldId id="266" r:id="rId13"/>
    <p:sldId id="275"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7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emf"/><Relationship Id="rId4"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emf"/><Relationship Id="rId6" Type="http://schemas.openxmlformats.org/officeDocument/2006/relationships/image" Target="../media/image66.wmf"/><Relationship Id="rId11" Type="http://schemas.openxmlformats.org/officeDocument/2006/relationships/image" Target="../media/image71.wmf"/><Relationship Id="rId5" Type="http://schemas.openxmlformats.org/officeDocument/2006/relationships/image" Target="../media/image65.wmf"/><Relationship Id="rId10" Type="http://schemas.openxmlformats.org/officeDocument/2006/relationships/image" Target="../media/image70.wmf"/><Relationship Id="rId4" Type="http://schemas.openxmlformats.org/officeDocument/2006/relationships/image" Target="../media/image64.wmf"/><Relationship Id="rId9"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19899-1F8D-43EF-8C27-4B0B6056976B}" type="datetimeFigureOut">
              <a:rPr kumimoji="1" lang="ja-JP" altLang="en-US" smtClean="0"/>
              <a:pPr/>
              <a:t>2010/12/15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0DAAD-8CB7-4E60-B9E3-E7EDAE46CB3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20750"/>
            <a:fld id="{948BB389-B164-4AE2-B3CE-8D1143D8E1E4}" type="slidenum">
              <a:rPr lang="en-US" altLang="ja-JP">
                <a:solidFill>
                  <a:prstClr val="black"/>
                </a:solidFill>
              </a:rPr>
              <a:pPr defTabSz="920750"/>
              <a:t>1</a:t>
            </a:fld>
            <a:endParaRPr lang="en-US" altLang="ja-JP">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0750"/>
            <a:fld id="{163C4284-D86C-4D9A-B84F-006128EB9E10}" type="slidenum">
              <a:rPr lang="en-US" altLang="ja-JP">
                <a:solidFill>
                  <a:prstClr val="black"/>
                </a:solidFill>
              </a:rPr>
              <a:pPr defTabSz="920750"/>
              <a:t>10</a:t>
            </a:fld>
            <a:endParaRPr lang="en-US" altLang="ja-JP">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ja-JP" altLang="en-US" smtClean="0"/>
              <a:t>さらに、低濃度</a:t>
            </a:r>
            <a:r>
              <a:rPr lang="en-US" altLang="ja-JP" smtClean="0"/>
              <a:t>PCB</a:t>
            </a:r>
            <a:r>
              <a:rPr lang="ja-JP" altLang="en-US" smtClean="0"/>
              <a:t>と言われる汚染絶縁油が、５０万トン以上の膨大な量が保管されています。</a:t>
            </a:r>
            <a:endParaRPr lang="en-US" altLang="ja-JP" smtClean="0"/>
          </a:p>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17283FD-E009-4A9C-B2A0-8666512DBAEE}" type="slidenum">
              <a:rPr lang="en-US" altLang="ja-JP" smtClean="0"/>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0750"/>
            <a:fld id="{54E72E03-3872-46AE-81B0-039C56420EC4}" type="slidenum">
              <a:rPr lang="en-US" altLang="ja-JP">
                <a:solidFill>
                  <a:prstClr val="black"/>
                </a:solidFill>
              </a:rPr>
              <a:pPr defTabSz="920750"/>
              <a:t>12</a:t>
            </a:fld>
            <a:endParaRPr lang="en-US" altLang="ja-JP">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ja-JP" altLang="en-US" smtClean="0"/>
              <a:t>シクロデキストリンは、酵素によってでんぷんから合成されます。</a:t>
            </a:r>
            <a:endParaRPr lang="en-US" altLang="ja-JP" smtClean="0"/>
          </a:p>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0750"/>
            <a:fld id="{B48FED9A-F6B2-4749-BC9F-CF6C25E9CF47}" type="slidenum">
              <a:rPr lang="en-US" altLang="ja-JP">
                <a:solidFill>
                  <a:prstClr val="black"/>
                </a:solidFill>
              </a:rPr>
              <a:pPr defTabSz="920750"/>
              <a:t>13</a:t>
            </a:fld>
            <a:endParaRPr lang="en-US" altLang="ja-JP">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p:spPr>
        <p:txBody>
          <a:bodyPr/>
          <a:lstStyle/>
          <a:p>
            <a:pPr eaLnBrk="1" hangingPunct="1"/>
            <a:endParaRPr lang="ja-JP" altLang="en-US" smtClean="0"/>
          </a:p>
        </p:txBody>
      </p:sp>
      <p:sp>
        <p:nvSpPr>
          <p:cNvPr id="67588" name="スライド番号プレースホルダ 3"/>
          <p:cNvSpPr>
            <a:spLocks noGrp="1"/>
          </p:cNvSpPr>
          <p:nvPr>
            <p:ph type="sldNum" sz="quarter" idx="5"/>
          </p:nvPr>
        </p:nvSpPr>
        <p:spPr>
          <a:noFill/>
        </p:spPr>
        <p:txBody>
          <a:bodyPr/>
          <a:lstStyle/>
          <a:p>
            <a:pPr defTabSz="920750"/>
            <a:fld id="{56F30507-EE75-400C-A80B-2C4E88E4267D}" type="slidenum">
              <a:rPr lang="en-US" altLang="ja-JP">
                <a:solidFill>
                  <a:prstClr val="black"/>
                </a:solidFill>
              </a:rPr>
              <a:pPr defTabSz="920750"/>
              <a:t>14</a:t>
            </a:fld>
            <a:endParaRPr lang="en-US" altLang="ja-JP">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0750"/>
            <a:fld id="{7FADBD48-E936-4C4E-93A6-BDE6C223D1F1}" type="slidenum">
              <a:rPr lang="en-US" altLang="ja-JP">
                <a:solidFill>
                  <a:prstClr val="black"/>
                </a:solidFill>
              </a:rPr>
              <a:pPr defTabSz="920750"/>
              <a:t>15</a:t>
            </a:fld>
            <a:endParaRPr lang="en-US" altLang="ja-JP">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p:spPr>
        <p:txBody>
          <a:bodyPr/>
          <a:lstStyle/>
          <a:p>
            <a:pPr eaLnBrk="1" hangingPunct="1"/>
            <a:endParaRPr lang="ja-JP" altLang="en-US" smtClean="0"/>
          </a:p>
        </p:txBody>
      </p:sp>
      <p:sp>
        <p:nvSpPr>
          <p:cNvPr id="69636" name="スライド番号プレースホルダ 3"/>
          <p:cNvSpPr>
            <a:spLocks noGrp="1"/>
          </p:cNvSpPr>
          <p:nvPr>
            <p:ph type="sldNum" sz="quarter" idx="5"/>
          </p:nvPr>
        </p:nvSpPr>
        <p:spPr>
          <a:noFill/>
        </p:spPr>
        <p:txBody>
          <a:bodyPr/>
          <a:lstStyle/>
          <a:p>
            <a:pPr defTabSz="920750"/>
            <a:fld id="{9277BEC7-B665-47BE-BC81-FE3F1D0438D0}" type="slidenum">
              <a:rPr lang="en-US" altLang="ja-JP">
                <a:solidFill>
                  <a:prstClr val="black"/>
                </a:solidFill>
              </a:rPr>
              <a:pPr defTabSz="920750"/>
              <a:t>16</a:t>
            </a:fld>
            <a:endParaRPr lang="en-US" altLang="ja-JP">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xfrm>
            <a:off x="960439" y="686535"/>
            <a:ext cx="4937125" cy="3428265"/>
          </a:xfrm>
          <a:ln/>
        </p:spPr>
      </p:sp>
      <p:sp>
        <p:nvSpPr>
          <p:cNvPr id="70659" name="ノート プレースホルダ 2"/>
          <p:cNvSpPr>
            <a:spLocks noGrp="1"/>
          </p:cNvSpPr>
          <p:nvPr>
            <p:ph type="body" idx="1"/>
          </p:nvPr>
        </p:nvSpPr>
        <p:spPr>
          <a:noFill/>
          <a:ln/>
        </p:spPr>
        <p:txBody>
          <a:bodyPr/>
          <a:lstStyle/>
          <a:p>
            <a:endParaRPr lang="ja-JP" altLang="en-US" smtClean="0"/>
          </a:p>
        </p:txBody>
      </p:sp>
      <p:sp>
        <p:nvSpPr>
          <p:cNvPr id="70660" name="スライド番号プレースホルダ 3"/>
          <p:cNvSpPr>
            <a:spLocks noGrp="1"/>
          </p:cNvSpPr>
          <p:nvPr>
            <p:ph type="sldNum" sz="quarter" idx="5"/>
          </p:nvPr>
        </p:nvSpPr>
        <p:spPr>
          <a:noFill/>
        </p:spPr>
        <p:txBody>
          <a:bodyPr/>
          <a:lstStyle/>
          <a:p>
            <a:pPr defTabSz="920750"/>
            <a:fld id="{3A4D052B-A259-4DED-940F-6262BEE4BCC4}" type="slidenum">
              <a:rPr lang="ja-JP" altLang="en-US">
                <a:solidFill>
                  <a:prstClr val="black"/>
                </a:solidFill>
              </a:rPr>
              <a:pPr defTabSz="920750"/>
              <a:t>17</a:t>
            </a:fld>
            <a:endParaRPr lang="ja-JP"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0750"/>
            <a:fld id="{7631A827-6C39-4C7C-89FC-048455FB1705}" type="slidenum">
              <a:rPr lang="en-US" altLang="ja-JP">
                <a:solidFill>
                  <a:prstClr val="black"/>
                </a:solidFill>
              </a:rPr>
              <a:pPr defTabSz="920750"/>
              <a:t>18</a:t>
            </a:fld>
            <a:endParaRPr lang="en-US" altLang="ja-JP">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ja-JP" altLang="en-US" smtClean="0"/>
              <a:t>兵庫県立公害研究所が</a:t>
            </a:r>
            <a:r>
              <a:rPr lang="ja-JP" altLang="en-US" b="1" smtClean="0"/>
              <a:t>ダイオキシン</a:t>
            </a:r>
            <a:r>
              <a:rPr lang="ja-JP" altLang="en-US" smtClean="0"/>
              <a:t>を大気中から検出 </a:t>
            </a:r>
            <a:br>
              <a:rPr lang="ja-JP" altLang="en-US" smtClean="0"/>
            </a:br>
            <a:r>
              <a:rPr lang="ja-JP" altLang="en-US" smtClean="0"/>
              <a:t/>
            </a:r>
            <a:br>
              <a:rPr lang="ja-JP" altLang="en-US" smtClean="0"/>
            </a:br>
            <a:r>
              <a:rPr lang="ja-JP" altLang="en-US" smtClean="0"/>
              <a:t>　発がん性や催奇形性のある毒性物質、</a:t>
            </a:r>
            <a:r>
              <a:rPr lang="ja-JP" altLang="en-US" b="1" smtClean="0"/>
              <a:t>ダイオキシン</a:t>
            </a:r>
            <a:r>
              <a:rPr lang="ja-JP" altLang="en-US" smtClean="0"/>
              <a:t>が 神戸市内など阪神間６市の大気から検出されたことが、兵庫県立公害研究所（神戸市須磨区）の調べでこのほどわかった。濃度は微量で人体への影響はないとみ られており、同研究所は「大気中に存在すると推測されていたことが確認された。濃度は西ドイツの都市で検出されたケースとほぼ同じレベル」としている。</a:t>
            </a:r>
            <a:br>
              <a:rPr lang="ja-JP" altLang="en-US" smtClean="0"/>
            </a:br>
            <a:r>
              <a:rPr lang="ja-JP" altLang="en-US" smtClean="0"/>
              <a:t>　調査は同研究所の中野武主任研究員ら３人が去年１１月から今年５月まで、阪神間６市の住宅地や工場周辺など７地点で１５サンプルを採取、マススペクトロメーター（質量分析計）などで分析した。</a:t>
            </a:r>
            <a:br>
              <a:rPr lang="ja-JP" altLang="en-US" smtClean="0"/>
            </a:br>
            <a:r>
              <a:rPr lang="ja-JP" altLang="en-US" smtClean="0"/>
              <a:t>　その結果、</a:t>
            </a:r>
            <a:r>
              <a:rPr lang="ja-JP" altLang="en-US" b="1" smtClean="0"/>
              <a:t>ダイオキシン</a:t>
            </a:r>
            <a:r>
              <a:rPr lang="ja-JP" altLang="en-US" smtClean="0"/>
              <a:t>は全サンプルから検出され、大気１立方メートル中、最高３７ピコグラム（１ピコグラムは１兆分の１グラム）から最低１．４ピコグラムを記録した。</a:t>
            </a:r>
            <a:r>
              <a:rPr lang="ja-JP" altLang="en-US" b="1" smtClean="0"/>
              <a:t>ダイオキシン</a:t>
            </a:r>
            <a:r>
              <a:rPr lang="ja-JP" altLang="en-US" smtClean="0"/>
              <a:t>は分子構造の違いで７５の異性体があるが、検出されたのは六塩化、七塩化</a:t>
            </a:r>
            <a:r>
              <a:rPr lang="ja-JP" altLang="en-US" b="1" smtClean="0"/>
              <a:t>ダイオキシン</a:t>
            </a:r>
            <a:r>
              <a:rPr lang="ja-JP" altLang="en-US" smtClean="0"/>
              <a:t>など比較的毒性の低いもので、猛毒とされる２・３・７・８四塩化</a:t>
            </a:r>
            <a:r>
              <a:rPr lang="ja-JP" altLang="en-US" b="1" smtClean="0"/>
              <a:t>ダイオキシン</a:t>
            </a:r>
            <a:r>
              <a:rPr lang="ja-JP" altLang="en-US" smtClean="0"/>
              <a:t>は検出されなかった。</a:t>
            </a:r>
          </a:p>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20750"/>
            <a:fld id="{2548A2E1-1164-422F-A22B-F4FF254C960C}" type="slidenum">
              <a:rPr lang="en-US" altLang="ja-JP">
                <a:solidFill>
                  <a:prstClr val="black"/>
                </a:solidFill>
              </a:rPr>
              <a:pPr defTabSz="920750"/>
              <a:t>2</a:t>
            </a:fld>
            <a:endParaRPr lang="en-US" altLang="ja-JP">
              <a:solidFill>
                <a:prstClr val="black"/>
              </a:solidFill>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r>
              <a:rPr lang="en-US" altLang="ja-JP" smtClean="0"/>
              <a:t>PCB </a:t>
            </a:r>
            <a:r>
              <a:rPr lang="ja-JP" altLang="en-US" smtClean="0"/>
              <a:t>　優れた化学特性により、トランス、コンデンサーの絶縁油はじめ幅広い用途に使用されていました。</a:t>
            </a:r>
            <a:endParaRPr lang="en-US" altLang="ja-JP" smtClean="0"/>
          </a:p>
          <a:p>
            <a:pPr eaLnBrk="1" hangingPunct="1"/>
            <a:r>
              <a:rPr lang="en-US" altLang="ja-JP" smtClean="0"/>
              <a:t>PCB</a:t>
            </a:r>
            <a:r>
              <a:rPr lang="ja-JP" altLang="en-US" smtClean="0"/>
              <a:t>の製造と使用の禁止以降、</a:t>
            </a:r>
            <a:r>
              <a:rPr lang="en-US" altLang="ja-JP" smtClean="0"/>
              <a:t>30</a:t>
            </a:r>
            <a:r>
              <a:rPr lang="ja-JP" altLang="en-US" smtClean="0"/>
              <a:t>年間未処理のまま、</a:t>
            </a:r>
            <a:r>
              <a:rPr lang="en-US" altLang="ja-JP" smtClean="0"/>
              <a:t>PCB</a:t>
            </a:r>
            <a:r>
              <a:rPr lang="ja-JP" altLang="en-US" smtClean="0"/>
              <a:t>が保管されてきました。</a:t>
            </a:r>
            <a:endParaRPr lang="en-US" altLang="ja-JP" smtClean="0"/>
          </a:p>
          <a:p>
            <a:pPr eaLnBrk="1" hangingPunct="1"/>
            <a:r>
              <a:rPr lang="en-US" altLang="ja-JP" smtClean="0"/>
              <a:t>PCB</a:t>
            </a:r>
            <a:r>
              <a:rPr lang="ja-JP" altLang="en-US" smtClean="0"/>
              <a:t>廃棄物措置法で</a:t>
            </a:r>
            <a:r>
              <a:rPr lang="en-US" altLang="ja-JP" smtClean="0"/>
              <a:t>2016</a:t>
            </a:r>
            <a:r>
              <a:rPr lang="ja-JP" altLang="en-US" smtClean="0"/>
              <a:t>年までの全廃　義務化されました。</a:t>
            </a:r>
            <a:endParaRPr lang="en-US" altLang="ja-JP" smtClean="0"/>
          </a:p>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0750"/>
            <a:fld id="{75F2B8E7-42C7-414B-9BD6-53351FBF54E5}" type="slidenum">
              <a:rPr lang="en-US" altLang="ja-JP">
                <a:solidFill>
                  <a:prstClr val="black"/>
                </a:solidFill>
              </a:rPr>
              <a:pPr defTabSz="920750"/>
              <a:t>3</a:t>
            </a:fld>
            <a:endParaRPr lang="en-US" altLang="ja-JP">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ja-JP" altLang="en-US" smtClean="0"/>
              <a:t>国際的にも、いわゆる「</a:t>
            </a:r>
            <a:r>
              <a:rPr lang="en-US" altLang="ja-JP" smtClean="0"/>
              <a:t>POPs</a:t>
            </a:r>
            <a:r>
              <a:rPr lang="ja-JP" altLang="en-US" smtClean="0"/>
              <a:t>条約」により、地球から廃絶していくことが合意されました。</a:t>
            </a:r>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p:spPr>
        <p:txBody>
          <a:bodyPr/>
          <a:lstStyle/>
          <a:p>
            <a:r>
              <a:rPr lang="en-US" altLang="ja-JP" smtClean="0"/>
              <a:t>PCB</a:t>
            </a:r>
            <a:r>
              <a:rPr lang="ja-JP" altLang="en-US" smtClean="0"/>
              <a:t>廃棄物は　さまざまな形態で、各事業所によって保管されています。</a:t>
            </a:r>
          </a:p>
        </p:txBody>
      </p:sp>
      <p:sp>
        <p:nvSpPr>
          <p:cNvPr id="58372" name="スライド番号プレースホルダ 3"/>
          <p:cNvSpPr>
            <a:spLocks noGrp="1"/>
          </p:cNvSpPr>
          <p:nvPr>
            <p:ph type="sldNum" sz="quarter" idx="5"/>
          </p:nvPr>
        </p:nvSpPr>
        <p:spPr>
          <a:noFill/>
        </p:spPr>
        <p:txBody>
          <a:bodyPr/>
          <a:lstStyle/>
          <a:p>
            <a:pPr defTabSz="920750"/>
            <a:fld id="{9A511054-15E1-4546-95B5-E807F79C1AA0}" type="slidenum">
              <a:rPr lang="ja-JP" altLang="en-US">
                <a:solidFill>
                  <a:srgbClr val="000000"/>
                </a:solidFill>
              </a:rPr>
              <a:pPr defTabSz="920750"/>
              <a:t>4</a:t>
            </a:fld>
            <a:endParaRPr lang="ja-JP"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p:spPr>
        <p:txBody>
          <a:bodyPr/>
          <a:lstStyle/>
          <a:p>
            <a:r>
              <a:rPr lang="ja-JP" altLang="en-US" smtClean="0"/>
              <a:t>汚泥や、ノンカーボン紙、ウエス、</a:t>
            </a:r>
          </a:p>
        </p:txBody>
      </p:sp>
      <p:sp>
        <p:nvSpPr>
          <p:cNvPr id="59396" name="スライド番号プレースホルダ 3"/>
          <p:cNvSpPr>
            <a:spLocks noGrp="1"/>
          </p:cNvSpPr>
          <p:nvPr>
            <p:ph type="sldNum" sz="quarter" idx="5"/>
          </p:nvPr>
        </p:nvSpPr>
        <p:spPr>
          <a:noFill/>
        </p:spPr>
        <p:txBody>
          <a:bodyPr/>
          <a:lstStyle/>
          <a:p>
            <a:pPr defTabSz="920750"/>
            <a:fld id="{2BE83182-E461-4030-A58E-9E6D9D3DD3FF}" type="slidenum">
              <a:rPr lang="ja-JP" altLang="en-US">
                <a:solidFill>
                  <a:srgbClr val="000000"/>
                </a:solidFill>
              </a:rPr>
              <a:pPr defTabSz="920750"/>
              <a:t>5</a:t>
            </a:fld>
            <a:endParaRPr lang="ja-JP"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p:spPr>
        <p:txBody>
          <a:bodyPr/>
          <a:lstStyle/>
          <a:p>
            <a:endParaRPr lang="ja-JP" altLang="en-US" smtClean="0"/>
          </a:p>
        </p:txBody>
      </p:sp>
      <p:sp>
        <p:nvSpPr>
          <p:cNvPr id="60420" name="スライド番号プレースホルダ 3"/>
          <p:cNvSpPr>
            <a:spLocks noGrp="1"/>
          </p:cNvSpPr>
          <p:nvPr>
            <p:ph type="sldNum" sz="quarter" idx="5"/>
          </p:nvPr>
        </p:nvSpPr>
        <p:spPr>
          <a:noFill/>
        </p:spPr>
        <p:txBody>
          <a:bodyPr/>
          <a:lstStyle/>
          <a:p>
            <a:pPr defTabSz="920750"/>
            <a:fld id="{23FD560B-A264-4DC2-BFEC-F5412470826F}" type="slidenum">
              <a:rPr lang="ja-JP" altLang="en-US">
                <a:solidFill>
                  <a:srgbClr val="000000"/>
                </a:solidFill>
              </a:rPr>
              <a:pPr defTabSz="920750"/>
              <a:t>6</a:t>
            </a:fld>
            <a:endParaRPr lang="ja-JP"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r>
              <a:rPr lang="ja-JP" altLang="en-US" smtClean="0"/>
              <a:t>その他、種類がさまざまで、</a:t>
            </a:r>
          </a:p>
        </p:txBody>
      </p:sp>
      <p:sp>
        <p:nvSpPr>
          <p:cNvPr id="61444" name="スライド番号プレースホルダ 3"/>
          <p:cNvSpPr>
            <a:spLocks noGrp="1"/>
          </p:cNvSpPr>
          <p:nvPr>
            <p:ph type="sldNum" sz="quarter" idx="5"/>
          </p:nvPr>
        </p:nvSpPr>
        <p:spPr>
          <a:noFill/>
        </p:spPr>
        <p:txBody>
          <a:bodyPr/>
          <a:lstStyle/>
          <a:p>
            <a:pPr defTabSz="920750"/>
            <a:fld id="{2A6D5A35-2097-40F8-85DA-3B168AAC51E7}" type="slidenum">
              <a:rPr lang="ja-JP" altLang="en-US">
                <a:solidFill>
                  <a:srgbClr val="000000"/>
                </a:solidFill>
              </a:rPr>
              <a:pPr defTabSz="920750"/>
              <a:t>7</a:t>
            </a:fld>
            <a:endParaRPr lang="ja-JP"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p:spPr>
        <p:txBody>
          <a:bodyPr/>
          <a:lstStyle/>
          <a:p>
            <a:r>
              <a:rPr lang="ja-JP" altLang="en-US" smtClean="0"/>
              <a:t>安定器などは、少量（数十</a:t>
            </a:r>
            <a:r>
              <a:rPr lang="en-US" altLang="ja-JP" smtClean="0"/>
              <a:t>mL</a:t>
            </a:r>
            <a:r>
              <a:rPr lang="ja-JP" altLang="en-US" smtClean="0"/>
              <a:t>）ですが、非常に多くの数があり、コンデンサー部分以外の筐体が重量の大部分を占める。</a:t>
            </a:r>
          </a:p>
        </p:txBody>
      </p:sp>
      <p:sp>
        <p:nvSpPr>
          <p:cNvPr id="62468" name="スライド番号プレースホルダ 3"/>
          <p:cNvSpPr>
            <a:spLocks noGrp="1"/>
          </p:cNvSpPr>
          <p:nvPr>
            <p:ph type="sldNum" sz="quarter" idx="5"/>
          </p:nvPr>
        </p:nvSpPr>
        <p:spPr>
          <a:noFill/>
        </p:spPr>
        <p:txBody>
          <a:bodyPr/>
          <a:lstStyle/>
          <a:p>
            <a:pPr defTabSz="920750"/>
            <a:fld id="{A8C9BCD8-2C2C-40E3-A00D-C09F8A7DE88A}" type="slidenum">
              <a:rPr lang="ja-JP" altLang="en-US">
                <a:solidFill>
                  <a:srgbClr val="000000"/>
                </a:solidFill>
              </a:rPr>
              <a:pPr defTabSz="920750"/>
              <a:t>8</a:t>
            </a:fld>
            <a:endParaRPr lang="ja-JP"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0750"/>
            <a:fld id="{81A37041-F458-4BDD-906C-CE2420A5A9CB}" type="slidenum">
              <a:rPr lang="en-US" altLang="ja-JP">
                <a:solidFill>
                  <a:prstClr val="black"/>
                </a:solidFill>
              </a:rPr>
              <a:pPr defTabSz="920750"/>
              <a:t>9</a:t>
            </a:fld>
            <a:endParaRPr lang="en-US" altLang="ja-JP">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ja-JP" altLang="en-US" smtClean="0"/>
              <a:t>液状</a:t>
            </a:r>
            <a:r>
              <a:rPr lang="en-US" altLang="ja-JP" smtClean="0"/>
              <a:t>PCB</a:t>
            </a:r>
            <a:r>
              <a:rPr lang="ja-JP" altLang="en-US" smtClean="0"/>
              <a:t>は</a:t>
            </a:r>
            <a:r>
              <a:rPr lang="en-US" altLang="ja-JP" smtClean="0"/>
              <a:t>1986</a:t>
            </a:r>
            <a:r>
              <a:rPr lang="ja-JP" altLang="en-US" smtClean="0"/>
              <a:t>年、高砂で</a:t>
            </a:r>
            <a:r>
              <a:rPr lang="en-US" altLang="ja-JP" smtClean="0"/>
              <a:t>5500t</a:t>
            </a:r>
            <a:r>
              <a:rPr lang="ja-JP" altLang="en-US" smtClean="0"/>
              <a:t>が、高温熱分解により、処理されたのみで</a:t>
            </a:r>
            <a:endParaRPr lang="en-US" altLang="ja-JP" smtClean="0"/>
          </a:p>
          <a:p>
            <a:pPr eaLnBrk="1" hangingPunct="1"/>
            <a:r>
              <a:rPr lang="ja-JP" altLang="en-US" smtClean="0"/>
              <a:t>約５万トンが、処理されずに残っています。現在、全国</a:t>
            </a:r>
            <a:r>
              <a:rPr lang="en-US" altLang="ja-JP" smtClean="0"/>
              <a:t>5</a:t>
            </a:r>
            <a:r>
              <a:rPr lang="ja-JP" altLang="en-US" smtClean="0"/>
              <a:t>か所で、化学処理により</a:t>
            </a:r>
            <a:endParaRPr lang="en-US" altLang="ja-JP" smtClean="0"/>
          </a:p>
          <a:p>
            <a:pPr eaLnBrk="1" hangingPunct="1"/>
            <a:r>
              <a:rPr lang="ja-JP" altLang="en-US" smtClean="0"/>
              <a:t>分解が進められています。</a:t>
            </a:r>
            <a:endParaRPr lang="en-US" altLang="ja-JP" smtClean="0"/>
          </a:p>
          <a:p>
            <a:pPr eaLnBrk="1" hangingPunct="1"/>
            <a:endParaRPr lang="en-US" altLang="ja-JP" smtClean="0"/>
          </a:p>
          <a:p>
            <a:pPr eaLnBrk="1" hangingPunct="1"/>
            <a:endParaRPr lang="en-US" altLang="ja-JP" smtClean="0"/>
          </a:p>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E54C91-01EE-41DA-B0FF-5A31D3971AE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E16AD7-6B08-4ADA-B9E2-435731371EA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E7B56-C76F-4DCA-BF72-F47EED0E6A7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ja-JP" altLang="en-US">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ja-JP" altLang="en-US">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grpSp>
      </p:grpSp>
      <p:sp>
        <p:nvSpPr>
          <p:cNvPr id="33834" name="Rectangle 42"/>
          <p:cNvSpPr>
            <a:spLocks noGrp="1" noChangeArrowheads="1"/>
          </p:cNvSpPr>
          <p:nvPr>
            <p:ph type="ctrTitle" sz="quarter"/>
          </p:nvPr>
        </p:nvSpPr>
        <p:spPr>
          <a:xfrm>
            <a:off x="457200" y="1600200"/>
            <a:ext cx="8229600" cy="1828800"/>
          </a:xfrm>
        </p:spPr>
        <p:txBody>
          <a:bodyPr/>
          <a:lstStyle>
            <a:lvl1pPr>
              <a:defRPr sz="4800"/>
            </a:lvl1pPr>
          </a:lstStyle>
          <a:p>
            <a:r>
              <a:rPr lang="ja-JP" altLang="en-US"/>
              <a:t>マスタ タイトルの書式設定</a:t>
            </a:r>
          </a:p>
        </p:txBody>
      </p:sp>
      <p:sp>
        <p:nvSpPr>
          <p:cNvPr id="338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ja-JP" altLang="en-US"/>
              <a:t>マスタ サブタイトルの書式設定</a:t>
            </a:r>
          </a:p>
        </p:txBody>
      </p:sp>
      <p:sp>
        <p:nvSpPr>
          <p:cNvPr id="44" name="Rectangle 44"/>
          <p:cNvSpPr>
            <a:spLocks noGrp="1" noChangeArrowheads="1"/>
          </p:cNvSpPr>
          <p:nvPr>
            <p:ph type="dt" sz="quarter" idx="10"/>
          </p:nvPr>
        </p:nvSpPr>
        <p:spPr/>
        <p:txBody>
          <a:bodyPr/>
          <a:lstStyle>
            <a:lvl1pPr>
              <a:defRPr>
                <a:latin typeface="Times New Roman" pitchFamily="18" charset="0"/>
              </a:defRPr>
            </a:lvl1pPr>
          </a:lstStyle>
          <a:p>
            <a:pPr>
              <a:defRPr/>
            </a:pPr>
            <a:endParaRPr lang="en-US" altLang="ja-JP"/>
          </a:p>
        </p:txBody>
      </p:sp>
      <p:sp>
        <p:nvSpPr>
          <p:cNvPr id="45" name="Rectangle 45"/>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ja-JP"/>
          </a:p>
        </p:txBody>
      </p:sp>
      <p:sp>
        <p:nvSpPr>
          <p:cNvPr id="46" name="Rectangle 46"/>
          <p:cNvSpPr>
            <a:spLocks noGrp="1" noChangeArrowheads="1"/>
          </p:cNvSpPr>
          <p:nvPr>
            <p:ph type="sldNum" sz="quarter" idx="12"/>
          </p:nvPr>
        </p:nvSpPr>
        <p:spPr/>
        <p:txBody>
          <a:bodyPr/>
          <a:lstStyle>
            <a:lvl1pPr>
              <a:defRPr>
                <a:latin typeface="Times New Roman" pitchFamily="18" charset="0"/>
              </a:defRPr>
            </a:lvl1pPr>
          </a:lstStyle>
          <a:p>
            <a:pPr>
              <a:defRPr/>
            </a:pPr>
            <a:fld id="{8B429343-5AA2-4841-91C6-F5FD32E5567D}"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Times New Roman" pitchFamily="18" charset="0"/>
              </a:defRPr>
            </a:lvl1pPr>
          </a:lstStyle>
          <a:p>
            <a:pPr>
              <a:defRPr/>
            </a:pPr>
            <a:fld id="{6A578D55-23F4-48DA-BD97-ED06A42CACC7}"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Times New Roman" pitchFamily="18" charset="0"/>
              </a:defRPr>
            </a:lvl1pPr>
          </a:lstStyle>
          <a:p>
            <a:pPr>
              <a:defRPr/>
            </a:pPr>
            <a:fld id="{371DD6DB-582B-4F52-984B-30599029EC92}"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Times New Roman" pitchFamily="18" charset="0"/>
              </a:defRPr>
            </a:lvl1pPr>
          </a:lstStyle>
          <a:p>
            <a:pPr>
              <a:defRPr/>
            </a:pPr>
            <a:fld id="{38ED3D43-3844-436B-BC91-8A65BB24D044}"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Times New Roman" pitchFamily="18" charset="0"/>
              </a:defRPr>
            </a:lvl1pPr>
          </a:lstStyle>
          <a:p>
            <a:pPr>
              <a:defRPr/>
            </a:pPr>
            <a:fld id="{7F80EB85-C833-4026-B442-160E13397303}"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Times New Roman" pitchFamily="18" charset="0"/>
              </a:defRPr>
            </a:lvl1pPr>
          </a:lstStyle>
          <a:p>
            <a:pPr>
              <a:defRPr/>
            </a:pPr>
            <a:fld id="{B8967D66-BD02-4492-BD8D-83915A25D032}"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atin typeface="Times New Roman" pitchFamily="18" charset="0"/>
              </a:defRPr>
            </a:lvl1pPr>
          </a:lstStyle>
          <a:p>
            <a:pPr>
              <a:defRPr/>
            </a:pPr>
            <a:fld id="{2302AD7C-71A2-4142-A0FF-0B6927D32F83}"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Times New Roman" pitchFamily="18" charset="0"/>
              </a:defRPr>
            </a:lvl1pPr>
          </a:lstStyle>
          <a:p>
            <a:pPr>
              <a:defRPr/>
            </a:pPr>
            <a:fld id="{781A2122-B1E5-4E7F-B980-660B5AD39D0E}"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43B25D-DE83-4CB0-B075-239B8A23B1A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Times New Roman" pitchFamily="18" charset="0"/>
              </a:defRPr>
            </a:lvl1pPr>
          </a:lstStyle>
          <a:p>
            <a:pPr>
              <a:defRPr/>
            </a:pPr>
            <a:fld id="{5192EB7C-66AA-4933-B845-7B4A6F0C2D2F}"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Times New Roman" pitchFamily="18" charset="0"/>
              </a:defRPr>
            </a:lvl1pPr>
          </a:lstStyle>
          <a:p>
            <a:pPr>
              <a:defRPr/>
            </a:pPr>
            <a:fld id="{96A1AC90-663F-452D-9737-6A48DCCFFE3D}"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Times New Roman" pitchFamily="18" charset="0"/>
              </a:defRPr>
            </a:lvl1pPr>
          </a:lstStyle>
          <a:p>
            <a:pPr>
              <a:defRPr/>
            </a:pPr>
            <a:fld id="{3FD08F4D-870A-4DFA-8351-7299D972A5E5}"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Times New Roman" pitchFamily="18" charset="0"/>
              </a:defRPr>
            </a:lvl1pPr>
          </a:lstStyle>
          <a:p>
            <a:pPr>
              <a:defRPr/>
            </a:pPr>
            <a:fld id="{BD6BB000-3CAE-443E-99C5-60E8D4F2CCDD}"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9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41763"/>
            <a:ext cx="4038600" cy="2189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7" name="フッター プレースホルダ 6"/>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8" name="スライド番号プレースホルダ 7"/>
          <p:cNvSpPr>
            <a:spLocks noGrp="1"/>
          </p:cNvSpPr>
          <p:nvPr>
            <p:ph type="sldNum" sz="quarter" idx="12"/>
          </p:nvPr>
        </p:nvSpPr>
        <p:spPr/>
        <p:txBody>
          <a:bodyPr/>
          <a:lstStyle>
            <a:lvl1pPr>
              <a:defRPr>
                <a:latin typeface="Times New Roman" pitchFamily="18" charset="0"/>
              </a:defRPr>
            </a:lvl1pPr>
          </a:lstStyle>
          <a:p>
            <a:pPr>
              <a:defRPr/>
            </a:pPr>
            <a:fld id="{747A6E4C-C7B5-466B-8D05-CE3FA11D8308}" type="slidenum">
              <a:rPr lang="en-US" altLang="ja-JP"/>
              <a:pPr>
                <a:defRPr/>
              </a:pPr>
              <a:t>&lt;#&gt;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endParaRPr lang="ja-JP" altLang="en-US" noProof="0" smtClean="0"/>
          </a:p>
        </p:txBody>
      </p:sp>
      <p:sp>
        <p:nvSpPr>
          <p:cNvPr id="4" name="日付プレースホルダ 3"/>
          <p:cNvSpPr>
            <a:spLocks noGrp="1"/>
          </p:cNvSpPr>
          <p:nvPr>
            <p:ph type="dt" sz="half" idx="10"/>
          </p:nvPr>
        </p:nvSpPr>
        <p:spPr/>
        <p:txBody>
          <a:bodyPr/>
          <a:lstStyle>
            <a:lvl1pPr>
              <a:defRPr>
                <a:latin typeface="Times New Roman" pitchFamily="18"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Times New Roman" pitchFamily="18"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Times New Roman" pitchFamily="18" charset="0"/>
              </a:defRPr>
            </a:lvl1pPr>
          </a:lstStyle>
          <a:p>
            <a:pPr>
              <a:defRPr/>
            </a:pPr>
            <a:fld id="{F36D34CC-127C-4FA9-B3F7-D22869CA75FF}" type="slidenum">
              <a:rPr lang="en-US" altLang="ja-JP"/>
              <a:pPr>
                <a:defRPr/>
              </a:pPr>
              <a:t>&lt;#&gt;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E54C91-01EE-41DA-B0FF-5A31D3971AE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43B25D-DE83-4CB0-B075-239B8A23B1A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8EF30-5558-4B13-9F22-6BF99E4E300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448F9-E1E8-452A-9212-70FD9C5B279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8EF30-5558-4B13-9F22-6BF99E4E300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F224C-F0AB-41CF-ABD2-E9680B4C849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4AE47E-EAF3-43E6-AA32-6F001430010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D1386E-D604-4CDE-A9EB-73F318F70FB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FFDAFC-2702-490F-AD71-AEA24AEA555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0DBF62-7E1E-40B0-AA82-733CA19F4A2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E16AD7-6B08-4ADA-B9E2-435731371EA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E7B56-C76F-4DCA-BF72-F47EED0E6A7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448F9-E1E8-452A-9212-70FD9C5B279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F224C-F0AB-41CF-ABD2-E9680B4C849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4AE47E-EAF3-43E6-AA32-6F001430010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D1386E-D604-4CDE-A9EB-73F318F70FB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FFDAFC-2702-490F-AD71-AEA24AEA555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0DBF62-7E1E-40B0-AA82-733CA19F4A2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14B6EBC-01EF-496E-9F3B-83A3E38EFC0F}"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327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ja-JP" altLang="en-US">
                <a:solidFill>
                  <a:srgbClr val="FFFFFF"/>
                </a:solidFill>
              </a:endParaRPr>
            </a:p>
          </p:txBody>
        </p:sp>
        <p:sp>
          <p:nvSpPr>
            <p:cNvPr id="327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ja-JP" altLang="en-US">
                <a:solidFill>
                  <a:srgbClr val="FFFFFF"/>
                </a:solidFill>
              </a:endParaRPr>
            </a:p>
          </p:txBody>
        </p:sp>
        <p:sp>
          <p:nvSpPr>
            <p:cNvPr id="327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7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328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sp>
            <p:nvSpPr>
              <p:cNvPr id="328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ja-JP" altLang="en-US">
                  <a:solidFill>
                    <a:srgbClr val="FFFFFF"/>
                  </a:solidFill>
                </a:endParaRPr>
              </a:p>
            </p:txBody>
          </p:sp>
        </p:grpSp>
      </p:grpSp>
      <p:sp>
        <p:nvSpPr>
          <p:cNvPr id="328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28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28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ltLang="ja-JP"/>
          </a:p>
        </p:txBody>
      </p:sp>
      <p:sp>
        <p:nvSpPr>
          <p:cNvPr id="328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ltLang="ja-JP"/>
          </a:p>
        </p:txBody>
      </p:sp>
      <p:sp>
        <p:nvSpPr>
          <p:cNvPr id="328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fld id="{239016A3-6FC7-42D2-932F-B54B4C341FD7}" type="slidenum">
              <a:rPr lang="en-US" altLang="ja-JP"/>
              <a:pPr fontAlgn="base">
                <a:spcBef>
                  <a:spcPct val="0"/>
                </a:spcBef>
                <a:spcAft>
                  <a:spcPct val="0"/>
                </a:spcAft>
                <a:defRPr/>
              </a:pPr>
              <a:t>&lt;#&gt;</a:t>
            </a:fld>
            <a:endParaRPr lang="en-US" altLang="ja-JP"/>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14B6EBC-01EF-496E-9F3B-83A3E38EFC0F}"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4.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7.xml"/><Relationship Id="rId16" Type="http://schemas.openxmlformats.org/officeDocument/2006/relationships/image" Target="../media/image73.png"/><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5" Type="http://schemas.openxmlformats.org/officeDocument/2006/relationships/oleObject" Target="../embeddings/oleObject24.bin"/><Relationship Id="rId10" Type="http://schemas.openxmlformats.org/officeDocument/2006/relationships/oleObject" Target="../embeddings/oleObject19.bin"/><Relationship Id="rId4" Type="http://schemas.openxmlformats.org/officeDocument/2006/relationships/image" Target="../media/image72.png"/><Relationship Id="rId9" Type="http://schemas.openxmlformats.org/officeDocument/2006/relationships/oleObject" Target="../embeddings/oleObject18.bin"/><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7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362200"/>
            <a:ext cx="8763000" cy="3832225"/>
          </a:xfrm>
          <a:prstGeom prst="rect">
            <a:avLst/>
          </a:prstGeom>
          <a:noFill/>
          <a:ln w="9525">
            <a:noFill/>
            <a:miter lim="800000"/>
            <a:headEnd/>
            <a:tailEnd/>
          </a:ln>
        </p:spPr>
        <p:txBody>
          <a:bodyPr>
            <a:spAutoFit/>
          </a:bodyPr>
          <a:lstStyle/>
          <a:p>
            <a:pPr fontAlgn="base">
              <a:lnSpc>
                <a:spcPct val="120000"/>
              </a:lnSpc>
              <a:spcBef>
                <a:spcPct val="50000"/>
              </a:spcBef>
              <a:spcAft>
                <a:spcPct val="0"/>
              </a:spcAft>
            </a:pPr>
            <a:r>
              <a:rPr lang="ja-JP" altLang="en-US" sz="2400" b="1">
                <a:solidFill>
                  <a:srgbClr val="000000"/>
                </a:solidFill>
                <a:latin typeface="ＭＳ ゴシック" pitchFamily="49" charset="-128"/>
                <a:ea typeface="ＭＳ ゴシック" pitchFamily="49" charset="-128"/>
              </a:rPr>
              <a:t>・講座構成メンバー（７名）</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a:t>
            </a:r>
            <a:r>
              <a:rPr lang="ja-JP" altLang="en-US" b="1">
                <a:solidFill>
                  <a:srgbClr val="FF0000"/>
                </a:solidFill>
                <a:latin typeface="ＭＳ ゴシック" pitchFamily="49" charset="-128"/>
                <a:ea typeface="ＭＳ ゴシック" pitchFamily="49" charset="-128"/>
              </a:rPr>
              <a:t>中野 武　　 特任教授（元兵庫県環境研究センター安全科学科長）</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加藤 栄一　 招聘准教授（株式会社ネオス）</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野口 祐樹　 招聘研究員（株式会社ネオス）</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（兼任教員）　</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山本 仁　　 安全衛生管理部 副部長 教授</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芝田 育也　 環境安全研究管理センター 教授</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明石 満　　 工学研究科応用化学専攻 教授</a:t>
            </a:r>
          </a:p>
          <a:p>
            <a:pPr fontAlgn="base">
              <a:spcBef>
                <a:spcPct val="50000"/>
              </a:spcBef>
              <a:spcAft>
                <a:spcPct val="0"/>
              </a:spcAft>
            </a:pPr>
            <a:r>
              <a:rPr lang="ja-JP" altLang="en-US" b="1">
                <a:solidFill>
                  <a:srgbClr val="000000"/>
                </a:solidFill>
                <a:latin typeface="ＭＳ ゴシック" pitchFamily="49" charset="-128"/>
                <a:ea typeface="ＭＳ ゴシック" pitchFamily="49" charset="-128"/>
              </a:rPr>
              <a:t>　　木田 敏之　 工学研究科応用化学専攻 准教授</a:t>
            </a:r>
          </a:p>
        </p:txBody>
      </p:sp>
      <p:sp>
        <p:nvSpPr>
          <p:cNvPr id="31747" name="Rectangle 3"/>
          <p:cNvSpPr>
            <a:spLocks noChangeArrowheads="1"/>
          </p:cNvSpPr>
          <p:nvPr/>
        </p:nvSpPr>
        <p:spPr bwMode="auto">
          <a:xfrm>
            <a:off x="1230491" y="152400"/>
            <a:ext cx="6365845" cy="5847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3200" b="1" dirty="0" smtClean="0">
                <a:solidFill>
                  <a:srgbClr val="000099"/>
                </a:solidFill>
                <a:latin typeface="ＭＳ ゴシック" pitchFamily="49" charset="-128"/>
                <a:ea typeface="ＭＳ ゴシック" pitchFamily="49" charset="-128"/>
              </a:rPr>
              <a:t>(</a:t>
            </a:r>
            <a:r>
              <a:rPr lang="ja-JP" altLang="en-US" sz="3200" b="1" dirty="0">
                <a:solidFill>
                  <a:srgbClr val="000099"/>
                </a:solidFill>
                <a:latin typeface="ＭＳ ゴシック" pitchFamily="49" charset="-128"/>
                <a:ea typeface="ＭＳ ゴシック" pitchFamily="49" charset="-128"/>
              </a:rPr>
              <a:t>分離濃縮システム</a:t>
            </a:r>
            <a:r>
              <a:rPr lang="en-US" altLang="ja-JP" sz="3200" b="1" dirty="0">
                <a:solidFill>
                  <a:srgbClr val="000099"/>
                </a:solidFill>
                <a:latin typeface="ＭＳ ゴシック" pitchFamily="49" charset="-128"/>
                <a:ea typeface="ＭＳ ゴシック" pitchFamily="49" charset="-128"/>
              </a:rPr>
              <a:t>)</a:t>
            </a:r>
            <a:r>
              <a:rPr lang="ja-JP" altLang="en-US" sz="3200" b="1" dirty="0">
                <a:solidFill>
                  <a:srgbClr val="000099"/>
                </a:solidFill>
                <a:latin typeface="ＭＳ ゴシック" pitchFamily="49" charset="-128"/>
                <a:ea typeface="ＭＳ ゴシック" pitchFamily="49" charset="-128"/>
              </a:rPr>
              <a:t>共同研究講座</a:t>
            </a:r>
          </a:p>
        </p:txBody>
      </p:sp>
      <p:sp>
        <p:nvSpPr>
          <p:cNvPr id="31748" name="Rectangle 4"/>
          <p:cNvSpPr>
            <a:spLocks noChangeArrowheads="1"/>
          </p:cNvSpPr>
          <p:nvPr/>
        </p:nvSpPr>
        <p:spPr bwMode="auto">
          <a:xfrm>
            <a:off x="0" y="982663"/>
            <a:ext cx="6778625" cy="4572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400" b="1">
                <a:solidFill>
                  <a:srgbClr val="000000"/>
                </a:solidFill>
                <a:latin typeface="ＭＳ ゴシック" pitchFamily="49" charset="-128"/>
                <a:ea typeface="ＭＳ ゴシック" pitchFamily="49" charset="-128"/>
              </a:rPr>
              <a:t>・設置期間：平成</a:t>
            </a:r>
            <a:r>
              <a:rPr lang="en-US" altLang="ja-JP" sz="2400" b="1">
                <a:solidFill>
                  <a:srgbClr val="000000"/>
                </a:solidFill>
                <a:latin typeface="ＭＳ ゴシック" pitchFamily="49" charset="-128"/>
                <a:ea typeface="ＭＳ ゴシック" pitchFamily="49" charset="-128"/>
              </a:rPr>
              <a:t>22</a:t>
            </a:r>
            <a:r>
              <a:rPr lang="ja-JP" altLang="en-US" sz="2400" b="1">
                <a:solidFill>
                  <a:srgbClr val="000000"/>
                </a:solidFill>
                <a:latin typeface="ＭＳ ゴシック" pitchFamily="49" charset="-128"/>
                <a:ea typeface="ＭＳ ゴシック" pitchFamily="49" charset="-128"/>
              </a:rPr>
              <a:t>年</a:t>
            </a:r>
            <a:r>
              <a:rPr lang="en-US" altLang="ja-JP" sz="2400" b="1">
                <a:solidFill>
                  <a:srgbClr val="000000"/>
                </a:solidFill>
                <a:latin typeface="ＭＳ ゴシック" pitchFamily="49" charset="-128"/>
                <a:ea typeface="ＭＳ ゴシック" pitchFamily="49" charset="-128"/>
              </a:rPr>
              <a:t>7</a:t>
            </a:r>
            <a:r>
              <a:rPr lang="ja-JP" altLang="en-US" sz="2400" b="1">
                <a:solidFill>
                  <a:srgbClr val="000000"/>
                </a:solidFill>
                <a:latin typeface="ＭＳ ゴシック" pitchFamily="49" charset="-128"/>
                <a:ea typeface="ＭＳ ゴシック" pitchFamily="49" charset="-128"/>
              </a:rPr>
              <a:t>月</a:t>
            </a:r>
            <a:r>
              <a:rPr lang="en-US" altLang="ja-JP" sz="2400" b="1">
                <a:solidFill>
                  <a:srgbClr val="000000"/>
                </a:solidFill>
                <a:latin typeface="ＭＳ ゴシック" pitchFamily="49" charset="-128"/>
                <a:ea typeface="ＭＳ ゴシック" pitchFamily="49" charset="-128"/>
              </a:rPr>
              <a:t>1</a:t>
            </a:r>
            <a:r>
              <a:rPr lang="ja-JP" altLang="en-US" sz="2400" b="1">
                <a:solidFill>
                  <a:srgbClr val="000000"/>
                </a:solidFill>
                <a:latin typeface="ＭＳ ゴシック" pitchFamily="49" charset="-128"/>
                <a:ea typeface="ＭＳ ゴシック" pitchFamily="49" charset="-128"/>
              </a:rPr>
              <a:t>日～平成</a:t>
            </a:r>
            <a:r>
              <a:rPr lang="en-US" altLang="ja-JP" sz="2400" b="1">
                <a:solidFill>
                  <a:srgbClr val="000000"/>
                </a:solidFill>
                <a:latin typeface="ＭＳ ゴシック" pitchFamily="49" charset="-128"/>
                <a:ea typeface="ＭＳ ゴシック" pitchFamily="49" charset="-128"/>
              </a:rPr>
              <a:t>25</a:t>
            </a:r>
            <a:r>
              <a:rPr lang="ja-JP" altLang="en-US" sz="2400" b="1">
                <a:solidFill>
                  <a:srgbClr val="000000"/>
                </a:solidFill>
                <a:latin typeface="ＭＳ ゴシック" pitchFamily="49" charset="-128"/>
                <a:ea typeface="ＭＳ ゴシック" pitchFamily="49" charset="-128"/>
              </a:rPr>
              <a:t>年</a:t>
            </a:r>
            <a:r>
              <a:rPr lang="en-US" altLang="ja-JP" sz="2400" b="1">
                <a:solidFill>
                  <a:srgbClr val="000000"/>
                </a:solidFill>
                <a:latin typeface="ＭＳ ゴシック" pitchFamily="49" charset="-128"/>
                <a:ea typeface="ＭＳ ゴシック" pitchFamily="49" charset="-128"/>
              </a:rPr>
              <a:t>3</a:t>
            </a:r>
            <a:r>
              <a:rPr lang="ja-JP" altLang="en-US" sz="2400" b="1">
                <a:solidFill>
                  <a:srgbClr val="000000"/>
                </a:solidFill>
                <a:latin typeface="ＭＳ ゴシック" pitchFamily="49" charset="-128"/>
                <a:ea typeface="ＭＳ ゴシック" pitchFamily="49" charset="-128"/>
              </a:rPr>
              <a:t>月</a:t>
            </a:r>
            <a:r>
              <a:rPr lang="en-US" altLang="ja-JP" sz="2400" b="1">
                <a:solidFill>
                  <a:srgbClr val="000000"/>
                </a:solidFill>
                <a:latin typeface="ＭＳ ゴシック" pitchFamily="49" charset="-128"/>
                <a:ea typeface="ＭＳ ゴシック" pitchFamily="49" charset="-128"/>
              </a:rPr>
              <a:t>31</a:t>
            </a:r>
            <a:r>
              <a:rPr lang="ja-JP" altLang="en-US" sz="2400" b="1">
                <a:solidFill>
                  <a:srgbClr val="000000"/>
                </a:solidFill>
                <a:latin typeface="ＭＳ ゴシック" pitchFamily="49" charset="-128"/>
                <a:ea typeface="ＭＳ ゴシック" pitchFamily="49" charset="-128"/>
              </a:rPr>
              <a:t>日</a:t>
            </a:r>
          </a:p>
        </p:txBody>
      </p:sp>
      <p:sp>
        <p:nvSpPr>
          <p:cNvPr id="31749" name="Rectangle 5"/>
          <p:cNvSpPr>
            <a:spLocks noChangeArrowheads="1"/>
          </p:cNvSpPr>
          <p:nvPr/>
        </p:nvSpPr>
        <p:spPr bwMode="auto">
          <a:xfrm>
            <a:off x="0" y="1735138"/>
            <a:ext cx="8150225" cy="4572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400" b="1">
                <a:solidFill>
                  <a:srgbClr val="000000"/>
                </a:solidFill>
                <a:latin typeface="ＭＳ ゴシック" pitchFamily="49" charset="-128"/>
                <a:ea typeface="ＭＳ ゴシック" pitchFamily="49" charset="-128"/>
              </a:rPr>
              <a:t>・講座設置場所：工学研究科、環境安全研究管理センター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457200" y="1928813"/>
            <a:ext cx="8191500" cy="2490787"/>
          </a:xfrm>
          <a:prstGeom prst="rect">
            <a:avLst/>
          </a:prstGeom>
          <a:solidFill>
            <a:srgbClr val="FFFF99"/>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2052" name="Rectangle 2"/>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2053" name="Text Box 3"/>
          <p:cNvSpPr txBox="1">
            <a:spLocks noChangeArrowheads="1"/>
          </p:cNvSpPr>
          <p:nvPr/>
        </p:nvSpPr>
        <p:spPr bwMode="auto">
          <a:xfrm>
            <a:off x="2590800" y="14288"/>
            <a:ext cx="3733800" cy="519112"/>
          </a:xfrm>
          <a:prstGeom prst="rect">
            <a:avLst/>
          </a:prstGeom>
          <a:noFill/>
          <a:ln w="9525">
            <a:noFill/>
            <a:miter lim="800000"/>
            <a:headEnd/>
            <a:tailEnd/>
          </a:ln>
        </p:spPr>
        <p:txBody>
          <a:bodyPr>
            <a:spAutoFit/>
          </a:bodyPr>
          <a:lstStyle/>
          <a:p>
            <a:pPr fontAlgn="base">
              <a:spcBef>
                <a:spcPct val="0"/>
              </a:spcBef>
              <a:spcAft>
                <a:spcPct val="0"/>
              </a:spcAft>
            </a:pPr>
            <a:r>
              <a:rPr lang="ja-JP" altLang="en-US" sz="2800" b="1">
                <a:solidFill>
                  <a:srgbClr val="FFFFFF"/>
                </a:solidFill>
                <a:latin typeface="ＭＳ Ｐゴシック" pitchFamily="50" charset="-128"/>
              </a:rPr>
              <a:t>低濃度</a:t>
            </a:r>
            <a:r>
              <a:rPr lang="en-US" altLang="ja-JP" sz="2800" b="1">
                <a:solidFill>
                  <a:srgbClr val="FFFFFF"/>
                </a:solidFill>
                <a:latin typeface="ＭＳ Ｐゴシック" pitchFamily="50" charset="-128"/>
              </a:rPr>
              <a:t>PCB</a:t>
            </a:r>
            <a:r>
              <a:rPr lang="ja-JP" altLang="en-US" sz="2800" b="1">
                <a:solidFill>
                  <a:srgbClr val="FFFFFF"/>
                </a:solidFill>
                <a:latin typeface="ＭＳ Ｐゴシック" pitchFamily="50" charset="-128"/>
              </a:rPr>
              <a:t>汚染機器</a:t>
            </a:r>
          </a:p>
        </p:txBody>
      </p:sp>
      <p:graphicFrame>
        <p:nvGraphicFramePr>
          <p:cNvPr id="2050" name="Object 4"/>
          <p:cNvGraphicFramePr>
            <a:graphicFrameLocks noChangeAspect="1"/>
          </p:cNvGraphicFramePr>
          <p:nvPr/>
        </p:nvGraphicFramePr>
        <p:xfrm>
          <a:off x="457200" y="1928813"/>
          <a:ext cx="8186738" cy="2489200"/>
        </p:xfrm>
        <a:graphic>
          <a:graphicData uri="http://schemas.openxmlformats.org/presentationml/2006/ole">
            <p:oleObj spid="_x0000_s8194" name="Worksheet" r:id="rId4" imgW="7436160" imgH="2261160" progId="Excel.Sheet.8">
              <p:embed/>
            </p:oleObj>
          </a:graphicData>
        </a:graphic>
      </p:graphicFrame>
      <p:sp>
        <p:nvSpPr>
          <p:cNvPr id="2054" name="Text Box 7"/>
          <p:cNvSpPr txBox="1">
            <a:spLocks noChangeArrowheads="1"/>
          </p:cNvSpPr>
          <p:nvPr/>
        </p:nvSpPr>
        <p:spPr bwMode="auto">
          <a:xfrm>
            <a:off x="838200" y="5029200"/>
            <a:ext cx="7848600" cy="396875"/>
          </a:xfrm>
          <a:prstGeom prst="rect">
            <a:avLst/>
          </a:prstGeom>
          <a:noFill/>
          <a:ln w="9525">
            <a:noFill/>
            <a:miter lim="800000"/>
            <a:headEnd/>
            <a:tailEnd/>
          </a:ln>
        </p:spPr>
        <p:txBody>
          <a:bodyPr>
            <a:spAutoFit/>
          </a:bodyPr>
          <a:lstStyle/>
          <a:p>
            <a:pPr fontAlgn="base">
              <a:spcBef>
                <a:spcPct val="0"/>
              </a:spcBef>
              <a:spcAft>
                <a:spcPct val="0"/>
              </a:spcAft>
            </a:pPr>
            <a:r>
              <a:rPr lang="ja-JP" altLang="en-US" sz="2000" b="1">
                <a:solidFill>
                  <a:srgbClr val="FF3300"/>
                </a:solidFill>
                <a:latin typeface="ＭＳ Ｐゴシック" pitchFamily="50" charset="-128"/>
              </a:rPr>
              <a:t>低濃度</a:t>
            </a:r>
            <a:r>
              <a:rPr lang="en-US" altLang="ja-JP" sz="2000" b="1">
                <a:solidFill>
                  <a:srgbClr val="FF3300"/>
                </a:solidFill>
                <a:latin typeface="ＭＳ Ｐゴシック" pitchFamily="50" charset="-128"/>
              </a:rPr>
              <a:t>PCB</a:t>
            </a:r>
            <a:r>
              <a:rPr lang="ja-JP" altLang="en-US" sz="2000" b="1">
                <a:solidFill>
                  <a:srgbClr val="FF3300"/>
                </a:solidFill>
                <a:latin typeface="ＭＳ Ｐゴシック" pitchFamily="50" charset="-128"/>
              </a:rPr>
              <a:t>（数</a:t>
            </a:r>
            <a:r>
              <a:rPr lang="en-US" altLang="ja-JP" sz="2000" b="1">
                <a:solidFill>
                  <a:srgbClr val="FF3300"/>
                </a:solidFill>
                <a:latin typeface="ＭＳ Ｐゴシック" pitchFamily="50" charset="-128"/>
              </a:rPr>
              <a:t>10 ppm</a:t>
            </a:r>
            <a:r>
              <a:rPr lang="ja-JP" altLang="en-US" sz="2000" b="1">
                <a:solidFill>
                  <a:srgbClr val="FF3300"/>
                </a:solidFill>
                <a:latin typeface="ＭＳ Ｐゴシック" pitchFamily="50" charset="-128"/>
              </a:rPr>
              <a:t>）汚染絶縁油の現在の保管量は</a:t>
            </a:r>
            <a:r>
              <a:rPr lang="en-US" altLang="ja-JP" sz="2000" b="1" u="sng">
                <a:solidFill>
                  <a:srgbClr val="FF3300"/>
                </a:solidFill>
                <a:latin typeface="ＭＳ Ｐゴシック" pitchFamily="50" charset="-128"/>
              </a:rPr>
              <a:t>50</a:t>
            </a:r>
            <a:r>
              <a:rPr lang="ja-JP" altLang="en-US" sz="2000" b="1" u="sng">
                <a:solidFill>
                  <a:srgbClr val="FF3300"/>
                </a:solidFill>
                <a:latin typeface="ＭＳ Ｐゴシック" pitchFamily="50" charset="-128"/>
              </a:rPr>
              <a:t>万トン以上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928938" y="144463"/>
            <a:ext cx="3254375" cy="457200"/>
          </a:xfrm>
          <a:prstGeom prst="rect">
            <a:avLst/>
          </a:prstGeom>
          <a:noFill/>
          <a:ln w="9525" algn="ctr">
            <a:noFill/>
            <a:miter lim="800000"/>
            <a:headEnd/>
            <a:tailEnd/>
          </a:ln>
          <a:effectLst/>
        </p:spPr>
        <p:txBody>
          <a:bodyPr wrap="none">
            <a:spAutoFit/>
          </a:bodyPr>
          <a:lstStyle/>
          <a:p>
            <a:pPr algn="ctr"/>
            <a:r>
              <a:rPr lang="ja-JP" altLang="en-US" b="1"/>
              <a:t>シクロデキストリン </a:t>
            </a:r>
            <a:r>
              <a:rPr lang="en-US" altLang="ja-JP" b="1"/>
              <a:t>(CD)</a:t>
            </a:r>
          </a:p>
        </p:txBody>
      </p:sp>
      <p:sp>
        <p:nvSpPr>
          <p:cNvPr id="111619" name="Rectangle 3"/>
          <p:cNvSpPr>
            <a:spLocks noChangeArrowheads="1"/>
          </p:cNvSpPr>
          <p:nvPr/>
        </p:nvSpPr>
        <p:spPr bwMode="auto">
          <a:xfrm>
            <a:off x="611188" y="738188"/>
            <a:ext cx="8137525" cy="822325"/>
          </a:xfrm>
          <a:prstGeom prst="rect">
            <a:avLst/>
          </a:prstGeom>
          <a:noFill/>
          <a:ln w="9525">
            <a:noFill/>
            <a:miter lim="800000"/>
            <a:headEnd/>
            <a:tailEnd/>
          </a:ln>
          <a:effectLst/>
        </p:spPr>
        <p:txBody>
          <a:bodyPr anchor="ctr">
            <a:spAutoFit/>
          </a:bodyPr>
          <a:lstStyle/>
          <a:p>
            <a:r>
              <a:rPr lang="en-US" altLang="ja-JP" b="1">
                <a:solidFill>
                  <a:srgbClr val="FF3300"/>
                </a:solidFill>
              </a:rPr>
              <a:t>D-</a:t>
            </a:r>
            <a:r>
              <a:rPr lang="ja-JP" altLang="en-US" b="1">
                <a:solidFill>
                  <a:srgbClr val="FF3300"/>
                </a:solidFill>
              </a:rPr>
              <a:t>グルコース</a:t>
            </a:r>
            <a:r>
              <a:rPr lang="ja-JP" altLang="en-US" b="1"/>
              <a:t>が </a:t>
            </a:r>
            <a:r>
              <a:rPr lang="en-US" altLang="ja-JP" b="1"/>
              <a:t>α(1→4) </a:t>
            </a:r>
            <a:r>
              <a:rPr lang="ja-JP" altLang="en-US" b="1"/>
              <a:t>グルコシド結合によって</a:t>
            </a:r>
          </a:p>
          <a:p>
            <a:r>
              <a:rPr lang="ja-JP" altLang="en-US" b="1"/>
              <a:t>結合し環状構造をとった</a:t>
            </a:r>
            <a:r>
              <a:rPr lang="ja-JP" altLang="en-US" b="1">
                <a:solidFill>
                  <a:srgbClr val="FF3300"/>
                </a:solidFill>
              </a:rPr>
              <a:t>環状オリゴ糖</a:t>
            </a:r>
            <a:r>
              <a:rPr lang="ja-JP" altLang="en-US" b="1"/>
              <a:t>の一種</a:t>
            </a:r>
          </a:p>
        </p:txBody>
      </p:sp>
      <p:graphicFrame>
        <p:nvGraphicFramePr>
          <p:cNvPr id="111620" name="Object 4"/>
          <p:cNvGraphicFramePr>
            <a:graphicFrameLocks noChangeAspect="1"/>
          </p:cNvGraphicFramePr>
          <p:nvPr/>
        </p:nvGraphicFramePr>
        <p:xfrm>
          <a:off x="1763713" y="1844675"/>
          <a:ext cx="5688012" cy="4470400"/>
        </p:xfrm>
        <a:graphic>
          <a:graphicData uri="http://schemas.openxmlformats.org/presentationml/2006/ole">
            <p:oleObj spid="_x0000_s75778" name="CS ChemDraw Drawing" r:id="rId4" imgW="3649680" imgH="2867400"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0"/>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077" name="Rectangle 2"/>
          <p:cNvSpPr>
            <a:spLocks noChangeArrowheads="1"/>
          </p:cNvSpPr>
          <p:nvPr/>
        </p:nvSpPr>
        <p:spPr bwMode="auto">
          <a:xfrm>
            <a:off x="2514600" y="76200"/>
            <a:ext cx="4035425" cy="487363"/>
          </a:xfrm>
          <a:prstGeom prst="rect">
            <a:avLst/>
          </a:prstGeom>
          <a:noFill/>
          <a:ln w="9525">
            <a:noFill/>
            <a:miter lim="800000"/>
            <a:headEnd/>
            <a:tailEnd/>
          </a:ln>
        </p:spPr>
        <p:txBody>
          <a:bodyPr wrap="none" lIns="0" tIns="0" rIns="0" bIns="0">
            <a:spAutoFit/>
          </a:bodyPr>
          <a:lstStyle/>
          <a:p>
            <a:pPr fontAlgn="ctr">
              <a:spcBef>
                <a:spcPct val="0"/>
              </a:spcBef>
              <a:spcAft>
                <a:spcPct val="0"/>
              </a:spcAft>
            </a:pPr>
            <a:r>
              <a:rPr lang="ja-JP" altLang="en-US" sz="3200" b="1">
                <a:solidFill>
                  <a:srgbClr val="FFFFFF"/>
                </a:solidFill>
                <a:latin typeface="ＭＳ Ｐゴシック" pitchFamily="50" charset="-128"/>
              </a:rPr>
              <a:t>シクロデキストリン </a:t>
            </a:r>
            <a:r>
              <a:rPr lang="en-US" altLang="ja-JP" sz="3200" b="1">
                <a:solidFill>
                  <a:srgbClr val="FFFFFF"/>
                </a:solidFill>
                <a:latin typeface="ＭＳ Ｐゴシック" pitchFamily="50" charset="-128"/>
              </a:rPr>
              <a:t>(CD)</a:t>
            </a:r>
          </a:p>
        </p:txBody>
      </p:sp>
      <p:sp>
        <p:nvSpPr>
          <p:cNvPr id="3078" name="Text Box 6"/>
          <p:cNvSpPr txBox="1">
            <a:spLocks noChangeArrowheads="1"/>
          </p:cNvSpPr>
          <p:nvPr/>
        </p:nvSpPr>
        <p:spPr bwMode="auto">
          <a:xfrm>
            <a:off x="685800" y="4724400"/>
            <a:ext cx="8077200" cy="1552575"/>
          </a:xfrm>
          <a:prstGeom prst="rect">
            <a:avLst/>
          </a:prstGeom>
          <a:noFill/>
          <a:ln w="9525">
            <a:noFill/>
            <a:miter lim="800000"/>
            <a:headEnd/>
            <a:tailEnd/>
          </a:ln>
        </p:spPr>
        <p:txBody>
          <a:bodyPr>
            <a:spAutoFit/>
          </a:bodyPr>
          <a:lstStyle/>
          <a:p>
            <a:pPr fontAlgn="base">
              <a:spcBef>
                <a:spcPct val="0"/>
              </a:spcBef>
              <a:spcAft>
                <a:spcPct val="0"/>
              </a:spcAft>
            </a:pPr>
            <a:r>
              <a:rPr lang="ja-JP" altLang="en-US" sz="2400" b="1">
                <a:solidFill>
                  <a:srgbClr val="000000"/>
                </a:solidFill>
                <a:latin typeface="ＭＳ Ｐゴシック" pitchFamily="50" charset="-128"/>
              </a:rPr>
              <a:t>・</a:t>
            </a:r>
            <a:r>
              <a:rPr lang="ja-JP" altLang="en-US" sz="2400" b="1">
                <a:solidFill>
                  <a:srgbClr val="000000"/>
                </a:solidFill>
                <a:latin typeface="Times" charset="0"/>
                <a:ea typeface="ＭＳ ゴシック" pitchFamily="49" charset="-128"/>
              </a:rPr>
              <a:t> </a:t>
            </a:r>
            <a:r>
              <a:rPr lang="en-US" altLang="ja-JP" sz="2400" b="1">
                <a:solidFill>
                  <a:srgbClr val="000000"/>
                </a:solidFill>
                <a:latin typeface="ＭＳ Ｐゴシック" pitchFamily="50" charset="-128"/>
              </a:rPr>
              <a:t>CD </a:t>
            </a:r>
            <a:r>
              <a:rPr lang="ja-JP" altLang="en-US" sz="2400" b="1">
                <a:solidFill>
                  <a:srgbClr val="000000"/>
                </a:solidFill>
                <a:latin typeface="ＭＳ Ｐゴシック" pitchFamily="50" charset="-128"/>
              </a:rPr>
              <a:t>合成酵素</a:t>
            </a:r>
            <a:r>
              <a:rPr lang="en-US" altLang="ja-JP" sz="2400" b="1">
                <a:solidFill>
                  <a:srgbClr val="000000"/>
                </a:solidFill>
                <a:latin typeface="ＭＳ Ｐゴシック" pitchFamily="50" charset="-128"/>
              </a:rPr>
              <a:t>(Cyclodextrin Glucanotransferase, CGTase)</a:t>
            </a:r>
            <a:r>
              <a:rPr lang="ja-JP" altLang="en-US" sz="2400" b="1">
                <a:solidFill>
                  <a:srgbClr val="000000"/>
                </a:solidFill>
                <a:latin typeface="ＭＳ Ｐゴシック" pitchFamily="50" charset="-128"/>
              </a:rPr>
              <a:t>を用いてデンプンから合成される</a:t>
            </a:r>
            <a:r>
              <a:rPr lang="ja-JP" altLang="en-US" sz="2400" b="1">
                <a:solidFill>
                  <a:srgbClr val="FF0066"/>
                </a:solidFill>
                <a:latin typeface="ＭＳ Ｐゴシック" pitchFamily="50" charset="-128"/>
              </a:rPr>
              <a:t>植物由来の化合物</a:t>
            </a:r>
          </a:p>
          <a:p>
            <a:pPr fontAlgn="base">
              <a:spcBef>
                <a:spcPct val="0"/>
              </a:spcBef>
              <a:spcAft>
                <a:spcPct val="0"/>
              </a:spcAft>
            </a:pPr>
            <a:endParaRPr lang="ja-JP" altLang="en-US" sz="2400" b="1">
              <a:solidFill>
                <a:srgbClr val="000000"/>
              </a:solidFill>
              <a:latin typeface="ＭＳ Ｐゴシック" pitchFamily="50" charset="-128"/>
            </a:endParaRPr>
          </a:p>
          <a:p>
            <a:pPr fontAlgn="base">
              <a:spcBef>
                <a:spcPct val="0"/>
              </a:spcBef>
              <a:spcAft>
                <a:spcPct val="0"/>
              </a:spcAft>
            </a:pPr>
            <a:r>
              <a:rPr lang="ja-JP" altLang="en-US" sz="2400" b="1">
                <a:solidFill>
                  <a:srgbClr val="000000"/>
                </a:solidFill>
                <a:latin typeface="ＭＳ Ｐゴシック" pitchFamily="50" charset="-128"/>
              </a:rPr>
              <a:t>・有機分子を取り込める</a:t>
            </a:r>
            <a:r>
              <a:rPr lang="ja-JP" altLang="en-US" sz="2400" b="1">
                <a:solidFill>
                  <a:srgbClr val="FF0066"/>
                </a:solidFill>
                <a:latin typeface="ＭＳ Ｐゴシック" pitchFamily="50" charset="-128"/>
              </a:rPr>
              <a:t>ナノサイズの空孔</a:t>
            </a:r>
            <a:r>
              <a:rPr lang="ja-JP" altLang="en-US" sz="2400" b="1">
                <a:solidFill>
                  <a:srgbClr val="000000"/>
                </a:solidFill>
                <a:latin typeface="ＭＳ Ｐゴシック" pitchFamily="50" charset="-128"/>
              </a:rPr>
              <a:t>をもつ</a:t>
            </a:r>
          </a:p>
        </p:txBody>
      </p:sp>
      <p:graphicFrame>
        <p:nvGraphicFramePr>
          <p:cNvPr id="3074" name="Object 22"/>
          <p:cNvGraphicFramePr>
            <a:graphicFrameLocks noChangeAspect="1"/>
          </p:cNvGraphicFramePr>
          <p:nvPr/>
        </p:nvGraphicFramePr>
        <p:xfrm>
          <a:off x="765175" y="990600"/>
          <a:ext cx="2359025" cy="3440113"/>
        </p:xfrm>
        <a:graphic>
          <a:graphicData uri="http://schemas.openxmlformats.org/presentationml/2006/ole">
            <p:oleObj spid="_x0000_s9218" name="CS ChemDraw Drawing" r:id="rId4" imgW="2356920" imgH="3436560" progId="ChemDraw.Document.6.0">
              <p:embed/>
            </p:oleObj>
          </a:graphicData>
        </a:graphic>
      </p:graphicFrame>
      <p:grpSp>
        <p:nvGrpSpPr>
          <p:cNvPr id="2" name="Group 42"/>
          <p:cNvGrpSpPr>
            <a:grpSpLocks/>
          </p:cNvGrpSpPr>
          <p:nvPr/>
        </p:nvGrpSpPr>
        <p:grpSpPr bwMode="auto">
          <a:xfrm>
            <a:off x="3733800" y="1081088"/>
            <a:ext cx="5181600" cy="2509837"/>
            <a:chOff x="2352" y="681"/>
            <a:chExt cx="3264" cy="1581"/>
          </a:xfrm>
        </p:grpSpPr>
        <p:sp>
          <p:nvSpPr>
            <p:cNvPr id="3080" name="Line 30"/>
            <p:cNvSpPr>
              <a:spLocks noChangeShapeType="1"/>
            </p:cNvSpPr>
            <p:nvPr/>
          </p:nvSpPr>
          <p:spPr bwMode="auto">
            <a:xfrm>
              <a:off x="2922" y="1104"/>
              <a:ext cx="0" cy="1104"/>
            </a:xfrm>
            <a:prstGeom prst="line">
              <a:avLst/>
            </a:prstGeom>
            <a:noFill/>
            <a:ln w="38100">
              <a:solidFill>
                <a:schemeClr val="tx1"/>
              </a:solidFill>
              <a:round/>
              <a:headEnd type="triangle" w="med" len="med"/>
              <a:tailEnd type="triangle" w="med" len="med"/>
            </a:ln>
          </p:spPr>
          <p:txBody>
            <a:bodyPr/>
            <a:lstStyle/>
            <a:p>
              <a:pPr fontAlgn="base">
                <a:spcBef>
                  <a:spcPct val="0"/>
                </a:spcBef>
                <a:spcAft>
                  <a:spcPct val="0"/>
                </a:spcAft>
              </a:pPr>
              <a:endParaRPr lang="ja-JP" altLang="en-US" sz="2400">
                <a:solidFill>
                  <a:srgbClr val="000000"/>
                </a:solidFill>
              </a:endParaRPr>
            </a:p>
          </p:txBody>
        </p:sp>
        <p:sp>
          <p:nvSpPr>
            <p:cNvPr id="3081" name="Line 31"/>
            <p:cNvSpPr>
              <a:spLocks noChangeShapeType="1"/>
            </p:cNvSpPr>
            <p:nvPr/>
          </p:nvSpPr>
          <p:spPr bwMode="auto">
            <a:xfrm>
              <a:off x="3210" y="912"/>
              <a:ext cx="1440" cy="0"/>
            </a:xfrm>
            <a:prstGeom prst="line">
              <a:avLst/>
            </a:prstGeom>
            <a:noFill/>
            <a:ln w="38100">
              <a:solidFill>
                <a:schemeClr val="tx1"/>
              </a:solidFill>
              <a:round/>
              <a:headEnd type="triangle" w="med" len="med"/>
              <a:tailEnd type="triangle" w="med" len="med"/>
            </a:ln>
          </p:spPr>
          <p:txBody>
            <a:bodyPr/>
            <a:lstStyle/>
            <a:p>
              <a:pPr fontAlgn="base">
                <a:spcBef>
                  <a:spcPct val="0"/>
                </a:spcBef>
                <a:spcAft>
                  <a:spcPct val="0"/>
                </a:spcAft>
              </a:pPr>
              <a:endParaRPr lang="ja-JP" altLang="en-US" sz="2400">
                <a:solidFill>
                  <a:srgbClr val="000000"/>
                </a:solidFill>
              </a:endParaRPr>
            </a:p>
          </p:txBody>
        </p:sp>
        <p:sp>
          <p:nvSpPr>
            <p:cNvPr id="3082" name="Rectangle 33"/>
            <p:cNvSpPr>
              <a:spLocks noChangeArrowheads="1"/>
            </p:cNvSpPr>
            <p:nvPr/>
          </p:nvSpPr>
          <p:spPr bwMode="auto">
            <a:xfrm>
              <a:off x="4842" y="1046"/>
              <a:ext cx="774" cy="154"/>
            </a:xfrm>
            <a:prstGeom prst="rect">
              <a:avLst/>
            </a:prstGeom>
            <a:noFill/>
            <a:ln w="9525">
              <a:noFill/>
              <a:miter lim="800000"/>
              <a:headEnd/>
              <a:tailEnd/>
            </a:ln>
          </p:spPr>
          <p:txBody>
            <a:bodyPr wrap="none" lIns="0" tIns="0" rIns="0" bIns="0">
              <a:spAutoFit/>
            </a:bodyPr>
            <a:lstStyle/>
            <a:p>
              <a:pPr fontAlgn="ctr">
                <a:spcBef>
                  <a:spcPct val="0"/>
                </a:spcBef>
                <a:spcAft>
                  <a:spcPct val="0"/>
                </a:spcAft>
              </a:pPr>
              <a:r>
                <a:rPr lang="ja-JP" altLang="en-US" sz="1600" b="1">
                  <a:solidFill>
                    <a:srgbClr val="0000CC"/>
                  </a:solidFill>
                  <a:latin typeface="Times" charset="0"/>
                  <a:ea typeface="ＭＳ ゴシック" pitchFamily="49" charset="-128"/>
                </a:rPr>
                <a:t>２級水酸基側</a:t>
              </a:r>
            </a:p>
          </p:txBody>
        </p:sp>
        <p:sp>
          <p:nvSpPr>
            <p:cNvPr id="3083" name="Rectangle 34"/>
            <p:cNvSpPr>
              <a:spLocks noChangeArrowheads="1"/>
            </p:cNvSpPr>
            <p:nvPr/>
          </p:nvSpPr>
          <p:spPr bwMode="auto">
            <a:xfrm>
              <a:off x="4608" y="2097"/>
              <a:ext cx="864" cy="154"/>
            </a:xfrm>
            <a:prstGeom prst="rect">
              <a:avLst/>
            </a:prstGeom>
            <a:noFill/>
            <a:ln w="9525">
              <a:noFill/>
              <a:miter lim="800000"/>
              <a:headEnd/>
              <a:tailEnd/>
            </a:ln>
          </p:spPr>
          <p:txBody>
            <a:bodyPr lIns="0" tIns="0" rIns="0" bIns="0">
              <a:spAutoFit/>
            </a:bodyPr>
            <a:lstStyle/>
            <a:p>
              <a:pPr fontAlgn="ctr">
                <a:spcBef>
                  <a:spcPct val="0"/>
                </a:spcBef>
                <a:spcAft>
                  <a:spcPct val="0"/>
                </a:spcAft>
              </a:pPr>
              <a:r>
                <a:rPr lang="ja-JP" altLang="en-US" sz="1600" b="1">
                  <a:solidFill>
                    <a:srgbClr val="0000CC"/>
                  </a:solidFill>
                  <a:latin typeface="Times" charset="0"/>
                  <a:ea typeface="ＭＳ ゴシック" pitchFamily="49" charset="-128"/>
                </a:rPr>
                <a:t>１級水酸基側</a:t>
              </a:r>
            </a:p>
          </p:txBody>
        </p:sp>
        <p:sp>
          <p:nvSpPr>
            <p:cNvPr id="3084" name="Text Box 35"/>
            <p:cNvSpPr txBox="1">
              <a:spLocks noChangeArrowheads="1"/>
            </p:cNvSpPr>
            <p:nvPr/>
          </p:nvSpPr>
          <p:spPr bwMode="auto">
            <a:xfrm>
              <a:off x="2352" y="1536"/>
              <a:ext cx="572"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b="1">
                  <a:solidFill>
                    <a:srgbClr val="000000"/>
                  </a:solidFill>
                  <a:latin typeface="Arial" pitchFamily="34" charset="0"/>
                  <a:ea typeface="ＭＳ ゴシック" pitchFamily="49" charset="-128"/>
                </a:rPr>
                <a:t>0.8 nm</a:t>
              </a:r>
            </a:p>
          </p:txBody>
        </p:sp>
        <p:sp>
          <p:nvSpPr>
            <p:cNvPr id="3085" name="Text Box 36"/>
            <p:cNvSpPr txBox="1">
              <a:spLocks noChangeArrowheads="1"/>
            </p:cNvSpPr>
            <p:nvPr/>
          </p:nvSpPr>
          <p:spPr bwMode="auto">
            <a:xfrm>
              <a:off x="3456" y="681"/>
              <a:ext cx="996"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b="1">
                  <a:solidFill>
                    <a:srgbClr val="000000"/>
                  </a:solidFill>
                  <a:latin typeface="Arial" pitchFamily="34" charset="0"/>
                  <a:ea typeface="Osaka" charset="-128"/>
                </a:rPr>
                <a:t>0.5 </a:t>
              </a:r>
              <a:r>
                <a:rPr lang="ja-JP" altLang="en-US" b="1">
                  <a:solidFill>
                    <a:srgbClr val="000000"/>
                  </a:solidFill>
                  <a:latin typeface="Arial" pitchFamily="34" charset="0"/>
                  <a:ea typeface="Osaka" charset="-128"/>
                </a:rPr>
                <a:t>～ </a:t>
              </a:r>
              <a:r>
                <a:rPr lang="en-US" altLang="ja-JP" b="1">
                  <a:solidFill>
                    <a:srgbClr val="000000"/>
                  </a:solidFill>
                  <a:latin typeface="Arial" pitchFamily="34" charset="0"/>
                  <a:ea typeface="Osaka" charset="-128"/>
                </a:rPr>
                <a:t>0.9 nm</a:t>
              </a:r>
              <a:endParaRPr lang="en-US" altLang="ja-JP" b="1">
                <a:solidFill>
                  <a:srgbClr val="000000"/>
                </a:solidFill>
                <a:latin typeface="Times" charset="0"/>
                <a:ea typeface="ＭＳ ゴシック" pitchFamily="49" charset="-128"/>
              </a:endParaRPr>
            </a:p>
          </p:txBody>
        </p:sp>
        <p:sp>
          <p:nvSpPr>
            <p:cNvPr id="17445" name="Oval 37"/>
            <p:cNvSpPr>
              <a:spLocks noChangeAspect="1" noChangeArrowheads="1"/>
            </p:cNvSpPr>
            <p:nvPr/>
          </p:nvSpPr>
          <p:spPr bwMode="auto">
            <a:xfrm>
              <a:off x="3288" y="2026"/>
              <a:ext cx="1262" cy="236"/>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3089" name="AutoShape 38"/>
            <p:cNvSpPr>
              <a:spLocks noChangeArrowheads="1"/>
            </p:cNvSpPr>
            <p:nvPr/>
          </p:nvSpPr>
          <p:spPr bwMode="auto">
            <a:xfrm>
              <a:off x="3052" y="1122"/>
              <a:ext cx="1734" cy="1041"/>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6 w 21600"/>
                <a:gd name="T13" fmla="*/ 3278 h 21600"/>
                <a:gd name="T14" fmla="*/ 18324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090" name="Oval 39"/>
            <p:cNvSpPr>
              <a:spLocks noChangeAspect="1" noChangeArrowheads="1"/>
            </p:cNvSpPr>
            <p:nvPr/>
          </p:nvSpPr>
          <p:spPr bwMode="auto">
            <a:xfrm>
              <a:off x="3055" y="994"/>
              <a:ext cx="1724" cy="241"/>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091" name="Oval 40"/>
            <p:cNvSpPr>
              <a:spLocks noChangeAspect="1" noChangeArrowheads="1"/>
            </p:cNvSpPr>
            <p:nvPr/>
          </p:nvSpPr>
          <p:spPr bwMode="auto">
            <a:xfrm>
              <a:off x="3248" y="1032"/>
              <a:ext cx="1392" cy="144"/>
            </a:xfrm>
            <a:prstGeom prst="ellipse">
              <a:avLst/>
            </a:prstGeom>
            <a:gradFill rotWithShape="0">
              <a:gsLst>
                <a:gs pos="0">
                  <a:srgbClr val="F4C600"/>
                </a:gs>
                <a:gs pos="100000">
                  <a:srgbClr val="715C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aphicFrame>
          <p:nvGraphicFramePr>
            <p:cNvPr id="3075" name="Object 41"/>
            <p:cNvGraphicFramePr>
              <a:graphicFrameLocks noChangeAspect="1"/>
            </p:cNvGraphicFramePr>
            <p:nvPr/>
          </p:nvGraphicFramePr>
          <p:xfrm>
            <a:off x="3205" y="1185"/>
            <a:ext cx="1451" cy="1062"/>
          </p:xfrm>
          <a:graphic>
            <a:graphicData uri="http://schemas.openxmlformats.org/presentationml/2006/ole">
              <p:oleObj spid="_x0000_s9219" name="CS ChemDraw Drawing" r:id="rId5" imgW="1341000" imgH="995400" progId="ChemDraw.Document.6.0">
                <p:embed/>
              </p:oleObj>
            </a:graphicData>
          </a:graphic>
        </p:graphicFrame>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01" name="Rectangle 3"/>
          <p:cNvSpPr>
            <a:spLocks noChangeArrowheads="1"/>
          </p:cNvSpPr>
          <p:nvPr/>
        </p:nvSpPr>
        <p:spPr bwMode="auto">
          <a:xfrm>
            <a:off x="2224088" y="76200"/>
            <a:ext cx="4710112" cy="427038"/>
          </a:xfrm>
          <a:prstGeom prst="rect">
            <a:avLst/>
          </a:prstGeom>
          <a:noFill/>
          <a:ln w="9525">
            <a:noFill/>
            <a:miter lim="800000"/>
            <a:headEnd/>
            <a:tailEnd/>
          </a:ln>
        </p:spPr>
        <p:txBody>
          <a:bodyPr wrap="none" lIns="0" tIns="0" rIns="0" bIns="0">
            <a:spAutoFit/>
          </a:bodyPr>
          <a:lstStyle/>
          <a:p>
            <a:pPr fontAlgn="ctr">
              <a:spcBef>
                <a:spcPct val="0"/>
              </a:spcBef>
              <a:spcAft>
                <a:spcPct val="0"/>
              </a:spcAft>
            </a:pPr>
            <a:r>
              <a:rPr lang="ja-JP" altLang="en-US" sz="2800" b="1">
                <a:solidFill>
                  <a:srgbClr val="FFFFFF"/>
                </a:solidFill>
                <a:latin typeface="ＭＳ Ｐゴシック" pitchFamily="50" charset="-128"/>
              </a:rPr>
              <a:t>シクロデキストリン </a:t>
            </a:r>
            <a:r>
              <a:rPr lang="en-US" altLang="ja-JP" sz="2800" b="1">
                <a:solidFill>
                  <a:srgbClr val="FFFFFF"/>
                </a:solidFill>
                <a:latin typeface="ＭＳ Ｐゴシック" pitchFamily="50" charset="-128"/>
              </a:rPr>
              <a:t>(CD) </a:t>
            </a:r>
            <a:r>
              <a:rPr lang="ja-JP" altLang="en-US" sz="2800" b="1">
                <a:solidFill>
                  <a:srgbClr val="FFFFFF"/>
                </a:solidFill>
                <a:latin typeface="ＭＳ Ｐゴシック" pitchFamily="50" charset="-128"/>
              </a:rPr>
              <a:t>の利用</a:t>
            </a:r>
          </a:p>
        </p:txBody>
      </p:sp>
      <p:grpSp>
        <p:nvGrpSpPr>
          <p:cNvPr id="2" name="Group 4"/>
          <p:cNvGrpSpPr>
            <a:grpSpLocks/>
          </p:cNvGrpSpPr>
          <p:nvPr/>
        </p:nvGrpSpPr>
        <p:grpSpPr bwMode="auto">
          <a:xfrm>
            <a:off x="4648200" y="1447800"/>
            <a:ext cx="5257800" cy="1997075"/>
            <a:chOff x="2928" y="992"/>
            <a:chExt cx="3312" cy="1258"/>
          </a:xfrm>
        </p:grpSpPr>
        <p:sp>
          <p:nvSpPr>
            <p:cNvPr id="4148" name="Text Box 5"/>
            <p:cNvSpPr txBox="1">
              <a:spLocks noChangeAspect="1" noChangeArrowheads="1"/>
            </p:cNvSpPr>
            <p:nvPr/>
          </p:nvSpPr>
          <p:spPr bwMode="auto">
            <a:xfrm>
              <a:off x="2928" y="992"/>
              <a:ext cx="3312" cy="1258"/>
            </a:xfrm>
            <a:prstGeom prst="rect">
              <a:avLst/>
            </a:prstGeom>
            <a:noFill/>
            <a:ln w="9525">
              <a:noFill/>
              <a:miter lim="800000"/>
              <a:headEnd/>
              <a:tailEnd/>
            </a:ln>
          </p:spPr>
          <p:txBody>
            <a:bodyPr>
              <a:spAutoFit/>
            </a:bodyPr>
            <a:lstStyle/>
            <a:p>
              <a:pPr fontAlgn="base">
                <a:lnSpc>
                  <a:spcPct val="130000"/>
                </a:lnSpc>
                <a:spcBef>
                  <a:spcPct val="0"/>
                </a:spcBef>
                <a:spcAft>
                  <a:spcPct val="0"/>
                </a:spcAft>
              </a:pPr>
              <a:r>
                <a:rPr lang="ja-JP" altLang="en-US" sz="1600" b="1">
                  <a:solidFill>
                    <a:srgbClr val="000000"/>
                  </a:solidFill>
                  <a:latin typeface="ＭＳ Ｐゴシック" pitchFamily="50" charset="-128"/>
                </a:rPr>
                <a:t>・ 難水溶性物質の水中への</a:t>
              </a:r>
              <a:r>
                <a:rPr lang="ja-JP" altLang="en-US" sz="1600" b="1">
                  <a:solidFill>
                    <a:srgbClr val="0000CC"/>
                  </a:solidFill>
                  <a:latin typeface="ＭＳ Ｐゴシック" pitchFamily="50" charset="-128"/>
                </a:rPr>
                <a:t>可溶化</a:t>
              </a:r>
              <a:r>
                <a:rPr lang="ja-JP" altLang="en-US" sz="1600" b="1">
                  <a:solidFill>
                    <a:srgbClr val="000000"/>
                  </a:solidFill>
                  <a:latin typeface="ＭＳ Ｐゴシック" pitchFamily="50" charset="-128"/>
                </a:rPr>
                <a:t> </a:t>
              </a:r>
            </a:p>
            <a:p>
              <a:pPr fontAlgn="base">
                <a:lnSpc>
                  <a:spcPct val="130000"/>
                </a:lnSpc>
                <a:spcBef>
                  <a:spcPct val="0"/>
                </a:spcBef>
                <a:spcAft>
                  <a:spcPct val="0"/>
                </a:spcAft>
              </a:pPr>
              <a:r>
                <a:rPr lang="ja-JP" altLang="en-US" sz="1600" b="1">
                  <a:solidFill>
                    <a:srgbClr val="000000"/>
                  </a:solidFill>
                  <a:latin typeface="ＭＳ Ｐゴシック" pitchFamily="50" charset="-128"/>
                </a:rPr>
                <a:t>・ ゲスト化合物の</a:t>
              </a:r>
              <a:r>
                <a:rPr lang="ja-JP" altLang="en-US" sz="1600" b="1">
                  <a:solidFill>
                    <a:srgbClr val="0000CC"/>
                  </a:solidFill>
                  <a:latin typeface="ＭＳ Ｐゴシック" pitchFamily="50" charset="-128"/>
                </a:rPr>
                <a:t>安定化</a:t>
              </a:r>
            </a:p>
            <a:p>
              <a:pPr fontAlgn="base">
                <a:lnSpc>
                  <a:spcPct val="130000"/>
                </a:lnSpc>
                <a:spcBef>
                  <a:spcPct val="0"/>
                </a:spcBef>
                <a:spcAft>
                  <a:spcPct val="0"/>
                </a:spcAft>
              </a:pPr>
              <a:r>
                <a:rPr lang="ja-JP" altLang="en-US" sz="1600" b="1">
                  <a:solidFill>
                    <a:srgbClr val="0000CC"/>
                  </a:solidFill>
                  <a:latin typeface="ＭＳ Ｐゴシック" pitchFamily="50" charset="-128"/>
                </a:rPr>
                <a:t>　　</a:t>
              </a:r>
              <a:r>
                <a:rPr lang="ja-JP" altLang="en-US" sz="1600" b="1">
                  <a:solidFill>
                    <a:srgbClr val="000000"/>
                  </a:solidFill>
                  <a:latin typeface="ＭＳ Ｐゴシック" pitchFamily="50" charset="-128"/>
                </a:rPr>
                <a:t>（例： 練りわさび中の辛味成分の安定化）　</a:t>
              </a:r>
            </a:p>
            <a:p>
              <a:pPr fontAlgn="base">
                <a:lnSpc>
                  <a:spcPct val="130000"/>
                </a:lnSpc>
                <a:spcBef>
                  <a:spcPct val="0"/>
                </a:spcBef>
                <a:spcAft>
                  <a:spcPct val="0"/>
                </a:spcAft>
              </a:pPr>
              <a:r>
                <a:rPr lang="ja-JP" altLang="en-US" sz="1600" b="1">
                  <a:solidFill>
                    <a:srgbClr val="000000"/>
                  </a:solidFill>
                  <a:latin typeface="ＭＳ Ｐゴシック" pitchFamily="50" charset="-128"/>
                </a:rPr>
                <a:t>・ 不快な臭い・味の</a:t>
              </a:r>
              <a:r>
                <a:rPr lang="ja-JP" altLang="en-US" sz="1600" b="1">
                  <a:solidFill>
                    <a:srgbClr val="0000CC"/>
                  </a:solidFill>
                  <a:latin typeface="ＭＳ Ｐゴシック" pitchFamily="50" charset="-128"/>
                </a:rPr>
                <a:t>マスキング</a:t>
              </a:r>
              <a:r>
                <a:rPr lang="ja-JP" altLang="en-US" sz="1600" b="1">
                  <a:solidFill>
                    <a:srgbClr val="000000"/>
                  </a:solidFill>
                  <a:latin typeface="ＭＳ Ｐゴシック" pitchFamily="50" charset="-128"/>
                </a:rPr>
                <a:t>　　　　　消臭剤</a:t>
              </a:r>
            </a:p>
            <a:p>
              <a:pPr fontAlgn="base">
                <a:lnSpc>
                  <a:spcPct val="130000"/>
                </a:lnSpc>
                <a:spcBef>
                  <a:spcPct val="0"/>
                </a:spcBef>
                <a:spcAft>
                  <a:spcPct val="0"/>
                </a:spcAft>
              </a:pPr>
              <a:r>
                <a:rPr lang="ja-JP" altLang="en-US" sz="1600" b="1">
                  <a:solidFill>
                    <a:srgbClr val="000000"/>
                  </a:solidFill>
                  <a:latin typeface="ＭＳ Ｐゴシック" pitchFamily="50" charset="-128"/>
                </a:rPr>
                <a:t>・ 選択的な</a:t>
              </a:r>
              <a:r>
                <a:rPr lang="ja-JP" altLang="en-US" sz="1600" b="1">
                  <a:solidFill>
                    <a:srgbClr val="0000CC"/>
                  </a:solidFill>
                  <a:latin typeface="ＭＳ Ｐゴシック" pitchFamily="50" charset="-128"/>
                </a:rPr>
                <a:t>分離・抽出</a:t>
              </a:r>
              <a:r>
                <a:rPr lang="ja-JP" altLang="en-US" sz="1600" b="1">
                  <a:solidFill>
                    <a:srgbClr val="000000"/>
                  </a:solidFill>
                  <a:latin typeface="ＭＳ Ｐゴシック" pitchFamily="50" charset="-128"/>
                </a:rPr>
                <a:t>　　　　　</a:t>
              </a:r>
              <a:r>
                <a:rPr lang="en-US" altLang="ja-JP" sz="1600" b="1">
                  <a:solidFill>
                    <a:srgbClr val="000000"/>
                  </a:solidFill>
                  <a:latin typeface="ＭＳ Ｐゴシック" pitchFamily="50" charset="-128"/>
                </a:rPr>
                <a:t>HPLC</a:t>
              </a:r>
              <a:r>
                <a:rPr lang="ja-JP" altLang="en-US" sz="1600" b="1">
                  <a:solidFill>
                    <a:srgbClr val="000000"/>
                  </a:solidFill>
                  <a:latin typeface="ＭＳ Ｐゴシック" pitchFamily="50" charset="-128"/>
                </a:rPr>
                <a:t>カラム充填剤　　</a:t>
              </a:r>
            </a:p>
            <a:p>
              <a:pPr fontAlgn="base">
                <a:lnSpc>
                  <a:spcPct val="130000"/>
                </a:lnSpc>
                <a:spcBef>
                  <a:spcPct val="0"/>
                </a:spcBef>
                <a:spcAft>
                  <a:spcPct val="0"/>
                </a:spcAft>
              </a:pPr>
              <a:r>
                <a:rPr lang="ja-JP" altLang="en-US" sz="1600" b="1">
                  <a:solidFill>
                    <a:srgbClr val="000000"/>
                  </a:solidFill>
                  <a:latin typeface="ＭＳ Ｐゴシック" pitchFamily="50" charset="-128"/>
                </a:rPr>
                <a:t>・ ゲスト化合物の</a:t>
              </a:r>
              <a:r>
                <a:rPr lang="ja-JP" altLang="en-US" sz="1600" b="1">
                  <a:solidFill>
                    <a:srgbClr val="0000CC"/>
                  </a:solidFill>
                  <a:latin typeface="ＭＳ Ｐゴシック" pitchFamily="50" charset="-128"/>
                </a:rPr>
                <a:t>放出制御</a:t>
              </a:r>
              <a:r>
                <a:rPr lang="ja-JP" altLang="en-US" sz="1600" b="1">
                  <a:solidFill>
                    <a:srgbClr val="000000"/>
                  </a:solidFill>
                  <a:latin typeface="ＭＳ Ｐゴシック" pitchFamily="50" charset="-128"/>
                </a:rPr>
                <a:t>（徐放） 　　　　芳香剤</a:t>
              </a:r>
            </a:p>
          </p:txBody>
        </p:sp>
        <p:sp>
          <p:nvSpPr>
            <p:cNvPr id="4149" name="AutoShape 6"/>
            <p:cNvSpPr>
              <a:spLocks noChangeAspect="1" noChangeArrowheads="1"/>
            </p:cNvSpPr>
            <p:nvPr/>
          </p:nvSpPr>
          <p:spPr bwMode="auto">
            <a:xfrm>
              <a:off x="4656" y="1680"/>
              <a:ext cx="369" cy="12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5 w 21600"/>
                <a:gd name="T13" fmla="*/ 5355 h 21600"/>
                <a:gd name="T14" fmla="*/ 18907 w 21600"/>
                <a:gd name="T15" fmla="*/ 1624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CC"/>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50" name="AutoShape 7"/>
            <p:cNvSpPr>
              <a:spLocks noChangeAspect="1" noChangeArrowheads="1"/>
            </p:cNvSpPr>
            <p:nvPr/>
          </p:nvSpPr>
          <p:spPr bwMode="auto">
            <a:xfrm>
              <a:off x="4191" y="1894"/>
              <a:ext cx="369" cy="12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5 w 21600"/>
                <a:gd name="T13" fmla="*/ 5311 h 21600"/>
                <a:gd name="T14" fmla="*/ 18907 w 21600"/>
                <a:gd name="T15" fmla="*/ 1611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CC"/>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51" name="AutoShape 8"/>
            <p:cNvSpPr>
              <a:spLocks noChangeAspect="1" noChangeArrowheads="1"/>
            </p:cNvSpPr>
            <p:nvPr/>
          </p:nvSpPr>
          <p:spPr bwMode="auto">
            <a:xfrm>
              <a:off x="4815" y="2087"/>
              <a:ext cx="369" cy="12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5 w 21600"/>
                <a:gd name="T13" fmla="*/ 5355 h 21600"/>
                <a:gd name="T14" fmla="*/ 18907 w 21600"/>
                <a:gd name="T15" fmla="*/ 1624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CC"/>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grpSp>
      <p:sp>
        <p:nvSpPr>
          <p:cNvPr id="4103" name="Text Box 9"/>
          <p:cNvSpPr txBox="1">
            <a:spLocks noChangeAspect="1" noChangeArrowheads="1"/>
          </p:cNvSpPr>
          <p:nvPr/>
        </p:nvSpPr>
        <p:spPr bwMode="auto">
          <a:xfrm>
            <a:off x="152400" y="609600"/>
            <a:ext cx="4341813" cy="457200"/>
          </a:xfrm>
          <a:prstGeom prst="rect">
            <a:avLst/>
          </a:prstGeom>
          <a:noFill/>
          <a:ln w="9525">
            <a:noFill/>
            <a:miter lim="800000"/>
            <a:headEnd/>
            <a:tailEnd/>
          </a:ln>
        </p:spPr>
        <p:txBody>
          <a:bodyPr wrap="none">
            <a:spAutoFit/>
          </a:bodyPr>
          <a:lstStyle/>
          <a:p>
            <a:pPr algn="ctr" fontAlgn="base">
              <a:lnSpc>
                <a:spcPct val="120000"/>
              </a:lnSpc>
              <a:spcBef>
                <a:spcPct val="0"/>
              </a:spcBef>
              <a:spcAft>
                <a:spcPct val="0"/>
              </a:spcAft>
            </a:pPr>
            <a:r>
              <a:rPr lang="ja-JP" altLang="en-US" sz="2000" b="1" u="sng">
                <a:solidFill>
                  <a:srgbClr val="0000CC"/>
                </a:solidFill>
                <a:latin typeface="ＭＳ Ｐゴシック" pitchFamily="50" charset="-128"/>
              </a:rPr>
              <a:t>水</a:t>
            </a:r>
            <a:r>
              <a:rPr lang="ja-JP" altLang="en-US" sz="2000" b="1">
                <a:solidFill>
                  <a:srgbClr val="0000CC"/>
                </a:solidFill>
                <a:latin typeface="ＭＳ Ｐゴシック" pitchFamily="50" charset="-128"/>
              </a:rPr>
              <a:t>中のゲスト化合物との包接錯体形成</a:t>
            </a:r>
          </a:p>
        </p:txBody>
      </p:sp>
      <p:sp>
        <p:nvSpPr>
          <p:cNvPr id="4104" name="Text Box 10"/>
          <p:cNvSpPr txBox="1">
            <a:spLocks noChangeArrowheads="1"/>
          </p:cNvSpPr>
          <p:nvPr/>
        </p:nvSpPr>
        <p:spPr bwMode="auto">
          <a:xfrm>
            <a:off x="1371600" y="3289300"/>
            <a:ext cx="2092325" cy="3365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600" b="1">
                <a:solidFill>
                  <a:srgbClr val="000000"/>
                </a:solidFill>
                <a:latin typeface="ＭＳ Ｐゴシック" pitchFamily="50" charset="-128"/>
              </a:rPr>
              <a:t>CD</a:t>
            </a:r>
            <a:r>
              <a:rPr lang="ja-JP" altLang="en-US" sz="1600" b="1">
                <a:solidFill>
                  <a:srgbClr val="000000"/>
                </a:solidFill>
                <a:latin typeface="ＭＳ Ｐゴシック" pitchFamily="50" charset="-128"/>
              </a:rPr>
              <a:t>－</a:t>
            </a:r>
            <a:r>
              <a:rPr lang="ja-JP" altLang="en-US" sz="1600" b="1">
                <a:solidFill>
                  <a:srgbClr val="000000"/>
                </a:solidFill>
                <a:latin typeface="ＭＳ ゴシック" pitchFamily="49" charset="-128"/>
                <a:ea typeface="ＭＳ ゴシック" pitchFamily="49" charset="-128"/>
              </a:rPr>
              <a:t>ゲスト包接錯体</a:t>
            </a:r>
          </a:p>
        </p:txBody>
      </p:sp>
      <p:sp>
        <p:nvSpPr>
          <p:cNvPr id="177163" name="Oval 11"/>
          <p:cNvSpPr>
            <a:spLocks noChangeAspect="1" noChangeArrowheads="1"/>
          </p:cNvSpPr>
          <p:nvPr/>
        </p:nvSpPr>
        <p:spPr bwMode="auto">
          <a:xfrm>
            <a:off x="228600" y="1782763"/>
            <a:ext cx="882650" cy="1036637"/>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4106" name="Text Box 12"/>
          <p:cNvSpPr txBox="1">
            <a:spLocks noChangeAspect="1" noChangeArrowheads="1"/>
          </p:cNvSpPr>
          <p:nvPr/>
        </p:nvSpPr>
        <p:spPr bwMode="auto">
          <a:xfrm>
            <a:off x="304800" y="2057400"/>
            <a:ext cx="71755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000000"/>
                </a:solidFill>
                <a:latin typeface="ＭＳ ゴシック" pitchFamily="49" charset="-128"/>
                <a:ea typeface="ＭＳ ゴシック" pitchFamily="49" charset="-128"/>
              </a:rPr>
              <a:t>ゲスト</a:t>
            </a:r>
          </a:p>
          <a:p>
            <a:pPr algn="ctr" fontAlgn="base">
              <a:spcBef>
                <a:spcPct val="0"/>
              </a:spcBef>
              <a:spcAft>
                <a:spcPct val="0"/>
              </a:spcAft>
            </a:pPr>
            <a:r>
              <a:rPr lang="ja-JP" altLang="en-US" sz="1400" b="1">
                <a:solidFill>
                  <a:srgbClr val="000000"/>
                </a:solidFill>
                <a:latin typeface="ＭＳ ゴシック" pitchFamily="49" charset="-128"/>
                <a:ea typeface="ＭＳ ゴシック" pitchFamily="49" charset="-128"/>
              </a:rPr>
              <a:t>化合物</a:t>
            </a:r>
          </a:p>
        </p:txBody>
      </p:sp>
      <p:sp>
        <p:nvSpPr>
          <p:cNvPr id="177165" name="Oval 13"/>
          <p:cNvSpPr>
            <a:spLocks noChangeAspect="1" noChangeArrowheads="1"/>
          </p:cNvSpPr>
          <p:nvPr/>
        </p:nvSpPr>
        <p:spPr bwMode="auto">
          <a:xfrm>
            <a:off x="3644900" y="1844675"/>
            <a:ext cx="881063" cy="1036638"/>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4108" name="AutoShape 14"/>
          <p:cNvSpPr>
            <a:spLocks noChangeAspect="1" noChangeArrowheads="1"/>
          </p:cNvSpPr>
          <p:nvPr/>
        </p:nvSpPr>
        <p:spPr bwMode="auto">
          <a:xfrm>
            <a:off x="500063" y="1295400"/>
            <a:ext cx="1525587"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09" name="Text Box 15"/>
          <p:cNvSpPr txBox="1">
            <a:spLocks noChangeAspect="1" noChangeArrowheads="1"/>
          </p:cNvSpPr>
          <p:nvPr/>
        </p:nvSpPr>
        <p:spPr bwMode="auto">
          <a:xfrm>
            <a:off x="914400" y="1219200"/>
            <a:ext cx="644525" cy="36671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srgbClr val="000000"/>
                </a:solidFill>
                <a:latin typeface="Arial" pitchFamily="34" charset="0"/>
                <a:ea typeface="ＭＳ ゴシック" pitchFamily="49" charset="-128"/>
              </a:rPr>
              <a:t>包接</a:t>
            </a:r>
          </a:p>
        </p:txBody>
      </p:sp>
      <p:sp>
        <p:nvSpPr>
          <p:cNvPr id="4110" name="Text Box 16"/>
          <p:cNvSpPr txBox="1">
            <a:spLocks noChangeAspect="1" noChangeArrowheads="1"/>
          </p:cNvSpPr>
          <p:nvPr/>
        </p:nvSpPr>
        <p:spPr bwMode="auto">
          <a:xfrm>
            <a:off x="3749675" y="2095500"/>
            <a:ext cx="71755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000000"/>
                </a:solidFill>
                <a:latin typeface="ＭＳ ゴシック" pitchFamily="49" charset="-128"/>
                <a:ea typeface="ＭＳ ゴシック" pitchFamily="49" charset="-128"/>
              </a:rPr>
              <a:t>ゲスト</a:t>
            </a:r>
          </a:p>
          <a:p>
            <a:pPr algn="ctr" fontAlgn="base">
              <a:spcBef>
                <a:spcPct val="0"/>
              </a:spcBef>
              <a:spcAft>
                <a:spcPct val="0"/>
              </a:spcAft>
            </a:pPr>
            <a:r>
              <a:rPr lang="ja-JP" altLang="en-US" sz="1400" b="1">
                <a:solidFill>
                  <a:srgbClr val="000000"/>
                </a:solidFill>
                <a:latin typeface="ＭＳ ゴシック" pitchFamily="49" charset="-128"/>
                <a:ea typeface="ＭＳ ゴシック" pitchFamily="49" charset="-128"/>
              </a:rPr>
              <a:t>化合物</a:t>
            </a:r>
          </a:p>
        </p:txBody>
      </p:sp>
      <p:sp>
        <p:nvSpPr>
          <p:cNvPr id="4111" name="AutoShape 17"/>
          <p:cNvSpPr>
            <a:spLocks noChangeAspect="1" noChangeArrowheads="1"/>
          </p:cNvSpPr>
          <p:nvPr/>
        </p:nvSpPr>
        <p:spPr bwMode="auto">
          <a:xfrm>
            <a:off x="2697163" y="1295400"/>
            <a:ext cx="15240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12" name="Text Box 18"/>
          <p:cNvSpPr txBox="1">
            <a:spLocks noChangeAspect="1" noChangeArrowheads="1"/>
          </p:cNvSpPr>
          <p:nvPr/>
        </p:nvSpPr>
        <p:spPr bwMode="auto">
          <a:xfrm>
            <a:off x="3124200" y="1219200"/>
            <a:ext cx="642938" cy="36671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srgbClr val="000000"/>
                </a:solidFill>
                <a:latin typeface="Arial" pitchFamily="34" charset="0"/>
                <a:ea typeface="ＭＳ ゴシック" pitchFamily="49" charset="-128"/>
              </a:rPr>
              <a:t>放出</a:t>
            </a:r>
          </a:p>
        </p:txBody>
      </p:sp>
      <p:sp>
        <p:nvSpPr>
          <p:cNvPr id="4113" name="Text Box 19"/>
          <p:cNvSpPr txBox="1">
            <a:spLocks noChangeArrowheads="1"/>
          </p:cNvSpPr>
          <p:nvPr/>
        </p:nvSpPr>
        <p:spPr bwMode="auto">
          <a:xfrm>
            <a:off x="4495800" y="3886200"/>
            <a:ext cx="2470150" cy="2835275"/>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8000">
                <a:solidFill>
                  <a:srgbClr val="FF0066"/>
                </a:solidFill>
              </a:rPr>
              <a:t>？</a:t>
            </a:r>
          </a:p>
        </p:txBody>
      </p:sp>
      <p:sp>
        <p:nvSpPr>
          <p:cNvPr id="4114" name="Text Box 20"/>
          <p:cNvSpPr txBox="1">
            <a:spLocks noChangeAspect="1" noChangeArrowheads="1"/>
          </p:cNvSpPr>
          <p:nvPr/>
        </p:nvSpPr>
        <p:spPr bwMode="auto">
          <a:xfrm>
            <a:off x="161925" y="3810000"/>
            <a:ext cx="4789488" cy="457200"/>
          </a:xfrm>
          <a:prstGeom prst="rect">
            <a:avLst/>
          </a:prstGeom>
          <a:noFill/>
          <a:ln w="9525">
            <a:noFill/>
            <a:miter lim="800000"/>
            <a:headEnd/>
            <a:tailEnd/>
          </a:ln>
        </p:spPr>
        <p:txBody>
          <a:bodyPr wrap="none">
            <a:spAutoFit/>
          </a:bodyPr>
          <a:lstStyle/>
          <a:p>
            <a:pPr algn="ctr" fontAlgn="base">
              <a:lnSpc>
                <a:spcPct val="120000"/>
              </a:lnSpc>
              <a:spcBef>
                <a:spcPct val="0"/>
              </a:spcBef>
              <a:spcAft>
                <a:spcPct val="0"/>
              </a:spcAft>
            </a:pPr>
            <a:r>
              <a:rPr lang="ja-JP" altLang="en-US" sz="2000" b="1" u="sng">
                <a:solidFill>
                  <a:srgbClr val="FF0066"/>
                </a:solidFill>
                <a:latin typeface="ＭＳ Ｐゴシック" pitchFamily="50" charset="-128"/>
              </a:rPr>
              <a:t>オイル</a:t>
            </a:r>
            <a:r>
              <a:rPr lang="ja-JP" altLang="en-US" sz="2000" b="1">
                <a:solidFill>
                  <a:srgbClr val="FF0066"/>
                </a:solidFill>
                <a:latin typeface="ＭＳ Ｐゴシック" pitchFamily="50" charset="-128"/>
              </a:rPr>
              <a:t>中のゲスト化合物との包接錯体形成</a:t>
            </a:r>
          </a:p>
        </p:txBody>
      </p:sp>
      <p:sp>
        <p:nvSpPr>
          <p:cNvPr id="4115" name="Text Box 21"/>
          <p:cNvSpPr txBox="1">
            <a:spLocks noChangeArrowheads="1"/>
          </p:cNvSpPr>
          <p:nvPr/>
        </p:nvSpPr>
        <p:spPr bwMode="auto">
          <a:xfrm>
            <a:off x="1527175" y="6357938"/>
            <a:ext cx="2092325" cy="3365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600" b="1">
                <a:solidFill>
                  <a:srgbClr val="000000"/>
                </a:solidFill>
                <a:latin typeface="ＭＳ Ｐゴシック" pitchFamily="50" charset="-128"/>
              </a:rPr>
              <a:t>CD</a:t>
            </a:r>
            <a:r>
              <a:rPr lang="ja-JP" altLang="en-US" sz="1600" b="1">
                <a:solidFill>
                  <a:srgbClr val="000000"/>
                </a:solidFill>
                <a:latin typeface="ＭＳ Ｐゴシック" pitchFamily="50" charset="-128"/>
              </a:rPr>
              <a:t>－</a:t>
            </a:r>
            <a:r>
              <a:rPr lang="ja-JP" altLang="en-US" sz="1600" b="1">
                <a:solidFill>
                  <a:srgbClr val="000000"/>
                </a:solidFill>
                <a:latin typeface="ＭＳ ゴシック" pitchFamily="49" charset="-128"/>
                <a:ea typeface="ＭＳ ゴシック" pitchFamily="49" charset="-128"/>
              </a:rPr>
              <a:t>ゲスト包接錯体</a:t>
            </a:r>
          </a:p>
        </p:txBody>
      </p:sp>
      <p:sp>
        <p:nvSpPr>
          <p:cNvPr id="4116" name="Oval 22"/>
          <p:cNvSpPr>
            <a:spLocks noChangeAspect="1" noChangeArrowheads="1"/>
          </p:cNvSpPr>
          <p:nvPr/>
        </p:nvSpPr>
        <p:spPr bwMode="auto">
          <a:xfrm>
            <a:off x="381000" y="4851400"/>
            <a:ext cx="882650" cy="1036638"/>
          </a:xfrm>
          <a:prstGeom prst="ellipse">
            <a:avLst/>
          </a:prstGeom>
          <a:gradFill rotWithShape="0">
            <a:gsLst>
              <a:gs pos="0">
                <a:srgbClr val="872200"/>
              </a:gs>
              <a:gs pos="50000">
                <a:srgbClr val="CC3300"/>
              </a:gs>
              <a:gs pos="100000">
                <a:srgbClr val="8722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17" name="Text Box 23"/>
          <p:cNvSpPr txBox="1">
            <a:spLocks noChangeAspect="1" noChangeArrowheads="1"/>
          </p:cNvSpPr>
          <p:nvPr/>
        </p:nvSpPr>
        <p:spPr bwMode="auto">
          <a:xfrm>
            <a:off x="457200" y="5126038"/>
            <a:ext cx="71755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FFFFFF"/>
                </a:solidFill>
                <a:latin typeface="ＭＳ ゴシック" pitchFamily="49" charset="-128"/>
                <a:ea typeface="ＭＳ ゴシック" pitchFamily="49" charset="-128"/>
              </a:rPr>
              <a:t>ゲスト</a:t>
            </a:r>
          </a:p>
          <a:p>
            <a:pPr algn="ctr" fontAlgn="base">
              <a:spcBef>
                <a:spcPct val="0"/>
              </a:spcBef>
              <a:spcAft>
                <a:spcPct val="0"/>
              </a:spcAft>
            </a:pPr>
            <a:r>
              <a:rPr lang="ja-JP" altLang="en-US" sz="1400" b="1">
                <a:solidFill>
                  <a:srgbClr val="FFFFFF"/>
                </a:solidFill>
                <a:latin typeface="ＭＳ ゴシック" pitchFamily="49" charset="-128"/>
                <a:ea typeface="ＭＳ ゴシック" pitchFamily="49" charset="-128"/>
              </a:rPr>
              <a:t>化合物</a:t>
            </a:r>
          </a:p>
        </p:txBody>
      </p:sp>
      <p:sp>
        <p:nvSpPr>
          <p:cNvPr id="4118" name="AutoShape 24"/>
          <p:cNvSpPr>
            <a:spLocks noChangeAspect="1" noChangeArrowheads="1"/>
          </p:cNvSpPr>
          <p:nvPr/>
        </p:nvSpPr>
        <p:spPr bwMode="auto">
          <a:xfrm>
            <a:off x="620713" y="4364038"/>
            <a:ext cx="1525587"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19" name="Text Box 25"/>
          <p:cNvSpPr txBox="1">
            <a:spLocks noChangeAspect="1" noChangeArrowheads="1"/>
          </p:cNvSpPr>
          <p:nvPr/>
        </p:nvSpPr>
        <p:spPr bwMode="auto">
          <a:xfrm>
            <a:off x="1035050" y="4287838"/>
            <a:ext cx="644525" cy="36671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srgbClr val="000000"/>
                </a:solidFill>
                <a:latin typeface="Arial" pitchFamily="34" charset="0"/>
                <a:ea typeface="ＭＳ ゴシック" pitchFamily="49" charset="-128"/>
              </a:rPr>
              <a:t>包接</a:t>
            </a:r>
          </a:p>
        </p:txBody>
      </p:sp>
      <p:sp>
        <p:nvSpPr>
          <p:cNvPr id="4120" name="AutoShape 26"/>
          <p:cNvSpPr>
            <a:spLocks noChangeAspect="1" noChangeArrowheads="1"/>
          </p:cNvSpPr>
          <p:nvPr/>
        </p:nvSpPr>
        <p:spPr bwMode="auto">
          <a:xfrm>
            <a:off x="2817813" y="4364038"/>
            <a:ext cx="15240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660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21" name="Text Box 27"/>
          <p:cNvSpPr txBox="1">
            <a:spLocks noChangeAspect="1" noChangeArrowheads="1"/>
          </p:cNvSpPr>
          <p:nvPr/>
        </p:nvSpPr>
        <p:spPr bwMode="auto">
          <a:xfrm>
            <a:off x="3244850" y="4287838"/>
            <a:ext cx="642938" cy="36671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srgbClr val="000000"/>
                </a:solidFill>
                <a:latin typeface="Arial" pitchFamily="34" charset="0"/>
                <a:ea typeface="ＭＳ ゴシック" pitchFamily="49" charset="-128"/>
              </a:rPr>
              <a:t>放出</a:t>
            </a:r>
          </a:p>
        </p:txBody>
      </p:sp>
      <p:sp>
        <p:nvSpPr>
          <p:cNvPr id="4122" name="Oval 28"/>
          <p:cNvSpPr>
            <a:spLocks noChangeAspect="1" noChangeArrowheads="1"/>
          </p:cNvSpPr>
          <p:nvPr/>
        </p:nvSpPr>
        <p:spPr bwMode="auto">
          <a:xfrm>
            <a:off x="3733800" y="4876800"/>
            <a:ext cx="882650" cy="1036638"/>
          </a:xfrm>
          <a:prstGeom prst="ellipse">
            <a:avLst/>
          </a:prstGeom>
          <a:gradFill rotWithShape="0">
            <a:gsLst>
              <a:gs pos="0">
                <a:srgbClr val="872200"/>
              </a:gs>
              <a:gs pos="50000">
                <a:srgbClr val="CC3300"/>
              </a:gs>
              <a:gs pos="100000">
                <a:srgbClr val="8722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23" name="Text Box 29"/>
          <p:cNvSpPr txBox="1">
            <a:spLocks noChangeAspect="1" noChangeArrowheads="1"/>
          </p:cNvSpPr>
          <p:nvPr/>
        </p:nvSpPr>
        <p:spPr bwMode="auto">
          <a:xfrm>
            <a:off x="3810000" y="5151438"/>
            <a:ext cx="71755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FFFFFF"/>
                </a:solidFill>
                <a:latin typeface="ＭＳ ゴシック" pitchFamily="49" charset="-128"/>
                <a:ea typeface="ＭＳ ゴシック" pitchFamily="49" charset="-128"/>
              </a:rPr>
              <a:t>ゲスト</a:t>
            </a:r>
          </a:p>
          <a:p>
            <a:pPr algn="ctr" fontAlgn="base">
              <a:spcBef>
                <a:spcPct val="0"/>
              </a:spcBef>
              <a:spcAft>
                <a:spcPct val="0"/>
              </a:spcAft>
            </a:pPr>
            <a:r>
              <a:rPr lang="ja-JP" altLang="en-US" sz="1400" b="1">
                <a:solidFill>
                  <a:srgbClr val="FFFFFF"/>
                </a:solidFill>
                <a:latin typeface="ＭＳ ゴシック" pitchFamily="49" charset="-128"/>
                <a:ea typeface="ＭＳ ゴシック" pitchFamily="49" charset="-128"/>
              </a:rPr>
              <a:t>化合物</a:t>
            </a:r>
          </a:p>
        </p:txBody>
      </p:sp>
      <p:sp>
        <p:nvSpPr>
          <p:cNvPr id="4124" name="Rectangle 30"/>
          <p:cNvSpPr>
            <a:spLocks noChangeArrowheads="1"/>
          </p:cNvSpPr>
          <p:nvPr/>
        </p:nvSpPr>
        <p:spPr bwMode="auto">
          <a:xfrm>
            <a:off x="381000" y="5938838"/>
            <a:ext cx="1031875" cy="385762"/>
          </a:xfrm>
          <a:prstGeom prst="rect">
            <a:avLst/>
          </a:prstGeom>
          <a:noFill/>
          <a:ln w="9525">
            <a:noFill/>
            <a:miter lim="800000"/>
            <a:headEnd/>
            <a:tailEnd/>
          </a:ln>
        </p:spPr>
        <p:txBody>
          <a:bodyPr wrap="none">
            <a:spAutoFit/>
          </a:bodyPr>
          <a:lstStyle/>
          <a:p>
            <a:pPr fontAlgn="base">
              <a:lnSpc>
                <a:spcPct val="120000"/>
              </a:lnSpc>
              <a:spcBef>
                <a:spcPct val="0"/>
              </a:spcBef>
              <a:spcAft>
                <a:spcPct val="0"/>
              </a:spcAft>
            </a:pPr>
            <a:r>
              <a:rPr lang="en-US" altLang="ja-JP" sz="1600" b="1">
                <a:solidFill>
                  <a:srgbClr val="FF3300"/>
                </a:solidFill>
                <a:latin typeface="ＭＳ Ｐゴシック" pitchFamily="50" charset="-128"/>
              </a:rPr>
              <a:t>in</a:t>
            </a:r>
            <a:r>
              <a:rPr lang="ja-JP" altLang="en-US" sz="1600" b="1">
                <a:solidFill>
                  <a:srgbClr val="FF3300"/>
                </a:solidFill>
                <a:latin typeface="ＭＳ Ｐゴシック" pitchFamily="50" charset="-128"/>
              </a:rPr>
              <a:t>　オイル</a:t>
            </a:r>
          </a:p>
        </p:txBody>
      </p:sp>
      <p:sp>
        <p:nvSpPr>
          <p:cNvPr id="4125" name="Oval 31"/>
          <p:cNvSpPr>
            <a:spLocks noChangeAspect="1" noChangeArrowheads="1"/>
          </p:cNvSpPr>
          <p:nvPr/>
        </p:nvSpPr>
        <p:spPr bwMode="auto">
          <a:xfrm>
            <a:off x="1776413" y="4989513"/>
            <a:ext cx="1539875" cy="214312"/>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26" name="Oval 32"/>
          <p:cNvSpPr>
            <a:spLocks noChangeAspect="1" noChangeArrowheads="1"/>
          </p:cNvSpPr>
          <p:nvPr/>
        </p:nvSpPr>
        <p:spPr bwMode="auto">
          <a:xfrm>
            <a:off x="1920875" y="5033963"/>
            <a:ext cx="1243013" cy="128587"/>
          </a:xfrm>
          <a:prstGeom prst="ellipse">
            <a:avLst/>
          </a:prstGeom>
          <a:gradFill rotWithShape="0">
            <a:gsLst>
              <a:gs pos="0">
                <a:srgbClr val="F4C600"/>
              </a:gs>
              <a:gs pos="100000">
                <a:srgbClr val="715C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27" name="Oval 33"/>
          <p:cNvSpPr>
            <a:spLocks noChangeAspect="1" noChangeArrowheads="1"/>
          </p:cNvSpPr>
          <p:nvPr/>
        </p:nvSpPr>
        <p:spPr bwMode="auto">
          <a:xfrm>
            <a:off x="2105025" y="4778375"/>
            <a:ext cx="882650" cy="1036638"/>
          </a:xfrm>
          <a:prstGeom prst="ellipse">
            <a:avLst/>
          </a:prstGeom>
          <a:gradFill rotWithShape="1">
            <a:gsLst>
              <a:gs pos="0">
                <a:srgbClr val="872200"/>
              </a:gs>
              <a:gs pos="50000">
                <a:srgbClr val="CC3300"/>
              </a:gs>
              <a:gs pos="100000">
                <a:srgbClr val="8722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77186" name="Oval 34"/>
          <p:cNvSpPr>
            <a:spLocks noChangeAspect="1" noChangeArrowheads="1"/>
          </p:cNvSpPr>
          <p:nvPr/>
        </p:nvSpPr>
        <p:spPr bwMode="auto">
          <a:xfrm>
            <a:off x="1984375" y="5910263"/>
            <a:ext cx="1112838" cy="206375"/>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4131" name="AutoShape 35"/>
          <p:cNvSpPr>
            <a:spLocks noChangeArrowheads="1"/>
          </p:cNvSpPr>
          <p:nvPr/>
        </p:nvSpPr>
        <p:spPr bwMode="auto">
          <a:xfrm>
            <a:off x="1776413" y="5119688"/>
            <a:ext cx="1528762" cy="911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272 w 21600"/>
              <a:gd name="T13" fmla="*/ 3272 h 21600"/>
              <a:gd name="T14" fmla="*/ 18328 w 21600"/>
              <a:gd name="T15" fmla="*/ 18328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grpSp>
        <p:nvGrpSpPr>
          <p:cNvPr id="3" name="Group 36"/>
          <p:cNvGrpSpPr>
            <a:grpSpLocks/>
          </p:cNvGrpSpPr>
          <p:nvPr/>
        </p:nvGrpSpPr>
        <p:grpSpPr bwMode="auto">
          <a:xfrm>
            <a:off x="1776413" y="5105400"/>
            <a:ext cx="1528762" cy="88900"/>
            <a:chOff x="2064" y="1570"/>
            <a:chExt cx="963" cy="56"/>
          </a:xfrm>
        </p:grpSpPr>
        <p:sp>
          <p:nvSpPr>
            <p:cNvPr id="4146" name="AutoShape 37"/>
            <p:cNvSpPr>
              <a:spLocks noChangeArrowheads="1"/>
            </p:cNvSpPr>
            <p:nvPr/>
          </p:nvSpPr>
          <p:spPr bwMode="auto">
            <a:xfrm rot="-5400000">
              <a:off x="2518" y="1116"/>
              <a:ext cx="56" cy="963"/>
            </a:xfrm>
            <a:prstGeom prst="moon">
              <a:avLst>
                <a:gd name="adj" fmla="val 87500"/>
              </a:avLst>
            </a:prstGeom>
            <a:solidFill>
              <a:srgbClr val="FFEFAD"/>
            </a:solidFill>
            <a:ln w="9525">
              <a:noFill/>
              <a:miter lim="800000"/>
              <a:headEnd/>
              <a:tailEnd/>
            </a:ln>
          </p:spPr>
          <p:txBody>
            <a:bodyPr vert="eaVert" wrap="none" anchor="ctr"/>
            <a:lstStyle/>
            <a:p>
              <a:pPr algn="ctr" fontAlgn="base">
                <a:spcBef>
                  <a:spcPct val="0"/>
                </a:spcBef>
                <a:spcAft>
                  <a:spcPct val="0"/>
                </a:spcAft>
              </a:pPr>
              <a:endParaRPr lang="ja-JP" altLang="ja-JP">
                <a:solidFill>
                  <a:srgbClr val="000000"/>
                </a:solidFill>
                <a:latin typeface="Arial" pitchFamily="34" charset="0"/>
              </a:endParaRPr>
            </a:p>
          </p:txBody>
        </p:sp>
        <p:sp>
          <p:nvSpPr>
            <p:cNvPr id="4147" name="AutoShape 38"/>
            <p:cNvSpPr>
              <a:spLocks noChangeArrowheads="1"/>
            </p:cNvSpPr>
            <p:nvPr/>
          </p:nvSpPr>
          <p:spPr bwMode="auto">
            <a:xfrm rot="-5400000">
              <a:off x="2529" y="1197"/>
              <a:ext cx="34" cy="779"/>
            </a:xfrm>
            <a:prstGeom prst="moon">
              <a:avLst>
                <a:gd name="adj" fmla="val 87500"/>
              </a:avLst>
            </a:prstGeom>
            <a:gradFill rotWithShape="1">
              <a:gsLst>
                <a:gs pos="0">
                  <a:srgbClr val="FFCC00"/>
                </a:gs>
                <a:gs pos="100000">
                  <a:srgbClr val="765E00"/>
                </a:gs>
              </a:gsLst>
              <a:lin ang="5400000" scaled="1"/>
            </a:gradFill>
            <a:ln w="9525">
              <a:noFill/>
              <a:miter lim="800000"/>
              <a:headEnd/>
              <a:tailEnd/>
            </a:ln>
          </p:spPr>
          <p:txBody>
            <a:bodyPr vert="eaVert" wrap="none" anchor="ctr"/>
            <a:lstStyle/>
            <a:p>
              <a:pPr algn="ctr" fontAlgn="base">
                <a:spcBef>
                  <a:spcPct val="0"/>
                </a:spcBef>
                <a:spcAft>
                  <a:spcPct val="0"/>
                </a:spcAft>
              </a:pPr>
              <a:endParaRPr lang="ja-JP" altLang="ja-JP">
                <a:solidFill>
                  <a:srgbClr val="000000"/>
                </a:solidFill>
                <a:latin typeface="Arial" pitchFamily="34" charset="0"/>
              </a:endParaRPr>
            </a:p>
          </p:txBody>
        </p:sp>
      </p:grpSp>
      <p:sp>
        <p:nvSpPr>
          <p:cNvPr id="4133" name="Oval 39"/>
          <p:cNvSpPr>
            <a:spLocks noChangeArrowheads="1"/>
          </p:cNvSpPr>
          <p:nvPr/>
        </p:nvSpPr>
        <p:spPr bwMode="auto">
          <a:xfrm>
            <a:off x="2130425" y="5067300"/>
            <a:ext cx="827088" cy="103188"/>
          </a:xfrm>
          <a:prstGeom prst="ellipse">
            <a:avLst/>
          </a:prstGeom>
          <a:gradFill rotWithShape="1">
            <a:gsLst>
              <a:gs pos="0">
                <a:srgbClr val="872200"/>
              </a:gs>
              <a:gs pos="50000">
                <a:srgbClr val="CC3300"/>
              </a:gs>
              <a:gs pos="100000">
                <a:srgbClr val="8722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nvGrpSpPr>
          <p:cNvPr id="4" name="Group 40"/>
          <p:cNvGrpSpPr>
            <a:grpSpLocks/>
          </p:cNvGrpSpPr>
          <p:nvPr/>
        </p:nvGrpSpPr>
        <p:grpSpPr bwMode="auto">
          <a:xfrm>
            <a:off x="1666875" y="1662113"/>
            <a:ext cx="1554163" cy="1379537"/>
            <a:chOff x="1050" y="1047"/>
            <a:chExt cx="979" cy="869"/>
          </a:xfrm>
        </p:grpSpPr>
        <p:sp>
          <p:nvSpPr>
            <p:cNvPr id="4136" name="Oval 41"/>
            <p:cNvSpPr>
              <a:spLocks noChangeAspect="1" noChangeArrowheads="1"/>
            </p:cNvSpPr>
            <p:nvPr/>
          </p:nvSpPr>
          <p:spPr bwMode="auto">
            <a:xfrm>
              <a:off x="1050" y="1201"/>
              <a:ext cx="970" cy="13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37" name="Oval 42"/>
            <p:cNvSpPr>
              <a:spLocks noChangeAspect="1" noChangeArrowheads="1"/>
            </p:cNvSpPr>
            <p:nvPr/>
          </p:nvSpPr>
          <p:spPr bwMode="auto">
            <a:xfrm>
              <a:off x="1141" y="1229"/>
              <a:ext cx="783" cy="81"/>
            </a:xfrm>
            <a:prstGeom prst="ellipse">
              <a:avLst/>
            </a:prstGeom>
            <a:gradFill rotWithShape="0">
              <a:gsLst>
                <a:gs pos="0">
                  <a:srgbClr val="F4C600"/>
                </a:gs>
                <a:gs pos="100000">
                  <a:srgbClr val="715C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77195" name="Oval 43"/>
            <p:cNvSpPr>
              <a:spLocks noChangeAspect="1" noChangeArrowheads="1"/>
            </p:cNvSpPr>
            <p:nvPr/>
          </p:nvSpPr>
          <p:spPr bwMode="auto">
            <a:xfrm>
              <a:off x="1257" y="1047"/>
              <a:ext cx="556" cy="653"/>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4139" name="AutoShape 44"/>
            <p:cNvSpPr>
              <a:spLocks noChangeArrowheads="1"/>
            </p:cNvSpPr>
            <p:nvPr/>
          </p:nvSpPr>
          <p:spPr bwMode="auto">
            <a:xfrm rot="-5400000">
              <a:off x="1297" y="1030"/>
              <a:ext cx="471" cy="959"/>
            </a:xfrm>
            <a:prstGeom prst="moon">
              <a:avLst>
                <a:gd name="adj" fmla="val 87500"/>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77197" name="Oval 45"/>
            <p:cNvSpPr>
              <a:spLocks noChangeAspect="1" noChangeArrowheads="1"/>
            </p:cNvSpPr>
            <p:nvPr/>
          </p:nvSpPr>
          <p:spPr bwMode="auto">
            <a:xfrm>
              <a:off x="1188" y="1786"/>
              <a:ext cx="701" cy="130"/>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4143" name="AutoShape 46"/>
            <p:cNvSpPr>
              <a:spLocks noChangeArrowheads="1"/>
            </p:cNvSpPr>
            <p:nvPr/>
          </p:nvSpPr>
          <p:spPr bwMode="auto">
            <a:xfrm>
              <a:off x="1057" y="1288"/>
              <a:ext cx="963" cy="5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5 w 21600"/>
                <a:gd name="T13" fmla="*/ 3274 h 21600"/>
                <a:gd name="T14" fmla="*/ 18325 w 21600"/>
                <a:gd name="T15" fmla="*/ 18326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144" name="AutoShape 47"/>
            <p:cNvSpPr>
              <a:spLocks noChangeArrowheads="1"/>
            </p:cNvSpPr>
            <p:nvPr/>
          </p:nvSpPr>
          <p:spPr bwMode="auto">
            <a:xfrm rot="-5400000">
              <a:off x="1500" y="828"/>
              <a:ext cx="86" cy="973"/>
            </a:xfrm>
            <a:prstGeom prst="moon">
              <a:avLst>
                <a:gd name="adj" fmla="val 63389"/>
              </a:avLst>
            </a:prstGeom>
            <a:solidFill>
              <a:srgbClr val="FFEFAD"/>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77200" name="Oval 48"/>
            <p:cNvSpPr>
              <a:spLocks noChangeAspect="1" noChangeArrowheads="1"/>
            </p:cNvSpPr>
            <p:nvPr/>
          </p:nvSpPr>
          <p:spPr bwMode="auto">
            <a:xfrm>
              <a:off x="1273" y="1280"/>
              <a:ext cx="538" cy="21"/>
            </a:xfrm>
            <a:prstGeom prst="ellipse">
              <a:avLst/>
            </a:prstGeom>
            <a:gradFill rotWithShape="0">
              <a:gsLst>
                <a:gs pos="0">
                  <a:schemeClr val="accent1">
                    <a:gamma/>
                    <a:shade val="76471"/>
                    <a:invGamma/>
                  </a:schemeClr>
                </a:gs>
                <a:gs pos="50000">
                  <a:schemeClr val="accent1"/>
                </a:gs>
                <a:gs pos="100000">
                  <a:schemeClr val="accent1">
                    <a:gamma/>
                    <a:shade val="76471"/>
                    <a:invGamma/>
                  </a:scheme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graphicFrame>
          <p:nvGraphicFramePr>
            <p:cNvPr id="4099" name="Object 49"/>
            <p:cNvGraphicFramePr>
              <a:graphicFrameLocks noChangeAspect="1"/>
            </p:cNvGraphicFramePr>
            <p:nvPr/>
          </p:nvGraphicFramePr>
          <p:xfrm>
            <a:off x="1152" y="1320"/>
            <a:ext cx="803" cy="587"/>
          </p:xfrm>
          <a:graphic>
            <a:graphicData uri="http://schemas.openxmlformats.org/presentationml/2006/ole">
              <p:oleObj spid="_x0000_s10243" name="CS ChemDraw Drawing" r:id="rId4" imgW="1341000" imgH="995400" progId="ChemDraw.Document.6.0">
                <p:embed/>
              </p:oleObj>
            </a:graphicData>
          </a:graphic>
        </p:graphicFrame>
      </p:grpSp>
      <p:graphicFrame>
        <p:nvGraphicFramePr>
          <p:cNvPr id="4098" name="Object 50"/>
          <p:cNvGraphicFramePr>
            <a:graphicFrameLocks noChangeAspect="1"/>
          </p:cNvGraphicFramePr>
          <p:nvPr/>
        </p:nvGraphicFramePr>
        <p:xfrm>
          <a:off x="1893888" y="5181600"/>
          <a:ext cx="1274762" cy="931863"/>
        </p:xfrm>
        <a:graphic>
          <a:graphicData uri="http://schemas.openxmlformats.org/presentationml/2006/ole">
            <p:oleObj spid="_x0000_s10242" name="CS ChemDraw Drawing" r:id="rId5" imgW="1341000" imgH="995400" progId="ChemDraw.Document.6.0">
              <p:embed/>
            </p:oleObj>
          </a:graphicData>
        </a:graphic>
      </p:graphicFrame>
      <p:sp>
        <p:nvSpPr>
          <p:cNvPr id="4135" name="Rectangle 52"/>
          <p:cNvSpPr>
            <a:spLocks noChangeArrowheads="1"/>
          </p:cNvSpPr>
          <p:nvPr/>
        </p:nvSpPr>
        <p:spPr bwMode="auto">
          <a:xfrm>
            <a:off x="6477000" y="4953000"/>
            <a:ext cx="2514600" cy="1044575"/>
          </a:xfrm>
          <a:prstGeom prst="rect">
            <a:avLst/>
          </a:prstGeom>
          <a:noFill/>
          <a:ln w="9525">
            <a:noFill/>
            <a:miter lim="800000"/>
            <a:headEnd/>
            <a:tailEnd/>
          </a:ln>
        </p:spPr>
        <p:txBody>
          <a:bodyPr>
            <a:spAutoFit/>
          </a:bodyPr>
          <a:lstStyle/>
          <a:p>
            <a:pPr fontAlgn="base">
              <a:lnSpc>
                <a:spcPct val="130000"/>
              </a:lnSpc>
              <a:spcBef>
                <a:spcPct val="0"/>
              </a:spcBef>
              <a:spcAft>
                <a:spcPct val="0"/>
              </a:spcAft>
            </a:pPr>
            <a:r>
              <a:rPr lang="ja-JP" altLang="en-US" sz="1600" b="1">
                <a:solidFill>
                  <a:srgbClr val="000000"/>
                </a:solidFill>
                <a:latin typeface="ＭＳ Ｐゴシック" pitchFamily="50" charset="-128"/>
              </a:rPr>
              <a:t>大過剰に存在するオイル分子と競合するため</a:t>
            </a:r>
            <a:r>
              <a:rPr lang="ja-JP" altLang="en-US" sz="1600" b="1">
                <a:solidFill>
                  <a:srgbClr val="E60000"/>
                </a:solidFill>
                <a:latin typeface="ＭＳ Ｐゴシック" pitchFamily="50" charset="-128"/>
              </a:rPr>
              <a:t>非常に困難</a:t>
            </a:r>
            <a:r>
              <a:rPr lang="ja-JP" altLang="en-US" sz="1600" b="1">
                <a:solidFill>
                  <a:srgbClr val="000000"/>
                </a:solidFill>
                <a:latin typeface="ＭＳ Ｐゴシック" pitchFamily="50" charset="-128"/>
              </a:rPr>
              <a:t>と考えられてきた</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3"/>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29" name="Text Box 11"/>
          <p:cNvSpPr txBox="1">
            <a:spLocks noChangeArrowheads="1"/>
          </p:cNvSpPr>
          <p:nvPr/>
        </p:nvSpPr>
        <p:spPr bwMode="auto">
          <a:xfrm>
            <a:off x="608013" y="9525"/>
            <a:ext cx="7958137" cy="519113"/>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ja-JP" altLang="en-US" sz="2800" b="1">
                <a:solidFill>
                  <a:srgbClr val="FFFFFF"/>
                </a:solidFill>
                <a:latin typeface="Arial" pitchFamily="34" charset="0"/>
              </a:rPr>
              <a:t>種々の塩素化芳香族化合物に対する吸着能の評価</a:t>
            </a:r>
          </a:p>
        </p:txBody>
      </p:sp>
      <p:sp>
        <p:nvSpPr>
          <p:cNvPr id="5130" name="Text Box 32"/>
          <p:cNvSpPr txBox="1">
            <a:spLocks noChangeAspect="1" noChangeArrowheads="1"/>
          </p:cNvSpPr>
          <p:nvPr/>
        </p:nvSpPr>
        <p:spPr bwMode="auto">
          <a:xfrm>
            <a:off x="5105400" y="6477000"/>
            <a:ext cx="3505200" cy="304800"/>
          </a:xfrm>
          <a:prstGeom prst="rect">
            <a:avLst/>
          </a:prstGeom>
          <a:noFill/>
          <a:ln w="9525">
            <a:noFill/>
            <a:miter lim="800000"/>
            <a:headEnd/>
            <a:tailEnd/>
          </a:ln>
        </p:spPr>
        <p:txBody>
          <a:bodyPr>
            <a:spAutoFit/>
          </a:bodyPr>
          <a:lstStyle/>
          <a:p>
            <a:pPr fontAlgn="base">
              <a:spcBef>
                <a:spcPct val="0"/>
              </a:spcBef>
              <a:spcAft>
                <a:spcPct val="0"/>
              </a:spcAft>
            </a:pPr>
            <a:r>
              <a:rPr lang="en-US" altLang="ja-JP" sz="1400">
                <a:solidFill>
                  <a:srgbClr val="000000"/>
                </a:solidFill>
                <a:latin typeface="Arial" pitchFamily="34" charset="0"/>
              </a:rPr>
              <a:t>Kida, T. et al., </a:t>
            </a:r>
            <a:r>
              <a:rPr lang="en-US" altLang="ja-JP" sz="1400" i="1">
                <a:solidFill>
                  <a:srgbClr val="000000"/>
                </a:solidFill>
                <a:latin typeface="Arial" pitchFamily="34" charset="0"/>
              </a:rPr>
              <a:t>Anal. Chem.</a:t>
            </a:r>
            <a:r>
              <a:rPr lang="en-US" altLang="ja-JP" sz="1400">
                <a:solidFill>
                  <a:srgbClr val="000000"/>
                </a:solidFill>
                <a:latin typeface="Arial" pitchFamily="34" charset="0"/>
              </a:rPr>
              <a:t> </a:t>
            </a:r>
            <a:r>
              <a:rPr lang="en-US" altLang="ja-JP" sz="1400" b="1">
                <a:solidFill>
                  <a:srgbClr val="000000"/>
                </a:solidFill>
                <a:latin typeface="Arial" pitchFamily="34" charset="0"/>
              </a:rPr>
              <a:t>2008</a:t>
            </a:r>
            <a:r>
              <a:rPr lang="en-US" altLang="ja-JP" sz="1400">
                <a:solidFill>
                  <a:srgbClr val="000000"/>
                </a:solidFill>
                <a:latin typeface="Arial" pitchFamily="34" charset="0"/>
              </a:rPr>
              <a:t>, </a:t>
            </a:r>
            <a:r>
              <a:rPr lang="en-US" altLang="ja-JP" sz="1400" i="1">
                <a:solidFill>
                  <a:srgbClr val="000000"/>
                </a:solidFill>
                <a:latin typeface="Arial" pitchFamily="34" charset="0"/>
              </a:rPr>
              <a:t>80</a:t>
            </a:r>
            <a:r>
              <a:rPr lang="en-US" altLang="ja-JP" sz="1400">
                <a:solidFill>
                  <a:srgbClr val="000000"/>
                </a:solidFill>
                <a:latin typeface="Arial" pitchFamily="34" charset="0"/>
              </a:rPr>
              <a:t>, 317. </a:t>
            </a:r>
          </a:p>
        </p:txBody>
      </p:sp>
      <p:graphicFrame>
        <p:nvGraphicFramePr>
          <p:cNvPr id="5122" name="Object 2"/>
          <p:cNvGraphicFramePr>
            <a:graphicFrameLocks noChangeAspect="1"/>
          </p:cNvGraphicFramePr>
          <p:nvPr/>
        </p:nvGraphicFramePr>
        <p:xfrm>
          <a:off x="1098550" y="4495800"/>
          <a:ext cx="806450" cy="455613"/>
        </p:xfrm>
        <a:graphic>
          <a:graphicData uri="http://schemas.openxmlformats.org/presentationml/2006/ole">
            <p:oleObj spid="_x0000_s11266" name="CS ChemDraw Drawing" r:id="rId4" imgW="2024280" imgH="1150560" progId="ChemDraw.Document.6.0">
              <p:embed/>
            </p:oleObj>
          </a:graphicData>
        </a:graphic>
      </p:graphicFrame>
      <p:graphicFrame>
        <p:nvGraphicFramePr>
          <p:cNvPr id="5123" name="Object 3"/>
          <p:cNvGraphicFramePr>
            <a:graphicFrameLocks noChangeAspect="1"/>
          </p:cNvGraphicFramePr>
          <p:nvPr/>
        </p:nvGraphicFramePr>
        <p:xfrm>
          <a:off x="2057400" y="5095875"/>
          <a:ext cx="1014413" cy="314325"/>
        </p:xfrm>
        <a:graphic>
          <a:graphicData uri="http://schemas.openxmlformats.org/presentationml/2006/ole">
            <p:oleObj spid="_x0000_s11267" name="CS ChemDraw Drawing" r:id="rId5" imgW="2532240" imgH="782280" progId="ChemDraw.Document.6.0">
              <p:embed/>
            </p:oleObj>
          </a:graphicData>
        </a:graphic>
      </p:graphicFrame>
      <p:graphicFrame>
        <p:nvGraphicFramePr>
          <p:cNvPr id="5124" name="Object 4"/>
          <p:cNvGraphicFramePr>
            <a:graphicFrameLocks noChangeAspect="1"/>
          </p:cNvGraphicFramePr>
          <p:nvPr/>
        </p:nvGraphicFramePr>
        <p:xfrm>
          <a:off x="3200400" y="4648200"/>
          <a:ext cx="1209675" cy="311150"/>
        </p:xfrm>
        <a:graphic>
          <a:graphicData uri="http://schemas.openxmlformats.org/presentationml/2006/ole">
            <p:oleObj spid="_x0000_s11268" name="CS ChemDraw Drawing" r:id="rId6" imgW="3037680" imgH="782280" progId="ChemDraw.Document.6.0">
              <p:embed/>
            </p:oleObj>
          </a:graphicData>
        </a:graphic>
      </p:graphicFrame>
      <p:graphicFrame>
        <p:nvGraphicFramePr>
          <p:cNvPr id="5125" name="Object 5"/>
          <p:cNvGraphicFramePr>
            <a:graphicFrameLocks noChangeAspect="1"/>
          </p:cNvGraphicFramePr>
          <p:nvPr/>
        </p:nvGraphicFramePr>
        <p:xfrm>
          <a:off x="5638800" y="4568825"/>
          <a:ext cx="914400" cy="612775"/>
        </p:xfrm>
        <a:graphic>
          <a:graphicData uri="http://schemas.openxmlformats.org/presentationml/2006/ole">
            <p:oleObj spid="_x0000_s11269" name="CS ChemDraw Drawing" r:id="rId7" imgW="2288520" imgH="1536480" progId="ChemDraw.Document.6.0">
              <p:embed/>
            </p:oleObj>
          </a:graphicData>
        </a:graphic>
      </p:graphicFrame>
      <p:graphicFrame>
        <p:nvGraphicFramePr>
          <p:cNvPr id="5126" name="Object 6"/>
          <p:cNvGraphicFramePr>
            <a:graphicFrameLocks noChangeAspect="1"/>
          </p:cNvGraphicFramePr>
          <p:nvPr/>
        </p:nvGraphicFramePr>
        <p:xfrm>
          <a:off x="842963" y="1143000"/>
          <a:ext cx="5938837" cy="3081338"/>
        </p:xfrm>
        <a:graphic>
          <a:graphicData uri="http://schemas.openxmlformats.org/presentationml/2006/ole">
            <p:oleObj spid="_x0000_s11270" name="Chart" r:id="rId8" imgW="8651160" imgH="5006160" progId="Excel.Sheet.8">
              <p:embed/>
            </p:oleObj>
          </a:graphicData>
        </a:graphic>
      </p:graphicFrame>
      <p:sp>
        <p:nvSpPr>
          <p:cNvPr id="5131" name="Text Box 40"/>
          <p:cNvSpPr txBox="1">
            <a:spLocks noChangeAspect="1" noChangeArrowheads="1"/>
          </p:cNvSpPr>
          <p:nvPr/>
        </p:nvSpPr>
        <p:spPr bwMode="auto">
          <a:xfrm>
            <a:off x="541338" y="1697038"/>
            <a:ext cx="381000"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80</a:t>
            </a:r>
          </a:p>
        </p:txBody>
      </p:sp>
      <p:sp>
        <p:nvSpPr>
          <p:cNvPr id="5132" name="Text Box 41"/>
          <p:cNvSpPr txBox="1">
            <a:spLocks noChangeAspect="1" noChangeArrowheads="1"/>
          </p:cNvSpPr>
          <p:nvPr/>
        </p:nvSpPr>
        <p:spPr bwMode="auto">
          <a:xfrm>
            <a:off x="541338" y="2230438"/>
            <a:ext cx="381000"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60</a:t>
            </a:r>
          </a:p>
        </p:txBody>
      </p:sp>
      <p:sp>
        <p:nvSpPr>
          <p:cNvPr id="5133" name="Text Box 42"/>
          <p:cNvSpPr txBox="1">
            <a:spLocks noChangeAspect="1" noChangeArrowheads="1"/>
          </p:cNvSpPr>
          <p:nvPr/>
        </p:nvSpPr>
        <p:spPr bwMode="auto">
          <a:xfrm>
            <a:off x="541338" y="2801938"/>
            <a:ext cx="381000"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40</a:t>
            </a:r>
          </a:p>
        </p:txBody>
      </p:sp>
      <p:sp>
        <p:nvSpPr>
          <p:cNvPr id="5134" name="Text Box 43"/>
          <p:cNvSpPr txBox="1">
            <a:spLocks noChangeAspect="1" noChangeArrowheads="1"/>
          </p:cNvSpPr>
          <p:nvPr/>
        </p:nvSpPr>
        <p:spPr bwMode="auto">
          <a:xfrm>
            <a:off x="542925" y="3373438"/>
            <a:ext cx="381000"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20</a:t>
            </a:r>
          </a:p>
        </p:txBody>
      </p:sp>
      <p:sp>
        <p:nvSpPr>
          <p:cNvPr id="5135" name="Text Box 44"/>
          <p:cNvSpPr txBox="1">
            <a:spLocks noChangeAspect="1" noChangeArrowheads="1"/>
          </p:cNvSpPr>
          <p:nvPr/>
        </p:nvSpPr>
        <p:spPr bwMode="auto">
          <a:xfrm>
            <a:off x="627063" y="3935413"/>
            <a:ext cx="282575"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0</a:t>
            </a:r>
          </a:p>
        </p:txBody>
      </p:sp>
      <p:sp>
        <p:nvSpPr>
          <p:cNvPr id="5136" name="Text Box 45"/>
          <p:cNvSpPr txBox="1">
            <a:spLocks noChangeAspect="1" noChangeArrowheads="1"/>
          </p:cNvSpPr>
          <p:nvPr/>
        </p:nvSpPr>
        <p:spPr bwMode="auto">
          <a:xfrm>
            <a:off x="4584700" y="4130675"/>
            <a:ext cx="68580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3,4,4’-</a:t>
            </a:r>
          </a:p>
          <a:p>
            <a:pPr algn="ctr" fontAlgn="base">
              <a:spcBef>
                <a:spcPct val="0"/>
              </a:spcBef>
              <a:spcAft>
                <a:spcPct val="0"/>
              </a:spcAft>
            </a:pPr>
            <a:r>
              <a:rPr lang="en-US" altLang="ja-JP" sz="1400" b="1">
                <a:solidFill>
                  <a:srgbClr val="000000"/>
                </a:solidFill>
                <a:latin typeface="Arial" pitchFamily="34" charset="0"/>
              </a:rPr>
              <a:t>TrCB</a:t>
            </a:r>
          </a:p>
        </p:txBody>
      </p:sp>
      <p:sp>
        <p:nvSpPr>
          <p:cNvPr id="5137" name="Text Box 46"/>
          <p:cNvSpPr txBox="1">
            <a:spLocks noChangeAspect="1" noChangeArrowheads="1"/>
          </p:cNvSpPr>
          <p:nvPr/>
        </p:nvSpPr>
        <p:spPr bwMode="auto">
          <a:xfrm>
            <a:off x="1143000" y="4130675"/>
            <a:ext cx="746125"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2-MCB</a:t>
            </a:r>
          </a:p>
        </p:txBody>
      </p:sp>
      <p:sp>
        <p:nvSpPr>
          <p:cNvPr id="5138" name="Text Box 47"/>
          <p:cNvSpPr txBox="1">
            <a:spLocks noChangeAspect="1" noChangeArrowheads="1"/>
          </p:cNvSpPr>
          <p:nvPr/>
        </p:nvSpPr>
        <p:spPr bwMode="auto">
          <a:xfrm>
            <a:off x="2301875" y="4130675"/>
            <a:ext cx="746125"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4-MCB</a:t>
            </a:r>
          </a:p>
        </p:txBody>
      </p:sp>
      <p:sp>
        <p:nvSpPr>
          <p:cNvPr id="5139" name="Text Box 48"/>
          <p:cNvSpPr txBox="1">
            <a:spLocks noChangeAspect="1" noChangeArrowheads="1"/>
          </p:cNvSpPr>
          <p:nvPr/>
        </p:nvSpPr>
        <p:spPr bwMode="auto">
          <a:xfrm>
            <a:off x="3495675" y="4130675"/>
            <a:ext cx="619125"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4,4’-</a:t>
            </a:r>
          </a:p>
          <a:p>
            <a:pPr algn="ctr" fontAlgn="base">
              <a:spcBef>
                <a:spcPct val="0"/>
              </a:spcBef>
              <a:spcAft>
                <a:spcPct val="0"/>
              </a:spcAft>
            </a:pPr>
            <a:r>
              <a:rPr lang="en-US" altLang="ja-JP" sz="1400" b="1">
                <a:solidFill>
                  <a:srgbClr val="000000"/>
                </a:solidFill>
                <a:latin typeface="Arial" pitchFamily="34" charset="0"/>
              </a:rPr>
              <a:t>DiCB</a:t>
            </a:r>
          </a:p>
        </p:txBody>
      </p:sp>
      <p:sp>
        <p:nvSpPr>
          <p:cNvPr id="5140" name="Text Box 49"/>
          <p:cNvSpPr txBox="1">
            <a:spLocks noChangeAspect="1" noChangeArrowheads="1"/>
          </p:cNvSpPr>
          <p:nvPr/>
        </p:nvSpPr>
        <p:spPr bwMode="auto">
          <a:xfrm>
            <a:off x="5638800" y="4114800"/>
            <a:ext cx="88265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3,3’,5,5’-</a:t>
            </a:r>
          </a:p>
          <a:p>
            <a:pPr algn="ctr" fontAlgn="base">
              <a:spcBef>
                <a:spcPct val="0"/>
              </a:spcBef>
              <a:spcAft>
                <a:spcPct val="0"/>
              </a:spcAft>
            </a:pPr>
            <a:r>
              <a:rPr lang="en-US" altLang="ja-JP" sz="1400" b="1">
                <a:solidFill>
                  <a:srgbClr val="000000"/>
                </a:solidFill>
                <a:latin typeface="Arial" pitchFamily="34" charset="0"/>
              </a:rPr>
              <a:t>TeCB</a:t>
            </a:r>
          </a:p>
        </p:txBody>
      </p:sp>
      <p:sp>
        <p:nvSpPr>
          <p:cNvPr id="5141" name="Text Box 50"/>
          <p:cNvSpPr txBox="1">
            <a:spLocks noChangeAspect="1" noChangeArrowheads="1"/>
          </p:cNvSpPr>
          <p:nvPr/>
        </p:nvSpPr>
        <p:spPr bwMode="auto">
          <a:xfrm>
            <a:off x="457200" y="1114425"/>
            <a:ext cx="479425"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100</a:t>
            </a:r>
          </a:p>
        </p:txBody>
      </p:sp>
      <p:graphicFrame>
        <p:nvGraphicFramePr>
          <p:cNvPr id="5127" name="Object 7"/>
          <p:cNvGraphicFramePr>
            <a:graphicFrameLocks noChangeAspect="1"/>
          </p:cNvGraphicFramePr>
          <p:nvPr/>
        </p:nvGraphicFramePr>
        <p:xfrm>
          <a:off x="4343400" y="4949825"/>
          <a:ext cx="1235075" cy="460375"/>
        </p:xfrm>
        <a:graphic>
          <a:graphicData uri="http://schemas.openxmlformats.org/presentationml/2006/ole">
            <p:oleObj spid="_x0000_s11271" name="CS ChemDraw Drawing" r:id="rId9" imgW="3088440" imgH="1153080" progId="ChemDraw.Document.6.0">
              <p:embed/>
            </p:oleObj>
          </a:graphicData>
        </a:graphic>
      </p:graphicFrame>
      <p:grpSp>
        <p:nvGrpSpPr>
          <p:cNvPr id="2" name="Group 53"/>
          <p:cNvGrpSpPr>
            <a:grpSpLocks noChangeAspect="1"/>
          </p:cNvGrpSpPr>
          <p:nvPr/>
        </p:nvGrpSpPr>
        <p:grpSpPr bwMode="auto">
          <a:xfrm>
            <a:off x="6705600" y="1536700"/>
            <a:ext cx="2133600" cy="1795463"/>
            <a:chOff x="3968" y="960"/>
            <a:chExt cx="1552" cy="1307"/>
          </a:xfrm>
        </p:grpSpPr>
        <p:grpSp>
          <p:nvGrpSpPr>
            <p:cNvPr id="3" name="Group 54"/>
            <p:cNvGrpSpPr>
              <a:grpSpLocks noChangeAspect="1"/>
            </p:cNvGrpSpPr>
            <p:nvPr/>
          </p:nvGrpSpPr>
          <p:grpSpPr bwMode="auto">
            <a:xfrm>
              <a:off x="3968" y="960"/>
              <a:ext cx="499" cy="1307"/>
              <a:chOff x="3968" y="1135"/>
              <a:chExt cx="499" cy="1307"/>
            </a:xfrm>
          </p:grpSpPr>
          <p:grpSp>
            <p:nvGrpSpPr>
              <p:cNvPr id="4" name="Group 55"/>
              <p:cNvGrpSpPr>
                <a:grpSpLocks noChangeAspect="1"/>
              </p:cNvGrpSpPr>
              <p:nvPr/>
            </p:nvGrpSpPr>
            <p:grpSpPr bwMode="auto">
              <a:xfrm rot="-5400000">
                <a:off x="4053" y="2027"/>
                <a:ext cx="330" cy="499"/>
                <a:chOff x="4421" y="2115"/>
                <a:chExt cx="1270" cy="1633"/>
              </a:xfrm>
            </p:grpSpPr>
            <p:sp>
              <p:nvSpPr>
                <p:cNvPr id="5227" name="AutoShape 56"/>
                <p:cNvSpPr>
                  <a:spLocks noChangeAspect="1" noChangeArrowheads="1"/>
                </p:cNvSpPr>
                <p:nvPr/>
              </p:nvSpPr>
              <p:spPr bwMode="auto">
                <a:xfrm rot="-5400000">
                  <a:off x="4290" y="2468"/>
                  <a:ext cx="1623" cy="929"/>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4 w 21600"/>
                    <a:gd name="T13" fmla="*/ 3278 h 21600"/>
                    <a:gd name="T14" fmla="*/ 18326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18841" name="Oval 57"/>
                <p:cNvSpPr>
                  <a:spLocks noChangeAspect="1" noChangeArrowheads="1"/>
                </p:cNvSpPr>
                <p:nvPr/>
              </p:nvSpPr>
              <p:spPr bwMode="auto">
                <a:xfrm rot="5400000">
                  <a:off x="3783" y="2753"/>
                  <a:ext cx="1633" cy="357"/>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231" name="Oval 58"/>
                <p:cNvSpPr>
                  <a:spLocks noChangeAspect="1" noChangeArrowheads="1"/>
                </p:cNvSpPr>
                <p:nvPr/>
              </p:nvSpPr>
              <p:spPr bwMode="auto">
                <a:xfrm rot="5400000">
                  <a:off x="4969" y="2798"/>
                  <a:ext cx="1190" cy="25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32" name="Oval 59"/>
                <p:cNvSpPr>
                  <a:spLocks noChangeAspect="1" noChangeArrowheads="1"/>
                </p:cNvSpPr>
                <p:nvPr/>
              </p:nvSpPr>
              <p:spPr bwMode="auto">
                <a:xfrm rot="5400000">
                  <a:off x="5149" y="2878"/>
                  <a:ext cx="835" cy="133"/>
                </a:xfrm>
                <a:prstGeom prst="ellipse">
                  <a:avLst/>
                </a:prstGeom>
                <a:gradFill rotWithShape="0">
                  <a:gsLst>
                    <a:gs pos="0">
                      <a:srgbClr val="715C00"/>
                    </a:gs>
                    <a:gs pos="100000">
                      <a:srgbClr val="F4C6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5" name="Group 60"/>
              <p:cNvGrpSpPr>
                <a:grpSpLocks noChangeAspect="1"/>
              </p:cNvGrpSpPr>
              <p:nvPr/>
            </p:nvGrpSpPr>
            <p:grpSpPr bwMode="auto">
              <a:xfrm>
                <a:off x="3968" y="1768"/>
                <a:ext cx="499" cy="353"/>
                <a:chOff x="3968" y="1759"/>
                <a:chExt cx="499" cy="353"/>
              </a:xfrm>
            </p:grpSpPr>
            <p:sp>
              <p:nvSpPr>
                <p:cNvPr id="118845" name="Oval 61"/>
                <p:cNvSpPr>
                  <a:spLocks noChangeAspect="1" noChangeArrowheads="1"/>
                </p:cNvSpPr>
                <p:nvPr/>
              </p:nvSpPr>
              <p:spPr bwMode="auto">
                <a:xfrm flipH="1">
                  <a:off x="4036" y="2042"/>
                  <a:ext cx="363" cy="70"/>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224" name="AutoShape 62"/>
                <p:cNvSpPr>
                  <a:spLocks noChangeAspect="1" noChangeArrowheads="1"/>
                </p:cNvSpPr>
                <p:nvPr/>
              </p:nvSpPr>
              <p:spPr bwMode="auto">
                <a:xfrm flipH="1">
                  <a:off x="3968" y="1805"/>
                  <a:ext cx="499" cy="2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90 w 21600"/>
                    <a:gd name="T13" fmla="*/ 3268 h 21600"/>
                    <a:gd name="T14" fmla="*/ 18310 w 21600"/>
                    <a:gd name="T15" fmla="*/ 1833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25" name="Oval 63"/>
                <p:cNvSpPr>
                  <a:spLocks noChangeAspect="1" noChangeArrowheads="1"/>
                </p:cNvSpPr>
                <p:nvPr/>
              </p:nvSpPr>
              <p:spPr bwMode="auto">
                <a:xfrm flipH="1">
                  <a:off x="3970" y="1759"/>
                  <a:ext cx="496" cy="106"/>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26" name="Oval 64"/>
                <p:cNvSpPr>
                  <a:spLocks noChangeAspect="1" noChangeArrowheads="1"/>
                </p:cNvSpPr>
                <p:nvPr/>
              </p:nvSpPr>
              <p:spPr bwMode="auto">
                <a:xfrm flipH="1">
                  <a:off x="4010" y="1769"/>
                  <a:ext cx="400" cy="71"/>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6" name="Group 65"/>
              <p:cNvGrpSpPr>
                <a:grpSpLocks noChangeAspect="1"/>
              </p:cNvGrpSpPr>
              <p:nvPr/>
            </p:nvGrpSpPr>
            <p:grpSpPr bwMode="auto">
              <a:xfrm rot="-5400000">
                <a:off x="4053" y="1391"/>
                <a:ext cx="329" cy="499"/>
                <a:chOff x="2153" y="2115"/>
                <a:chExt cx="1270" cy="1633"/>
              </a:xfrm>
            </p:grpSpPr>
            <p:sp>
              <p:nvSpPr>
                <p:cNvPr id="5215" name="AutoShape 66"/>
                <p:cNvSpPr>
                  <a:spLocks noChangeAspect="1" noChangeArrowheads="1"/>
                </p:cNvSpPr>
                <p:nvPr/>
              </p:nvSpPr>
              <p:spPr bwMode="auto">
                <a:xfrm rot="-5400000">
                  <a:off x="2022" y="2468"/>
                  <a:ext cx="1623" cy="929"/>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4 w 21600"/>
                    <a:gd name="T13" fmla="*/ 3278 h 21600"/>
                    <a:gd name="T14" fmla="*/ 18326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18851" name="Oval 67"/>
                <p:cNvSpPr>
                  <a:spLocks noChangeAspect="1" noChangeArrowheads="1"/>
                </p:cNvSpPr>
                <p:nvPr/>
              </p:nvSpPr>
              <p:spPr bwMode="auto">
                <a:xfrm rot="5400000">
                  <a:off x="1515" y="2753"/>
                  <a:ext cx="1633" cy="357"/>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219" name="Oval 68"/>
                <p:cNvSpPr>
                  <a:spLocks noChangeAspect="1" noChangeArrowheads="1"/>
                </p:cNvSpPr>
                <p:nvPr/>
              </p:nvSpPr>
              <p:spPr bwMode="auto">
                <a:xfrm rot="5400000">
                  <a:off x="2701" y="2798"/>
                  <a:ext cx="1190" cy="25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20" name="Oval 69"/>
                <p:cNvSpPr>
                  <a:spLocks noChangeAspect="1" noChangeArrowheads="1"/>
                </p:cNvSpPr>
                <p:nvPr/>
              </p:nvSpPr>
              <p:spPr bwMode="auto">
                <a:xfrm rot="5400000">
                  <a:off x="2881" y="2878"/>
                  <a:ext cx="835" cy="133"/>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sp>
            <p:nvSpPr>
              <p:cNvPr id="118854" name="Oval 70"/>
              <p:cNvSpPr>
                <a:spLocks noChangeAspect="1" noChangeArrowheads="1"/>
              </p:cNvSpPr>
              <p:nvPr/>
            </p:nvSpPr>
            <p:spPr bwMode="auto">
              <a:xfrm flipH="1">
                <a:off x="4036" y="1417"/>
                <a:ext cx="363" cy="71"/>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grpSp>
            <p:nvGrpSpPr>
              <p:cNvPr id="7" name="Group 71"/>
              <p:cNvGrpSpPr>
                <a:grpSpLocks noChangeAspect="1"/>
              </p:cNvGrpSpPr>
              <p:nvPr/>
            </p:nvGrpSpPr>
            <p:grpSpPr bwMode="auto">
              <a:xfrm rot="-5400000">
                <a:off x="4059" y="1044"/>
                <a:ext cx="318" cy="499"/>
                <a:chOff x="3424" y="2115"/>
                <a:chExt cx="1225" cy="1633"/>
              </a:xfrm>
            </p:grpSpPr>
            <p:sp>
              <p:nvSpPr>
                <p:cNvPr id="5212" name="AutoShape 72"/>
                <p:cNvSpPr>
                  <a:spLocks noChangeAspect="1" noChangeArrowheads="1"/>
                </p:cNvSpPr>
                <p:nvPr/>
              </p:nvSpPr>
              <p:spPr bwMode="auto">
                <a:xfrm rot="5400000" flipH="1">
                  <a:off x="3129" y="2410"/>
                  <a:ext cx="1633" cy="1044"/>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67 w 21600"/>
                    <a:gd name="T13" fmla="*/ 3269 h 21600"/>
                    <a:gd name="T14" fmla="*/ 18333 w 21600"/>
                    <a:gd name="T15" fmla="*/ 18331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13" name="Oval 73"/>
                <p:cNvSpPr>
                  <a:spLocks noChangeAspect="1" noChangeArrowheads="1"/>
                </p:cNvSpPr>
                <p:nvPr/>
              </p:nvSpPr>
              <p:spPr bwMode="auto">
                <a:xfrm rot="5400000" flipH="1">
                  <a:off x="3633" y="2729"/>
                  <a:ext cx="1624" cy="408"/>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14" name="Oval 74"/>
                <p:cNvSpPr>
                  <a:spLocks noChangeAspect="1" noChangeArrowheads="1"/>
                </p:cNvSpPr>
                <p:nvPr/>
              </p:nvSpPr>
              <p:spPr bwMode="auto">
                <a:xfrm rot="5400000" flipH="1">
                  <a:off x="3813" y="2772"/>
                  <a:ext cx="1310" cy="272"/>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grpSp>
          <p:nvGrpSpPr>
            <p:cNvPr id="8" name="Group 75"/>
            <p:cNvGrpSpPr>
              <a:grpSpLocks noChangeAspect="1"/>
            </p:cNvGrpSpPr>
            <p:nvPr/>
          </p:nvGrpSpPr>
          <p:grpSpPr bwMode="auto">
            <a:xfrm>
              <a:off x="4493" y="960"/>
              <a:ext cx="499" cy="1307"/>
              <a:chOff x="3968" y="1135"/>
              <a:chExt cx="499" cy="1307"/>
            </a:xfrm>
          </p:grpSpPr>
          <p:grpSp>
            <p:nvGrpSpPr>
              <p:cNvPr id="9" name="Group 76"/>
              <p:cNvGrpSpPr>
                <a:grpSpLocks noChangeAspect="1"/>
              </p:cNvGrpSpPr>
              <p:nvPr/>
            </p:nvGrpSpPr>
            <p:grpSpPr bwMode="auto">
              <a:xfrm rot="-5400000">
                <a:off x="4053" y="2027"/>
                <a:ext cx="330" cy="499"/>
                <a:chOff x="4421" y="2115"/>
                <a:chExt cx="1270" cy="1633"/>
              </a:xfrm>
            </p:grpSpPr>
            <p:sp>
              <p:nvSpPr>
                <p:cNvPr id="5199" name="AutoShape 77"/>
                <p:cNvSpPr>
                  <a:spLocks noChangeAspect="1" noChangeArrowheads="1"/>
                </p:cNvSpPr>
                <p:nvPr/>
              </p:nvSpPr>
              <p:spPr bwMode="auto">
                <a:xfrm rot="-5400000">
                  <a:off x="4290" y="2468"/>
                  <a:ext cx="1623" cy="929"/>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4 w 21600"/>
                    <a:gd name="T13" fmla="*/ 3278 h 21600"/>
                    <a:gd name="T14" fmla="*/ 18326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18862" name="Oval 78"/>
                <p:cNvSpPr>
                  <a:spLocks noChangeAspect="1" noChangeArrowheads="1"/>
                </p:cNvSpPr>
                <p:nvPr/>
              </p:nvSpPr>
              <p:spPr bwMode="auto">
                <a:xfrm rot="5400000">
                  <a:off x="3783" y="2753"/>
                  <a:ext cx="1633" cy="357"/>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203" name="Oval 79"/>
                <p:cNvSpPr>
                  <a:spLocks noChangeAspect="1" noChangeArrowheads="1"/>
                </p:cNvSpPr>
                <p:nvPr/>
              </p:nvSpPr>
              <p:spPr bwMode="auto">
                <a:xfrm rot="5400000">
                  <a:off x="4969" y="2798"/>
                  <a:ext cx="1190" cy="25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204" name="Oval 80"/>
                <p:cNvSpPr>
                  <a:spLocks noChangeAspect="1" noChangeArrowheads="1"/>
                </p:cNvSpPr>
                <p:nvPr/>
              </p:nvSpPr>
              <p:spPr bwMode="auto">
                <a:xfrm rot="5400000">
                  <a:off x="5149" y="2878"/>
                  <a:ext cx="835" cy="133"/>
                </a:xfrm>
                <a:prstGeom prst="ellipse">
                  <a:avLst/>
                </a:prstGeom>
                <a:gradFill rotWithShape="0">
                  <a:gsLst>
                    <a:gs pos="0">
                      <a:srgbClr val="715C00"/>
                    </a:gs>
                    <a:gs pos="100000">
                      <a:srgbClr val="F4C6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0" name="Group 81"/>
              <p:cNvGrpSpPr>
                <a:grpSpLocks noChangeAspect="1"/>
              </p:cNvGrpSpPr>
              <p:nvPr/>
            </p:nvGrpSpPr>
            <p:grpSpPr bwMode="auto">
              <a:xfrm>
                <a:off x="3968" y="1768"/>
                <a:ext cx="499" cy="353"/>
                <a:chOff x="3968" y="1759"/>
                <a:chExt cx="499" cy="353"/>
              </a:xfrm>
            </p:grpSpPr>
            <p:sp>
              <p:nvSpPr>
                <p:cNvPr id="118866" name="Oval 82"/>
                <p:cNvSpPr>
                  <a:spLocks noChangeAspect="1" noChangeArrowheads="1"/>
                </p:cNvSpPr>
                <p:nvPr/>
              </p:nvSpPr>
              <p:spPr bwMode="auto">
                <a:xfrm flipH="1">
                  <a:off x="4036" y="2042"/>
                  <a:ext cx="363" cy="70"/>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196" name="AutoShape 83"/>
                <p:cNvSpPr>
                  <a:spLocks noChangeAspect="1" noChangeArrowheads="1"/>
                </p:cNvSpPr>
                <p:nvPr/>
              </p:nvSpPr>
              <p:spPr bwMode="auto">
                <a:xfrm flipH="1">
                  <a:off x="3968" y="1805"/>
                  <a:ext cx="499" cy="2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90 w 21600"/>
                    <a:gd name="T13" fmla="*/ 3268 h 21600"/>
                    <a:gd name="T14" fmla="*/ 18310 w 21600"/>
                    <a:gd name="T15" fmla="*/ 1833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97" name="Oval 84"/>
                <p:cNvSpPr>
                  <a:spLocks noChangeAspect="1" noChangeArrowheads="1"/>
                </p:cNvSpPr>
                <p:nvPr/>
              </p:nvSpPr>
              <p:spPr bwMode="auto">
                <a:xfrm flipH="1">
                  <a:off x="3970" y="1759"/>
                  <a:ext cx="496" cy="106"/>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98" name="Oval 85"/>
                <p:cNvSpPr>
                  <a:spLocks noChangeAspect="1" noChangeArrowheads="1"/>
                </p:cNvSpPr>
                <p:nvPr/>
              </p:nvSpPr>
              <p:spPr bwMode="auto">
                <a:xfrm flipH="1">
                  <a:off x="4010" y="1769"/>
                  <a:ext cx="400" cy="71"/>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1" name="Group 86"/>
              <p:cNvGrpSpPr>
                <a:grpSpLocks noChangeAspect="1"/>
              </p:cNvGrpSpPr>
              <p:nvPr/>
            </p:nvGrpSpPr>
            <p:grpSpPr bwMode="auto">
              <a:xfrm rot="-5400000">
                <a:off x="4053" y="1391"/>
                <a:ext cx="329" cy="499"/>
                <a:chOff x="2153" y="2115"/>
                <a:chExt cx="1270" cy="1633"/>
              </a:xfrm>
            </p:grpSpPr>
            <p:sp>
              <p:nvSpPr>
                <p:cNvPr id="5187" name="AutoShape 87"/>
                <p:cNvSpPr>
                  <a:spLocks noChangeAspect="1" noChangeArrowheads="1"/>
                </p:cNvSpPr>
                <p:nvPr/>
              </p:nvSpPr>
              <p:spPr bwMode="auto">
                <a:xfrm rot="-5400000">
                  <a:off x="2022" y="2468"/>
                  <a:ext cx="1623" cy="929"/>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4 w 21600"/>
                    <a:gd name="T13" fmla="*/ 3278 h 21600"/>
                    <a:gd name="T14" fmla="*/ 18326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18872" name="Oval 88"/>
                <p:cNvSpPr>
                  <a:spLocks noChangeAspect="1" noChangeArrowheads="1"/>
                </p:cNvSpPr>
                <p:nvPr/>
              </p:nvSpPr>
              <p:spPr bwMode="auto">
                <a:xfrm rot="5400000">
                  <a:off x="1515" y="2753"/>
                  <a:ext cx="1633" cy="357"/>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191" name="Oval 89"/>
                <p:cNvSpPr>
                  <a:spLocks noChangeAspect="1" noChangeArrowheads="1"/>
                </p:cNvSpPr>
                <p:nvPr/>
              </p:nvSpPr>
              <p:spPr bwMode="auto">
                <a:xfrm rot="5400000">
                  <a:off x="2701" y="2798"/>
                  <a:ext cx="1190" cy="25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92" name="Oval 90"/>
                <p:cNvSpPr>
                  <a:spLocks noChangeAspect="1" noChangeArrowheads="1"/>
                </p:cNvSpPr>
                <p:nvPr/>
              </p:nvSpPr>
              <p:spPr bwMode="auto">
                <a:xfrm rot="5400000">
                  <a:off x="2881" y="2878"/>
                  <a:ext cx="835" cy="133"/>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sp>
            <p:nvSpPr>
              <p:cNvPr id="118875" name="Oval 91"/>
              <p:cNvSpPr>
                <a:spLocks noChangeAspect="1" noChangeArrowheads="1"/>
              </p:cNvSpPr>
              <p:nvPr/>
            </p:nvSpPr>
            <p:spPr bwMode="auto">
              <a:xfrm flipH="1">
                <a:off x="4036" y="1417"/>
                <a:ext cx="363" cy="71"/>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grpSp>
            <p:nvGrpSpPr>
              <p:cNvPr id="12" name="Group 92"/>
              <p:cNvGrpSpPr>
                <a:grpSpLocks noChangeAspect="1"/>
              </p:cNvGrpSpPr>
              <p:nvPr/>
            </p:nvGrpSpPr>
            <p:grpSpPr bwMode="auto">
              <a:xfrm rot="-5400000">
                <a:off x="4059" y="1044"/>
                <a:ext cx="318" cy="499"/>
                <a:chOff x="3424" y="2115"/>
                <a:chExt cx="1225" cy="1633"/>
              </a:xfrm>
            </p:grpSpPr>
            <p:sp>
              <p:nvSpPr>
                <p:cNvPr id="5184" name="AutoShape 93"/>
                <p:cNvSpPr>
                  <a:spLocks noChangeAspect="1" noChangeArrowheads="1"/>
                </p:cNvSpPr>
                <p:nvPr/>
              </p:nvSpPr>
              <p:spPr bwMode="auto">
                <a:xfrm rot="5400000" flipH="1">
                  <a:off x="3129" y="2410"/>
                  <a:ext cx="1633" cy="1044"/>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67 w 21600"/>
                    <a:gd name="T13" fmla="*/ 3269 h 21600"/>
                    <a:gd name="T14" fmla="*/ 18333 w 21600"/>
                    <a:gd name="T15" fmla="*/ 18331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85" name="Oval 94"/>
                <p:cNvSpPr>
                  <a:spLocks noChangeAspect="1" noChangeArrowheads="1"/>
                </p:cNvSpPr>
                <p:nvPr/>
              </p:nvSpPr>
              <p:spPr bwMode="auto">
                <a:xfrm rot="5400000" flipH="1">
                  <a:off x="3633" y="2729"/>
                  <a:ext cx="1624" cy="408"/>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86" name="Oval 95"/>
                <p:cNvSpPr>
                  <a:spLocks noChangeAspect="1" noChangeArrowheads="1"/>
                </p:cNvSpPr>
                <p:nvPr/>
              </p:nvSpPr>
              <p:spPr bwMode="auto">
                <a:xfrm rot="5400000" flipH="1">
                  <a:off x="3813" y="2772"/>
                  <a:ext cx="1310" cy="272"/>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grpSp>
          <p:nvGrpSpPr>
            <p:cNvPr id="13" name="Group 96"/>
            <p:cNvGrpSpPr>
              <a:grpSpLocks noChangeAspect="1"/>
            </p:cNvGrpSpPr>
            <p:nvPr/>
          </p:nvGrpSpPr>
          <p:grpSpPr bwMode="auto">
            <a:xfrm>
              <a:off x="5021" y="960"/>
              <a:ext cx="499" cy="1307"/>
              <a:chOff x="3968" y="1135"/>
              <a:chExt cx="499" cy="1307"/>
            </a:xfrm>
          </p:grpSpPr>
          <p:grpSp>
            <p:nvGrpSpPr>
              <p:cNvPr id="14" name="Group 97"/>
              <p:cNvGrpSpPr>
                <a:grpSpLocks noChangeAspect="1"/>
              </p:cNvGrpSpPr>
              <p:nvPr/>
            </p:nvGrpSpPr>
            <p:grpSpPr bwMode="auto">
              <a:xfrm rot="-5400000">
                <a:off x="4053" y="2027"/>
                <a:ext cx="330" cy="499"/>
                <a:chOff x="4421" y="2115"/>
                <a:chExt cx="1270" cy="1633"/>
              </a:xfrm>
            </p:grpSpPr>
            <p:sp>
              <p:nvSpPr>
                <p:cNvPr id="5171" name="AutoShape 98"/>
                <p:cNvSpPr>
                  <a:spLocks noChangeAspect="1" noChangeArrowheads="1"/>
                </p:cNvSpPr>
                <p:nvPr/>
              </p:nvSpPr>
              <p:spPr bwMode="auto">
                <a:xfrm rot="-5400000">
                  <a:off x="4290" y="2468"/>
                  <a:ext cx="1623" cy="929"/>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4 w 21600"/>
                    <a:gd name="T13" fmla="*/ 3278 h 21600"/>
                    <a:gd name="T14" fmla="*/ 18326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18883" name="Oval 99"/>
                <p:cNvSpPr>
                  <a:spLocks noChangeAspect="1" noChangeArrowheads="1"/>
                </p:cNvSpPr>
                <p:nvPr/>
              </p:nvSpPr>
              <p:spPr bwMode="auto">
                <a:xfrm rot="5400000">
                  <a:off x="3783" y="2753"/>
                  <a:ext cx="1633" cy="357"/>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175" name="Oval 100"/>
                <p:cNvSpPr>
                  <a:spLocks noChangeAspect="1" noChangeArrowheads="1"/>
                </p:cNvSpPr>
                <p:nvPr/>
              </p:nvSpPr>
              <p:spPr bwMode="auto">
                <a:xfrm rot="5400000">
                  <a:off x="4969" y="2798"/>
                  <a:ext cx="1190" cy="25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76" name="Oval 101"/>
                <p:cNvSpPr>
                  <a:spLocks noChangeAspect="1" noChangeArrowheads="1"/>
                </p:cNvSpPr>
                <p:nvPr/>
              </p:nvSpPr>
              <p:spPr bwMode="auto">
                <a:xfrm rot="5400000">
                  <a:off x="5149" y="2878"/>
                  <a:ext cx="835" cy="133"/>
                </a:xfrm>
                <a:prstGeom prst="ellipse">
                  <a:avLst/>
                </a:prstGeom>
                <a:gradFill rotWithShape="0">
                  <a:gsLst>
                    <a:gs pos="0">
                      <a:srgbClr val="715C00"/>
                    </a:gs>
                    <a:gs pos="100000">
                      <a:srgbClr val="F4C600"/>
                    </a:gs>
                  </a:gsLst>
                  <a:lin ang="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5" name="Group 102"/>
              <p:cNvGrpSpPr>
                <a:grpSpLocks noChangeAspect="1"/>
              </p:cNvGrpSpPr>
              <p:nvPr/>
            </p:nvGrpSpPr>
            <p:grpSpPr bwMode="auto">
              <a:xfrm>
                <a:off x="3968" y="1768"/>
                <a:ext cx="499" cy="353"/>
                <a:chOff x="3968" y="1759"/>
                <a:chExt cx="499" cy="353"/>
              </a:xfrm>
            </p:grpSpPr>
            <p:sp>
              <p:nvSpPr>
                <p:cNvPr id="118887" name="Oval 103"/>
                <p:cNvSpPr>
                  <a:spLocks noChangeAspect="1" noChangeArrowheads="1"/>
                </p:cNvSpPr>
                <p:nvPr/>
              </p:nvSpPr>
              <p:spPr bwMode="auto">
                <a:xfrm flipH="1">
                  <a:off x="4036" y="2042"/>
                  <a:ext cx="363" cy="70"/>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168" name="AutoShape 104"/>
                <p:cNvSpPr>
                  <a:spLocks noChangeAspect="1" noChangeArrowheads="1"/>
                </p:cNvSpPr>
                <p:nvPr/>
              </p:nvSpPr>
              <p:spPr bwMode="auto">
                <a:xfrm flipH="1">
                  <a:off x="3968" y="1805"/>
                  <a:ext cx="499" cy="27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90 w 21600"/>
                    <a:gd name="T13" fmla="*/ 3268 h 21600"/>
                    <a:gd name="T14" fmla="*/ 18310 w 21600"/>
                    <a:gd name="T15" fmla="*/ 1833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69" name="Oval 105"/>
                <p:cNvSpPr>
                  <a:spLocks noChangeAspect="1" noChangeArrowheads="1"/>
                </p:cNvSpPr>
                <p:nvPr/>
              </p:nvSpPr>
              <p:spPr bwMode="auto">
                <a:xfrm flipH="1">
                  <a:off x="3970" y="1759"/>
                  <a:ext cx="496" cy="106"/>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70" name="Oval 106"/>
                <p:cNvSpPr>
                  <a:spLocks noChangeAspect="1" noChangeArrowheads="1"/>
                </p:cNvSpPr>
                <p:nvPr/>
              </p:nvSpPr>
              <p:spPr bwMode="auto">
                <a:xfrm flipH="1">
                  <a:off x="4010" y="1769"/>
                  <a:ext cx="400" cy="71"/>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6" name="Group 107"/>
              <p:cNvGrpSpPr>
                <a:grpSpLocks noChangeAspect="1"/>
              </p:cNvGrpSpPr>
              <p:nvPr/>
            </p:nvGrpSpPr>
            <p:grpSpPr bwMode="auto">
              <a:xfrm rot="-5400000">
                <a:off x="4053" y="1391"/>
                <a:ext cx="329" cy="499"/>
                <a:chOff x="2153" y="2115"/>
                <a:chExt cx="1270" cy="1633"/>
              </a:xfrm>
            </p:grpSpPr>
            <p:sp>
              <p:nvSpPr>
                <p:cNvPr id="5159" name="AutoShape 108"/>
                <p:cNvSpPr>
                  <a:spLocks noChangeAspect="1" noChangeArrowheads="1"/>
                </p:cNvSpPr>
                <p:nvPr/>
              </p:nvSpPr>
              <p:spPr bwMode="auto">
                <a:xfrm rot="-5400000">
                  <a:off x="2022" y="2468"/>
                  <a:ext cx="1623" cy="929"/>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74 w 21600"/>
                    <a:gd name="T13" fmla="*/ 3278 h 21600"/>
                    <a:gd name="T14" fmla="*/ 18326 w 21600"/>
                    <a:gd name="T15" fmla="*/ 18322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18893" name="Oval 109"/>
                <p:cNvSpPr>
                  <a:spLocks noChangeAspect="1" noChangeArrowheads="1"/>
                </p:cNvSpPr>
                <p:nvPr/>
              </p:nvSpPr>
              <p:spPr bwMode="auto">
                <a:xfrm rot="5400000">
                  <a:off x="1515" y="2753"/>
                  <a:ext cx="1633" cy="357"/>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sp>
              <p:nvSpPr>
                <p:cNvPr id="5163" name="Oval 110"/>
                <p:cNvSpPr>
                  <a:spLocks noChangeAspect="1" noChangeArrowheads="1"/>
                </p:cNvSpPr>
                <p:nvPr/>
              </p:nvSpPr>
              <p:spPr bwMode="auto">
                <a:xfrm rot="5400000">
                  <a:off x="2701" y="2798"/>
                  <a:ext cx="1190" cy="255"/>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64" name="Oval 111"/>
                <p:cNvSpPr>
                  <a:spLocks noChangeAspect="1" noChangeArrowheads="1"/>
                </p:cNvSpPr>
                <p:nvPr/>
              </p:nvSpPr>
              <p:spPr bwMode="auto">
                <a:xfrm rot="5400000">
                  <a:off x="2881" y="2878"/>
                  <a:ext cx="835" cy="133"/>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sp>
            <p:nvSpPr>
              <p:cNvPr id="118896" name="Oval 112"/>
              <p:cNvSpPr>
                <a:spLocks noChangeAspect="1" noChangeArrowheads="1"/>
              </p:cNvSpPr>
              <p:nvPr/>
            </p:nvSpPr>
            <p:spPr bwMode="auto">
              <a:xfrm flipH="1">
                <a:off x="4036" y="1417"/>
                <a:ext cx="363" cy="71"/>
              </a:xfrm>
              <a:prstGeom prst="ellipse">
                <a:avLst/>
              </a:prstGeom>
              <a:gradFill rotWithShape="1">
                <a:gsLst>
                  <a:gs pos="0">
                    <a:srgbClr val="FFDD4B">
                      <a:alpha val="89999"/>
                    </a:srgbClr>
                  </a:gs>
                  <a:gs pos="50000">
                    <a:srgbClr val="FFDD4B">
                      <a:gamma/>
                      <a:tint val="34510"/>
                      <a:invGamma/>
                    </a:srgbClr>
                  </a:gs>
                  <a:gs pos="100000">
                    <a:srgbClr val="FFDD4B">
                      <a:alpha val="89999"/>
                    </a:srgbClr>
                  </a:gs>
                </a:gsLst>
                <a:lin ang="0" scaled="1"/>
              </a:gradFill>
              <a:ln w="9525">
                <a:noFill/>
                <a:round/>
                <a:headEnd/>
                <a:tailEnd/>
              </a:ln>
              <a:effectLst/>
            </p:spPr>
            <p:txBody>
              <a:bodyPr wrap="none" anchor="ctr"/>
              <a:lstStyle/>
              <a:p>
                <a:pPr fontAlgn="base">
                  <a:spcBef>
                    <a:spcPct val="0"/>
                  </a:spcBef>
                  <a:spcAft>
                    <a:spcPct val="0"/>
                  </a:spcAft>
                  <a:defRPr/>
                </a:pPr>
                <a:endParaRPr lang="ja-JP" altLang="en-US" sz="2400">
                  <a:solidFill>
                    <a:srgbClr val="000000"/>
                  </a:solidFill>
                </a:endParaRPr>
              </a:p>
            </p:txBody>
          </p:sp>
          <p:grpSp>
            <p:nvGrpSpPr>
              <p:cNvPr id="17" name="Group 113"/>
              <p:cNvGrpSpPr>
                <a:grpSpLocks noChangeAspect="1"/>
              </p:cNvGrpSpPr>
              <p:nvPr/>
            </p:nvGrpSpPr>
            <p:grpSpPr bwMode="auto">
              <a:xfrm rot="-5400000">
                <a:off x="4059" y="1044"/>
                <a:ext cx="318" cy="499"/>
                <a:chOff x="3424" y="2115"/>
                <a:chExt cx="1225" cy="1633"/>
              </a:xfrm>
            </p:grpSpPr>
            <p:sp>
              <p:nvSpPr>
                <p:cNvPr id="5156" name="AutoShape 114"/>
                <p:cNvSpPr>
                  <a:spLocks noChangeAspect="1" noChangeArrowheads="1"/>
                </p:cNvSpPr>
                <p:nvPr/>
              </p:nvSpPr>
              <p:spPr bwMode="auto">
                <a:xfrm rot="5400000" flipH="1">
                  <a:off x="3129" y="2410"/>
                  <a:ext cx="1633" cy="1044"/>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67 w 21600"/>
                    <a:gd name="T13" fmla="*/ 3269 h 21600"/>
                    <a:gd name="T14" fmla="*/ 18333 w 21600"/>
                    <a:gd name="T15" fmla="*/ 18331 h 21600"/>
                  </a:gdLst>
                  <a:ahLst/>
                  <a:cxnLst>
                    <a:cxn ang="T8">
                      <a:pos x="T0" y="T1"/>
                    </a:cxn>
                    <a:cxn ang="T9">
                      <a:pos x="T2" y="T3"/>
                    </a:cxn>
                    <a:cxn ang="T10">
                      <a:pos x="T4" y="T5"/>
                    </a:cxn>
                    <a:cxn ang="T11">
                      <a:pos x="T6" y="T7"/>
                    </a:cxn>
                  </a:cxnLst>
                  <a:rect l="T12" t="T13" r="T14" b="T15"/>
                  <a:pathLst>
                    <a:path w="21600" h="21600">
                      <a:moveTo>
                        <a:pt x="0" y="0"/>
                      </a:moveTo>
                      <a:lnTo>
                        <a:pt x="2943" y="21600"/>
                      </a:lnTo>
                      <a:lnTo>
                        <a:pt x="18657" y="21600"/>
                      </a:lnTo>
                      <a:lnTo>
                        <a:pt x="21600" y="0"/>
                      </a:lnTo>
                      <a:close/>
                    </a:path>
                  </a:pathLst>
                </a:custGeom>
                <a:gradFill rotWithShape="1">
                  <a:gsLst>
                    <a:gs pos="0">
                      <a:srgbClr val="FFDD4B"/>
                    </a:gs>
                    <a:gs pos="50000">
                      <a:srgbClr val="FFF3C2"/>
                    </a:gs>
                    <a:gs pos="100000">
                      <a:srgbClr val="FFDD4B"/>
                    </a:gs>
                  </a:gsLst>
                  <a:lin ang="0" scaled="1"/>
                </a:gradFill>
                <a:ln w="9525" algn="ctr">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57" name="Oval 115"/>
                <p:cNvSpPr>
                  <a:spLocks noChangeAspect="1" noChangeArrowheads="1"/>
                </p:cNvSpPr>
                <p:nvPr/>
              </p:nvSpPr>
              <p:spPr bwMode="auto">
                <a:xfrm rot="5400000" flipH="1">
                  <a:off x="3633" y="2729"/>
                  <a:ext cx="1624" cy="408"/>
                </a:xfrm>
                <a:prstGeom prst="ellipse">
                  <a:avLst/>
                </a:prstGeom>
                <a:solidFill>
                  <a:srgbClr val="FFEFAD"/>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5158" name="Oval 116"/>
                <p:cNvSpPr>
                  <a:spLocks noChangeAspect="1" noChangeArrowheads="1"/>
                </p:cNvSpPr>
                <p:nvPr/>
              </p:nvSpPr>
              <p:spPr bwMode="auto">
                <a:xfrm rot="5400000" flipH="1">
                  <a:off x="3813" y="2772"/>
                  <a:ext cx="1310" cy="272"/>
                </a:xfrm>
                <a:prstGeom prst="ellipse">
                  <a:avLst/>
                </a:prstGeom>
                <a:gradFill rotWithShape="1">
                  <a:gsLst>
                    <a:gs pos="0">
                      <a:srgbClr val="FFD34B"/>
                    </a:gs>
                    <a:gs pos="100000">
                      <a:srgbClr val="000000"/>
                    </a:gs>
                  </a:gsLst>
                  <a:lin ang="5400000" scaled="1"/>
                </a:gra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grpSp>
      <p:sp>
        <p:nvSpPr>
          <p:cNvPr id="5143" name="Text Box 118"/>
          <p:cNvSpPr txBox="1">
            <a:spLocks noChangeArrowheads="1"/>
          </p:cNvSpPr>
          <p:nvPr/>
        </p:nvSpPr>
        <p:spPr bwMode="auto">
          <a:xfrm>
            <a:off x="304800" y="5654675"/>
            <a:ext cx="6370638" cy="517525"/>
          </a:xfrm>
          <a:prstGeom prst="rect">
            <a:avLst/>
          </a:prstGeom>
          <a:noFill/>
          <a:ln w="9525" algn="ctr">
            <a:noFill/>
            <a:miter lim="800000"/>
            <a:headEnd/>
            <a:tailEnd/>
          </a:ln>
        </p:spPr>
        <p:txBody>
          <a:bodyPr>
            <a:spAutoFit/>
          </a:bodyPr>
          <a:lstStyle/>
          <a:p>
            <a:pPr fontAlgn="base">
              <a:spcBef>
                <a:spcPct val="0"/>
              </a:spcBef>
              <a:spcAft>
                <a:spcPct val="0"/>
              </a:spcAft>
            </a:pPr>
            <a:r>
              <a:rPr lang="ja-JP" altLang="en-US" sz="1400">
                <a:solidFill>
                  <a:srgbClr val="000000"/>
                </a:solidFill>
                <a:latin typeface="Arial" pitchFamily="34" charset="0"/>
              </a:rPr>
              <a:t>塩素化芳香族化合物の初期濃度</a:t>
            </a:r>
            <a:r>
              <a:rPr lang="en-US" altLang="ja-JP" sz="1400">
                <a:solidFill>
                  <a:srgbClr val="000000"/>
                </a:solidFill>
                <a:latin typeface="Arial" pitchFamily="34" charset="0"/>
              </a:rPr>
              <a:t>: 100 ppm </a:t>
            </a:r>
            <a:r>
              <a:rPr lang="ja-JP" altLang="en-US" sz="1400">
                <a:solidFill>
                  <a:srgbClr val="000000"/>
                </a:solidFill>
                <a:latin typeface="Arial" pitchFamily="34" charset="0"/>
              </a:rPr>
              <a:t>（絶縁油</a:t>
            </a:r>
            <a:r>
              <a:rPr lang="en-US" altLang="ja-JP" sz="1400">
                <a:solidFill>
                  <a:srgbClr val="000000"/>
                </a:solidFill>
                <a:latin typeface="Arial" pitchFamily="34" charset="0"/>
              </a:rPr>
              <a:t>300 mg </a:t>
            </a:r>
            <a:r>
              <a:rPr lang="ja-JP" altLang="en-US" sz="1400">
                <a:solidFill>
                  <a:srgbClr val="000000"/>
                </a:solidFill>
                <a:latin typeface="Arial" pitchFamily="34" charset="0"/>
              </a:rPr>
              <a:t>中</a:t>
            </a:r>
            <a:r>
              <a:rPr lang="en-US" altLang="ja-JP" sz="1400">
                <a:solidFill>
                  <a:srgbClr val="000000"/>
                </a:solidFill>
                <a:latin typeface="Arial" pitchFamily="34" charset="0"/>
              </a:rPr>
              <a:t>)</a:t>
            </a:r>
          </a:p>
          <a:p>
            <a:pPr fontAlgn="base">
              <a:spcBef>
                <a:spcPct val="0"/>
              </a:spcBef>
              <a:spcAft>
                <a:spcPct val="0"/>
              </a:spcAft>
            </a:pPr>
            <a:r>
              <a:rPr lang="ja-JP" altLang="en-US" sz="1400">
                <a:solidFill>
                  <a:srgbClr val="000000"/>
                </a:solidFill>
                <a:latin typeface="ＭＳ Ｐゴシック" pitchFamily="50" charset="-128"/>
              </a:rPr>
              <a:t>チャンネル型 </a:t>
            </a:r>
            <a:r>
              <a:rPr lang="en-US" altLang="ja-JP" sz="1400">
                <a:solidFill>
                  <a:srgbClr val="000000"/>
                </a:solidFill>
                <a:latin typeface="Symbol" pitchFamily="18" charset="2"/>
              </a:rPr>
              <a:t>g</a:t>
            </a:r>
            <a:r>
              <a:rPr lang="en-US" altLang="ja-JP" sz="1400">
                <a:solidFill>
                  <a:srgbClr val="000000"/>
                </a:solidFill>
                <a:latin typeface="Arial" pitchFamily="34" charset="0"/>
              </a:rPr>
              <a:t>-</a:t>
            </a:r>
            <a:r>
              <a:rPr lang="en-US" altLang="ja-JP" sz="1400">
                <a:solidFill>
                  <a:srgbClr val="000000"/>
                </a:solidFill>
                <a:latin typeface="Arial" pitchFamily="34" charset="0"/>
                <a:ea typeface="ＭＳ ゴシック" pitchFamily="49" charset="-128"/>
              </a:rPr>
              <a:t>CD</a:t>
            </a:r>
            <a:r>
              <a:rPr lang="ja-JP" altLang="en-US" sz="1400">
                <a:solidFill>
                  <a:srgbClr val="000000"/>
                </a:solidFill>
                <a:latin typeface="Arial" pitchFamily="34" charset="0"/>
              </a:rPr>
              <a:t>の添加量</a:t>
            </a:r>
            <a:r>
              <a:rPr lang="en-US" altLang="ja-JP" sz="1400">
                <a:solidFill>
                  <a:srgbClr val="000000"/>
                </a:solidFill>
                <a:latin typeface="Arial" pitchFamily="34" charset="0"/>
              </a:rPr>
              <a:t>: 180 mg</a:t>
            </a:r>
          </a:p>
        </p:txBody>
      </p:sp>
      <p:sp>
        <p:nvSpPr>
          <p:cNvPr id="5144" name="Text Box 119"/>
          <p:cNvSpPr txBox="1">
            <a:spLocks noChangeArrowheads="1"/>
          </p:cNvSpPr>
          <p:nvPr/>
        </p:nvSpPr>
        <p:spPr bwMode="auto">
          <a:xfrm>
            <a:off x="6781800" y="3581400"/>
            <a:ext cx="2019300" cy="36671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srgbClr val="000000"/>
                </a:solidFill>
                <a:latin typeface="ＭＳ Ｐゴシック" pitchFamily="50" charset="-128"/>
              </a:rPr>
              <a:t>チャンネル型 </a:t>
            </a:r>
            <a:r>
              <a:rPr lang="en-US" altLang="ja-JP" b="1">
                <a:solidFill>
                  <a:srgbClr val="000000"/>
                </a:solidFill>
                <a:latin typeface="Symbol" pitchFamily="18" charset="2"/>
              </a:rPr>
              <a:t>g</a:t>
            </a:r>
            <a:r>
              <a:rPr lang="en-US" altLang="ja-JP" b="1">
                <a:solidFill>
                  <a:srgbClr val="000000"/>
                </a:solidFill>
                <a:latin typeface="Arial" pitchFamily="34" charset="0"/>
              </a:rPr>
              <a:t>-</a:t>
            </a:r>
            <a:r>
              <a:rPr lang="en-US" altLang="ja-JP" b="1">
                <a:solidFill>
                  <a:srgbClr val="000000"/>
                </a:solidFill>
                <a:latin typeface="Arial" pitchFamily="34" charset="0"/>
                <a:ea typeface="ＭＳ ゴシック" pitchFamily="49" charset="-128"/>
              </a:rPr>
              <a:t>CD</a:t>
            </a:r>
          </a:p>
        </p:txBody>
      </p:sp>
      <p:sp>
        <p:nvSpPr>
          <p:cNvPr id="5145" name="Text Box 20"/>
          <p:cNvSpPr txBox="1">
            <a:spLocks noChangeArrowheads="1"/>
          </p:cNvSpPr>
          <p:nvPr/>
        </p:nvSpPr>
        <p:spPr bwMode="auto">
          <a:xfrm rot="-5400000">
            <a:off x="-629444" y="2205832"/>
            <a:ext cx="1890713" cy="304800"/>
          </a:xfrm>
          <a:prstGeom prst="rect">
            <a:avLst/>
          </a:prstGeom>
          <a:noFill/>
          <a:ln w="9525" algn="ctr">
            <a:noFill/>
            <a:miter lim="800000"/>
            <a:headEnd/>
            <a:tailEnd/>
          </a:ln>
        </p:spPr>
        <p:txBody>
          <a:bodyPr>
            <a:spAutoFit/>
          </a:bodyPr>
          <a:lstStyle/>
          <a:p>
            <a:pPr fontAlgn="base">
              <a:spcBef>
                <a:spcPct val="0"/>
              </a:spcBef>
              <a:spcAft>
                <a:spcPct val="0"/>
              </a:spcAft>
            </a:pPr>
            <a:r>
              <a:rPr lang="en-US" altLang="ja-JP" sz="1400" b="1">
                <a:solidFill>
                  <a:srgbClr val="000000"/>
                </a:solidFill>
                <a:latin typeface="Arial" pitchFamily="34" charset="0"/>
              </a:rPr>
              <a:t>PCB </a:t>
            </a:r>
            <a:r>
              <a:rPr lang="ja-JP" altLang="en-US" sz="1400" b="1">
                <a:solidFill>
                  <a:srgbClr val="000000"/>
                </a:solidFill>
                <a:latin typeface="Arial" pitchFamily="34" charset="0"/>
              </a:rPr>
              <a:t>除去率 （</a:t>
            </a:r>
            <a:r>
              <a:rPr lang="en-US" altLang="ja-JP" sz="1400" b="1">
                <a:solidFill>
                  <a:srgbClr val="000000"/>
                </a:solidFill>
                <a:latin typeface="Arial" pitchFamily="34" charset="0"/>
              </a:rPr>
              <a:t>%</a:t>
            </a:r>
            <a:r>
              <a:rPr lang="ja-JP" altLang="en-US" sz="1400" b="1">
                <a:solidFill>
                  <a:srgbClr val="000000"/>
                </a:solidFill>
                <a:latin typeface="Arial"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64"/>
          <p:cNvSpPr>
            <a:spLocks noChangeAspect="1" noChangeArrowheads="1"/>
          </p:cNvSpPr>
          <p:nvPr/>
        </p:nvSpPr>
        <p:spPr bwMode="auto">
          <a:xfrm>
            <a:off x="6572250" y="2398713"/>
            <a:ext cx="155575" cy="20796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6158" name="Rectangle 65"/>
          <p:cNvSpPr>
            <a:spLocks noChangeAspect="1" noChangeArrowheads="1"/>
          </p:cNvSpPr>
          <p:nvPr/>
        </p:nvSpPr>
        <p:spPr bwMode="auto">
          <a:xfrm>
            <a:off x="7770813" y="2501900"/>
            <a:ext cx="104775" cy="20796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pic>
        <p:nvPicPr>
          <p:cNvPr id="6159" name="Picture 58" descr="F:\shade図\CDポリマー2.bmp"/>
          <p:cNvPicPr>
            <a:picLocks noChangeAspect="1" noChangeArrowheads="1"/>
          </p:cNvPicPr>
          <p:nvPr/>
        </p:nvPicPr>
        <p:blipFill>
          <a:blip r:embed="rId4" cstate="print"/>
          <a:srcRect l="47401" t="56125" r="49016" b="36708"/>
          <a:stretch>
            <a:fillRect/>
          </a:stretch>
        </p:blipFill>
        <p:spPr bwMode="auto">
          <a:xfrm>
            <a:off x="7747000" y="2430463"/>
            <a:ext cx="104775" cy="207962"/>
          </a:xfrm>
          <a:prstGeom prst="rect">
            <a:avLst/>
          </a:prstGeom>
          <a:noFill/>
          <a:ln w="9525">
            <a:noFill/>
            <a:miter lim="800000"/>
            <a:headEnd/>
            <a:tailEnd/>
          </a:ln>
        </p:spPr>
      </p:pic>
      <p:sp>
        <p:nvSpPr>
          <p:cNvPr id="6160" name="Freeform 69"/>
          <p:cNvSpPr>
            <a:spLocks noChangeAspect="1"/>
          </p:cNvSpPr>
          <p:nvPr/>
        </p:nvSpPr>
        <p:spPr bwMode="auto">
          <a:xfrm>
            <a:off x="7404100" y="2362200"/>
            <a:ext cx="100013" cy="30163"/>
          </a:xfrm>
          <a:custGeom>
            <a:avLst/>
            <a:gdLst>
              <a:gd name="T0" fmla="*/ 0 w 87"/>
              <a:gd name="T1" fmla="*/ 2147483647 h 27"/>
              <a:gd name="T2" fmla="*/ 2147483647 w 87"/>
              <a:gd name="T3" fmla="*/ 2147483647 h 27"/>
              <a:gd name="T4" fmla="*/ 2147483647 w 87"/>
              <a:gd name="T5" fmla="*/ 2147483647 h 27"/>
              <a:gd name="T6" fmla="*/ 2147483647 w 87"/>
              <a:gd name="T7" fmla="*/ 0 h 27"/>
              <a:gd name="T8" fmla="*/ 2147483647 w 87"/>
              <a:gd name="T9" fmla="*/ 2147483647 h 27"/>
              <a:gd name="T10" fmla="*/ 2147483647 w 87"/>
              <a:gd name="T11" fmla="*/ 2147483647 h 27"/>
              <a:gd name="T12" fmla="*/ 2147483647 w 87"/>
              <a:gd name="T13" fmla="*/ 2147483647 h 27"/>
              <a:gd name="T14" fmla="*/ 0 60000 65536"/>
              <a:gd name="T15" fmla="*/ 0 60000 65536"/>
              <a:gd name="T16" fmla="*/ 0 60000 65536"/>
              <a:gd name="T17" fmla="*/ 0 60000 65536"/>
              <a:gd name="T18" fmla="*/ 0 60000 65536"/>
              <a:gd name="T19" fmla="*/ 0 60000 65536"/>
              <a:gd name="T20" fmla="*/ 0 60000 65536"/>
              <a:gd name="T21" fmla="*/ 0 w 87"/>
              <a:gd name="T22" fmla="*/ 0 h 27"/>
              <a:gd name="T23" fmla="*/ 87 w 8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7">
                <a:moveTo>
                  <a:pt x="0" y="19"/>
                </a:moveTo>
                <a:lnTo>
                  <a:pt x="9" y="11"/>
                </a:lnTo>
                <a:lnTo>
                  <a:pt x="18" y="6"/>
                </a:lnTo>
                <a:lnTo>
                  <a:pt x="35" y="0"/>
                </a:lnTo>
                <a:lnTo>
                  <a:pt x="59" y="2"/>
                </a:lnTo>
                <a:lnTo>
                  <a:pt x="75" y="9"/>
                </a:lnTo>
                <a:lnTo>
                  <a:pt x="87" y="27"/>
                </a:lnTo>
              </a:path>
            </a:pathLst>
          </a:custGeom>
          <a:noFill/>
          <a:ln w="9525">
            <a:solidFill>
              <a:schemeClr val="tx1"/>
            </a:solidFill>
            <a:round/>
            <a:headEnd type="none" w="med" len="med"/>
            <a:tailEnd type="none" w="med" len="med"/>
          </a:ln>
        </p:spPr>
        <p:txBody>
          <a:bodyPr/>
          <a:lstStyle/>
          <a:p>
            <a:pPr fontAlgn="base">
              <a:spcBef>
                <a:spcPct val="0"/>
              </a:spcBef>
              <a:spcAft>
                <a:spcPct val="0"/>
              </a:spcAft>
            </a:pPr>
            <a:endParaRPr lang="ja-JP" altLang="en-US" sz="2400">
              <a:solidFill>
                <a:srgbClr val="000000"/>
              </a:solidFill>
            </a:endParaRPr>
          </a:p>
        </p:txBody>
      </p:sp>
      <p:graphicFrame>
        <p:nvGraphicFramePr>
          <p:cNvPr id="6146" name="Object 2"/>
          <p:cNvGraphicFramePr>
            <a:graphicFrameLocks noChangeAspect="1"/>
          </p:cNvGraphicFramePr>
          <p:nvPr/>
        </p:nvGraphicFramePr>
        <p:xfrm>
          <a:off x="150813" y="1143000"/>
          <a:ext cx="6337300" cy="4064000"/>
        </p:xfrm>
        <a:graphic>
          <a:graphicData uri="http://schemas.openxmlformats.org/presentationml/2006/ole">
            <p:oleObj spid="_x0000_s12290" name="Chart" r:id="rId5" imgW="10968840" imgH="7740000" progId="Excel.Sheet.8">
              <p:embed/>
            </p:oleObj>
          </a:graphicData>
        </a:graphic>
      </p:graphicFrame>
      <p:graphicFrame>
        <p:nvGraphicFramePr>
          <p:cNvPr id="6147" name="Object 3"/>
          <p:cNvGraphicFramePr>
            <a:graphicFrameLocks noChangeAspect="1"/>
          </p:cNvGraphicFramePr>
          <p:nvPr/>
        </p:nvGraphicFramePr>
        <p:xfrm>
          <a:off x="1428750" y="5294313"/>
          <a:ext cx="487363" cy="276225"/>
        </p:xfrm>
        <a:graphic>
          <a:graphicData uri="http://schemas.openxmlformats.org/presentationml/2006/ole">
            <p:oleObj spid="_x0000_s12291" name="CS ChemDraw Drawing" r:id="rId6" imgW="2024280" imgH="1153080" progId="ChemDraw.Document.6.0">
              <p:embed/>
            </p:oleObj>
          </a:graphicData>
        </a:graphic>
      </p:graphicFrame>
      <p:graphicFrame>
        <p:nvGraphicFramePr>
          <p:cNvPr id="6148" name="Object 4"/>
          <p:cNvGraphicFramePr>
            <a:graphicFrameLocks noChangeAspect="1"/>
          </p:cNvGraphicFramePr>
          <p:nvPr/>
        </p:nvGraphicFramePr>
        <p:xfrm>
          <a:off x="688975" y="5076825"/>
          <a:ext cx="617538" cy="190500"/>
        </p:xfrm>
        <a:graphic>
          <a:graphicData uri="http://schemas.openxmlformats.org/presentationml/2006/ole">
            <p:oleObj spid="_x0000_s12292" name="CS ChemDraw Drawing" r:id="rId7" imgW="2532240" imgH="782280" progId="ChemDraw.Document.6.0">
              <p:embed/>
            </p:oleObj>
          </a:graphicData>
        </a:graphic>
      </p:graphicFrame>
      <p:graphicFrame>
        <p:nvGraphicFramePr>
          <p:cNvPr id="6149" name="Object 5"/>
          <p:cNvGraphicFramePr>
            <a:graphicFrameLocks noChangeAspect="1"/>
          </p:cNvGraphicFramePr>
          <p:nvPr/>
        </p:nvGraphicFramePr>
        <p:xfrm>
          <a:off x="1938338" y="5103813"/>
          <a:ext cx="739775" cy="192087"/>
        </p:xfrm>
        <a:graphic>
          <a:graphicData uri="http://schemas.openxmlformats.org/presentationml/2006/ole">
            <p:oleObj spid="_x0000_s12293" name="CS ChemDraw Drawing" r:id="rId8" imgW="3037680" imgH="789840" progId="ChemDraw.Document.6.0">
              <p:embed/>
            </p:oleObj>
          </a:graphicData>
        </a:graphic>
      </p:graphicFrame>
      <p:graphicFrame>
        <p:nvGraphicFramePr>
          <p:cNvPr id="6150" name="Object 6"/>
          <p:cNvGraphicFramePr>
            <a:graphicFrameLocks noChangeAspect="1"/>
          </p:cNvGraphicFramePr>
          <p:nvPr/>
        </p:nvGraphicFramePr>
        <p:xfrm>
          <a:off x="2471738" y="5294313"/>
          <a:ext cx="744537" cy="276225"/>
        </p:xfrm>
        <a:graphic>
          <a:graphicData uri="http://schemas.openxmlformats.org/presentationml/2006/ole">
            <p:oleObj spid="_x0000_s12294" name="CS ChemDraw Drawing" r:id="rId9" imgW="3088440" imgH="1148040" progId="ChemDraw.Document.6.0">
              <p:embed/>
            </p:oleObj>
          </a:graphicData>
        </a:graphic>
      </p:graphicFrame>
      <p:graphicFrame>
        <p:nvGraphicFramePr>
          <p:cNvPr id="6151" name="Object 7"/>
          <p:cNvGraphicFramePr>
            <a:graphicFrameLocks noChangeAspect="1"/>
          </p:cNvGraphicFramePr>
          <p:nvPr/>
        </p:nvGraphicFramePr>
        <p:xfrm>
          <a:off x="3255963" y="5029200"/>
          <a:ext cx="641350" cy="368300"/>
        </p:xfrm>
        <a:graphic>
          <a:graphicData uri="http://schemas.openxmlformats.org/presentationml/2006/ole">
            <p:oleObj spid="_x0000_s12295" name="CS ChemDraw Drawing" r:id="rId10" imgW="2664360" imgH="1518840" progId="ChemDraw.Document.6.0">
              <p:embed/>
            </p:oleObj>
          </a:graphicData>
        </a:graphic>
      </p:graphicFrame>
      <p:graphicFrame>
        <p:nvGraphicFramePr>
          <p:cNvPr id="6152" name="Object 8"/>
          <p:cNvGraphicFramePr>
            <a:graphicFrameLocks noChangeAspect="1"/>
          </p:cNvGraphicFramePr>
          <p:nvPr/>
        </p:nvGraphicFramePr>
        <p:xfrm>
          <a:off x="3879850" y="5294313"/>
          <a:ext cx="550863" cy="371475"/>
        </p:xfrm>
        <a:graphic>
          <a:graphicData uri="http://schemas.openxmlformats.org/presentationml/2006/ole">
            <p:oleObj spid="_x0000_s12296" name="CS ChemDraw Drawing" r:id="rId11" imgW="2283480" imgH="1531440" progId="ChemDraw.Document.6.0">
              <p:embed/>
            </p:oleObj>
          </a:graphicData>
        </a:graphic>
      </p:graphicFrame>
      <p:graphicFrame>
        <p:nvGraphicFramePr>
          <p:cNvPr id="6153" name="Object 9"/>
          <p:cNvGraphicFramePr>
            <a:graphicFrameLocks noChangeAspect="1"/>
          </p:cNvGraphicFramePr>
          <p:nvPr/>
        </p:nvGraphicFramePr>
        <p:xfrm>
          <a:off x="4551363" y="5037138"/>
          <a:ext cx="641350" cy="368300"/>
        </p:xfrm>
        <a:graphic>
          <a:graphicData uri="http://schemas.openxmlformats.org/presentationml/2006/ole">
            <p:oleObj spid="_x0000_s12297" name="CS ChemDraw Drawing" r:id="rId12" imgW="2664360" imgH="1526400" progId="ChemDraw.Document.6.0">
              <p:embed/>
            </p:oleObj>
          </a:graphicData>
        </a:graphic>
      </p:graphicFrame>
      <p:graphicFrame>
        <p:nvGraphicFramePr>
          <p:cNvPr id="6154" name="Object 10"/>
          <p:cNvGraphicFramePr>
            <a:graphicFrameLocks noChangeAspect="1"/>
          </p:cNvGraphicFramePr>
          <p:nvPr/>
        </p:nvGraphicFramePr>
        <p:xfrm>
          <a:off x="5076825" y="5294313"/>
          <a:ext cx="725488" cy="371475"/>
        </p:xfrm>
        <a:graphic>
          <a:graphicData uri="http://schemas.openxmlformats.org/presentationml/2006/ole">
            <p:oleObj spid="_x0000_s12298" name="CS ChemDraw Drawing" r:id="rId13" imgW="3007080" imgH="1541520" progId="ChemDraw.Document.6.0">
              <p:embed/>
            </p:oleObj>
          </a:graphicData>
        </a:graphic>
      </p:graphicFrame>
      <p:sp>
        <p:nvSpPr>
          <p:cNvPr id="6161" name="Text Box 11"/>
          <p:cNvSpPr txBox="1">
            <a:spLocks noChangeAspect="1" noChangeArrowheads="1"/>
          </p:cNvSpPr>
          <p:nvPr/>
        </p:nvSpPr>
        <p:spPr bwMode="auto">
          <a:xfrm>
            <a:off x="5524500" y="5032375"/>
            <a:ext cx="1177925" cy="39687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000">
                <a:solidFill>
                  <a:srgbClr val="000000"/>
                </a:solidFill>
                <a:latin typeface="Arial" pitchFamily="34" charset="0"/>
              </a:rPr>
              <a:t>PCBs</a:t>
            </a:r>
            <a:r>
              <a:rPr lang="ja-JP" altLang="en-US" sz="1000">
                <a:solidFill>
                  <a:srgbClr val="000000"/>
                </a:solidFill>
                <a:latin typeface="Arial" pitchFamily="34" charset="0"/>
              </a:rPr>
              <a:t>含有絶縁油 </a:t>
            </a:r>
          </a:p>
          <a:p>
            <a:pPr algn="ctr" fontAlgn="base">
              <a:spcBef>
                <a:spcPct val="0"/>
              </a:spcBef>
              <a:spcAft>
                <a:spcPct val="0"/>
              </a:spcAft>
            </a:pPr>
            <a:r>
              <a:rPr lang="ja-JP" altLang="en-US" sz="1000">
                <a:solidFill>
                  <a:srgbClr val="000000"/>
                </a:solidFill>
                <a:latin typeface="Arial" pitchFamily="34" charset="0"/>
              </a:rPr>
              <a:t> </a:t>
            </a:r>
            <a:r>
              <a:rPr lang="en-US" altLang="ja-JP" sz="1000">
                <a:solidFill>
                  <a:srgbClr val="000000"/>
                </a:solidFill>
                <a:latin typeface="Arial" pitchFamily="34" charset="0"/>
              </a:rPr>
              <a:t>(20 ppm)</a:t>
            </a:r>
            <a:endParaRPr lang="en-US" altLang="ja-JP" sz="1000" baseline="30000">
              <a:solidFill>
                <a:srgbClr val="000000"/>
              </a:solidFill>
              <a:latin typeface="Arial" pitchFamily="34" charset="0"/>
            </a:endParaRPr>
          </a:p>
        </p:txBody>
      </p:sp>
      <p:grpSp>
        <p:nvGrpSpPr>
          <p:cNvPr id="2" name="Group 12"/>
          <p:cNvGrpSpPr>
            <a:grpSpLocks/>
          </p:cNvGrpSpPr>
          <p:nvPr/>
        </p:nvGrpSpPr>
        <p:grpSpPr bwMode="auto">
          <a:xfrm>
            <a:off x="2824163" y="2239963"/>
            <a:ext cx="3362325" cy="1387475"/>
            <a:chOff x="1820" y="1267"/>
            <a:chExt cx="2118" cy="874"/>
          </a:xfrm>
        </p:grpSpPr>
        <p:sp>
          <p:nvSpPr>
            <p:cNvPr id="6170" name="AutoShape 13"/>
            <p:cNvSpPr>
              <a:spLocks noChangeAspect="1" noChangeArrowheads="1"/>
            </p:cNvSpPr>
            <p:nvPr/>
          </p:nvSpPr>
          <p:spPr bwMode="auto">
            <a:xfrm>
              <a:off x="1820" y="1267"/>
              <a:ext cx="2118" cy="874"/>
            </a:xfrm>
            <a:prstGeom prst="star16">
              <a:avLst>
                <a:gd name="adj" fmla="val 37500"/>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6171" name="Text Box 14"/>
            <p:cNvSpPr txBox="1">
              <a:spLocks noChangeAspect="1" noChangeArrowheads="1"/>
            </p:cNvSpPr>
            <p:nvPr/>
          </p:nvSpPr>
          <p:spPr bwMode="auto">
            <a:xfrm>
              <a:off x="2079" y="1536"/>
              <a:ext cx="1643" cy="352"/>
            </a:xfrm>
            <a:prstGeom prst="rect">
              <a:avLst/>
            </a:prstGeom>
            <a:noFill/>
            <a:ln w="9525">
              <a:noFill/>
              <a:miter lim="800000"/>
              <a:headEnd/>
              <a:tailEnd/>
            </a:ln>
          </p:spPr>
          <p:txBody>
            <a:bodyPr>
              <a:spAutoFit/>
            </a:bodyPr>
            <a:lstStyle/>
            <a:p>
              <a:pPr algn="ctr" fontAlgn="base">
                <a:lnSpc>
                  <a:spcPct val="110000"/>
                </a:lnSpc>
                <a:spcBef>
                  <a:spcPct val="0"/>
                </a:spcBef>
                <a:spcAft>
                  <a:spcPct val="0"/>
                </a:spcAft>
              </a:pPr>
              <a:r>
                <a:rPr lang="ja-JP" altLang="en-US" sz="1400" b="1">
                  <a:solidFill>
                    <a:srgbClr val="FF0000"/>
                  </a:solidFill>
                  <a:latin typeface="Arial" pitchFamily="34" charset="0"/>
                </a:rPr>
                <a:t>いずれの</a:t>
              </a:r>
              <a:r>
                <a:rPr lang="en-US" altLang="ja-JP" sz="1400" b="1">
                  <a:solidFill>
                    <a:srgbClr val="FF0000"/>
                  </a:solidFill>
                  <a:latin typeface="Arial" pitchFamily="34" charset="0"/>
                </a:rPr>
                <a:t>PCB</a:t>
              </a:r>
              <a:r>
                <a:rPr lang="ja-JP" altLang="en-US" sz="1400" b="1">
                  <a:solidFill>
                    <a:srgbClr val="FF0000"/>
                  </a:solidFill>
                  <a:latin typeface="Arial" pitchFamily="34" charset="0"/>
                </a:rPr>
                <a:t>も絶縁油中からほぼ完全に除去された</a:t>
              </a:r>
            </a:p>
          </p:txBody>
        </p:sp>
      </p:grpSp>
      <p:sp>
        <p:nvSpPr>
          <p:cNvPr id="6163" name="Text Box 15"/>
          <p:cNvSpPr txBox="1">
            <a:spLocks noChangeArrowheads="1"/>
          </p:cNvSpPr>
          <p:nvPr/>
        </p:nvSpPr>
        <p:spPr bwMode="auto">
          <a:xfrm>
            <a:off x="6664325" y="4114800"/>
            <a:ext cx="2478088" cy="644525"/>
          </a:xfrm>
          <a:prstGeom prst="rect">
            <a:avLst/>
          </a:prstGeom>
          <a:noFill/>
          <a:ln w="9525">
            <a:noFill/>
            <a:miter lim="800000"/>
            <a:headEnd/>
            <a:tailEnd/>
          </a:ln>
        </p:spPr>
        <p:txBody>
          <a:bodyPr wrap="none">
            <a:spAutoFit/>
          </a:bodyPr>
          <a:lstStyle/>
          <a:p>
            <a:pPr algn="ctr" fontAlgn="base">
              <a:lnSpc>
                <a:spcPct val="130000"/>
              </a:lnSpc>
              <a:spcBef>
                <a:spcPct val="0"/>
              </a:spcBef>
              <a:spcAft>
                <a:spcPct val="0"/>
              </a:spcAft>
            </a:pPr>
            <a:r>
              <a:rPr lang="en-US" altLang="ja-JP" sz="1400" b="1">
                <a:solidFill>
                  <a:srgbClr val="000000"/>
                </a:solidFill>
                <a:latin typeface="Symbol" pitchFamily="18" charset="2"/>
              </a:rPr>
              <a:t>g</a:t>
            </a:r>
            <a:r>
              <a:rPr lang="en-US" altLang="ja-JP" sz="1400" b="1">
                <a:solidFill>
                  <a:srgbClr val="000000"/>
                </a:solidFill>
                <a:latin typeface="Arial" pitchFamily="34" charset="0"/>
              </a:rPr>
              <a:t>-CD</a:t>
            </a:r>
            <a:r>
              <a:rPr lang="ja-JP" altLang="en-US" sz="1400" b="1">
                <a:solidFill>
                  <a:srgbClr val="000000"/>
                </a:solidFill>
              </a:rPr>
              <a:t>－テレフタル酸コポリマー</a:t>
            </a:r>
          </a:p>
          <a:p>
            <a:pPr algn="ctr" fontAlgn="base">
              <a:lnSpc>
                <a:spcPct val="130000"/>
              </a:lnSpc>
              <a:spcBef>
                <a:spcPct val="0"/>
              </a:spcBef>
              <a:spcAft>
                <a:spcPct val="0"/>
              </a:spcAft>
            </a:pPr>
            <a:r>
              <a:rPr lang="en-US" altLang="ja-JP" sz="1400" b="1">
                <a:solidFill>
                  <a:srgbClr val="000000"/>
                </a:solidFill>
                <a:latin typeface="ＭＳ Ｐゴシック" pitchFamily="50" charset="-128"/>
              </a:rPr>
              <a:t>(</a:t>
            </a:r>
            <a:r>
              <a:rPr lang="en-US" altLang="ja-JP" sz="1400" b="1">
                <a:solidFill>
                  <a:srgbClr val="000000"/>
                </a:solidFill>
                <a:latin typeface="Arial" pitchFamily="34" charset="0"/>
              </a:rPr>
              <a:t>CD</a:t>
            </a:r>
            <a:r>
              <a:rPr lang="ja-JP" altLang="en-US" sz="1400" b="1">
                <a:solidFill>
                  <a:srgbClr val="000000"/>
                </a:solidFill>
              </a:rPr>
              <a:t>ポリマー</a:t>
            </a:r>
            <a:r>
              <a:rPr lang="en-US" altLang="ja-JP" sz="1400" b="1">
                <a:solidFill>
                  <a:srgbClr val="000000"/>
                </a:solidFill>
                <a:latin typeface="ＭＳ Ｐゴシック" pitchFamily="50" charset="-128"/>
              </a:rPr>
              <a:t>)</a:t>
            </a:r>
          </a:p>
        </p:txBody>
      </p:sp>
      <p:sp>
        <p:nvSpPr>
          <p:cNvPr id="6164" name="Rectangle 16"/>
          <p:cNvSpPr>
            <a:spLocks noChangeArrowheads="1"/>
          </p:cNvSpPr>
          <p:nvPr/>
        </p:nvSpPr>
        <p:spPr bwMode="auto">
          <a:xfrm>
            <a:off x="0" y="1588"/>
            <a:ext cx="9144000" cy="608012"/>
          </a:xfrm>
          <a:prstGeom prst="rect">
            <a:avLst/>
          </a:prstGeom>
          <a:solidFill>
            <a:srgbClr val="000066"/>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6165" name="Text Box 17"/>
          <p:cNvSpPr txBox="1">
            <a:spLocks noChangeArrowheads="1"/>
          </p:cNvSpPr>
          <p:nvPr/>
        </p:nvSpPr>
        <p:spPr bwMode="auto">
          <a:xfrm>
            <a:off x="77788" y="0"/>
            <a:ext cx="8990012" cy="561975"/>
          </a:xfrm>
          <a:prstGeom prst="rect">
            <a:avLst/>
          </a:prstGeom>
          <a:noFill/>
          <a:ln w="9525">
            <a:noFill/>
            <a:miter lim="800000"/>
            <a:headEnd/>
            <a:tailEnd/>
          </a:ln>
        </p:spPr>
        <p:txBody>
          <a:bodyPr>
            <a:spAutoFit/>
          </a:bodyPr>
          <a:lstStyle/>
          <a:p>
            <a:pPr algn="ctr" fontAlgn="base">
              <a:lnSpc>
                <a:spcPct val="110000"/>
              </a:lnSpc>
              <a:spcBef>
                <a:spcPct val="0"/>
              </a:spcBef>
              <a:spcAft>
                <a:spcPct val="0"/>
              </a:spcAft>
            </a:pPr>
            <a:r>
              <a:rPr lang="ja-JP" altLang="en-US" sz="2800" b="1">
                <a:solidFill>
                  <a:srgbClr val="FFFFFF"/>
                </a:solidFill>
                <a:latin typeface="Arial" pitchFamily="34" charset="0"/>
              </a:rPr>
              <a:t>絶縁油中のＰＣＢに対する</a:t>
            </a:r>
            <a:r>
              <a:rPr lang="en-US" altLang="ja-JP" sz="2800" b="1">
                <a:solidFill>
                  <a:srgbClr val="FFFFFF"/>
                </a:solidFill>
                <a:latin typeface="ＭＳ Ｐゴシック" pitchFamily="50" charset="-128"/>
              </a:rPr>
              <a:t>CD</a:t>
            </a:r>
            <a:r>
              <a:rPr lang="ja-JP" altLang="en-US" sz="2800" b="1">
                <a:solidFill>
                  <a:srgbClr val="FFFFFF"/>
                </a:solidFill>
                <a:latin typeface="Arial" pitchFamily="34" charset="0"/>
              </a:rPr>
              <a:t>ポリマーの吸着能</a:t>
            </a:r>
          </a:p>
        </p:txBody>
      </p:sp>
      <p:sp>
        <p:nvSpPr>
          <p:cNvPr id="6166" name="Text Box 18"/>
          <p:cNvSpPr txBox="1">
            <a:spLocks noChangeArrowheads="1"/>
          </p:cNvSpPr>
          <p:nvPr/>
        </p:nvSpPr>
        <p:spPr bwMode="auto">
          <a:xfrm>
            <a:off x="304800" y="5791200"/>
            <a:ext cx="6370638" cy="517525"/>
          </a:xfrm>
          <a:prstGeom prst="rect">
            <a:avLst/>
          </a:prstGeom>
          <a:noFill/>
          <a:ln w="9525" algn="ctr">
            <a:noFill/>
            <a:miter lim="800000"/>
            <a:headEnd/>
            <a:tailEnd/>
          </a:ln>
        </p:spPr>
        <p:txBody>
          <a:bodyPr>
            <a:spAutoFit/>
          </a:bodyPr>
          <a:lstStyle/>
          <a:p>
            <a:pPr fontAlgn="base">
              <a:spcBef>
                <a:spcPct val="0"/>
              </a:spcBef>
              <a:spcAft>
                <a:spcPct val="0"/>
              </a:spcAft>
            </a:pPr>
            <a:r>
              <a:rPr lang="ja-JP" altLang="en-US" sz="1400">
                <a:solidFill>
                  <a:srgbClr val="000000"/>
                </a:solidFill>
                <a:latin typeface="Arial" pitchFamily="34" charset="0"/>
              </a:rPr>
              <a:t>塩素化芳香族化合物の初期濃度</a:t>
            </a:r>
            <a:r>
              <a:rPr lang="en-US" altLang="ja-JP" sz="1400">
                <a:solidFill>
                  <a:srgbClr val="000000"/>
                </a:solidFill>
                <a:latin typeface="Arial" pitchFamily="34" charset="0"/>
              </a:rPr>
              <a:t>: 100 ppm </a:t>
            </a:r>
            <a:r>
              <a:rPr lang="ja-JP" altLang="en-US" sz="1400">
                <a:solidFill>
                  <a:srgbClr val="000000"/>
                </a:solidFill>
                <a:latin typeface="Arial" pitchFamily="34" charset="0"/>
              </a:rPr>
              <a:t>（絶縁油</a:t>
            </a:r>
            <a:r>
              <a:rPr lang="en-US" altLang="ja-JP" sz="1400">
                <a:solidFill>
                  <a:srgbClr val="000000"/>
                </a:solidFill>
                <a:latin typeface="Arial" pitchFamily="34" charset="0"/>
              </a:rPr>
              <a:t>400 mg </a:t>
            </a:r>
            <a:r>
              <a:rPr lang="ja-JP" altLang="en-US" sz="1400">
                <a:solidFill>
                  <a:srgbClr val="000000"/>
                </a:solidFill>
                <a:latin typeface="Arial" pitchFamily="34" charset="0"/>
              </a:rPr>
              <a:t>中</a:t>
            </a:r>
            <a:r>
              <a:rPr lang="en-US" altLang="ja-JP" sz="1400">
                <a:solidFill>
                  <a:srgbClr val="000000"/>
                </a:solidFill>
                <a:latin typeface="Arial" pitchFamily="34" charset="0"/>
              </a:rPr>
              <a:t>)</a:t>
            </a:r>
          </a:p>
          <a:p>
            <a:pPr fontAlgn="base">
              <a:spcBef>
                <a:spcPct val="0"/>
              </a:spcBef>
              <a:spcAft>
                <a:spcPct val="0"/>
              </a:spcAft>
            </a:pPr>
            <a:r>
              <a:rPr lang="en-US" altLang="ja-JP" sz="1400">
                <a:solidFill>
                  <a:srgbClr val="000000"/>
                </a:solidFill>
                <a:latin typeface="Arial" pitchFamily="34" charset="0"/>
              </a:rPr>
              <a:t>CD</a:t>
            </a:r>
            <a:r>
              <a:rPr lang="ja-JP" altLang="en-US" sz="1400">
                <a:solidFill>
                  <a:srgbClr val="000000"/>
                </a:solidFill>
                <a:latin typeface="Arial" pitchFamily="34" charset="0"/>
              </a:rPr>
              <a:t>ポリマーの添加量</a:t>
            </a:r>
            <a:r>
              <a:rPr lang="en-US" altLang="ja-JP" sz="1400">
                <a:solidFill>
                  <a:srgbClr val="000000"/>
                </a:solidFill>
                <a:latin typeface="Arial" pitchFamily="34" charset="0"/>
              </a:rPr>
              <a:t>: 200 mg</a:t>
            </a:r>
          </a:p>
        </p:txBody>
      </p:sp>
      <p:sp>
        <p:nvSpPr>
          <p:cNvPr id="6167" name="Text Box 20"/>
          <p:cNvSpPr txBox="1">
            <a:spLocks noChangeArrowheads="1"/>
          </p:cNvSpPr>
          <p:nvPr/>
        </p:nvSpPr>
        <p:spPr bwMode="auto">
          <a:xfrm rot="-5400000">
            <a:off x="-792956" y="2788444"/>
            <a:ext cx="1890712" cy="304800"/>
          </a:xfrm>
          <a:prstGeom prst="rect">
            <a:avLst/>
          </a:prstGeom>
          <a:noFill/>
          <a:ln w="9525" algn="ctr">
            <a:noFill/>
            <a:miter lim="800000"/>
            <a:headEnd/>
            <a:tailEnd/>
          </a:ln>
        </p:spPr>
        <p:txBody>
          <a:bodyPr>
            <a:spAutoFit/>
          </a:bodyPr>
          <a:lstStyle/>
          <a:p>
            <a:pPr fontAlgn="base">
              <a:spcBef>
                <a:spcPct val="0"/>
              </a:spcBef>
              <a:spcAft>
                <a:spcPct val="0"/>
              </a:spcAft>
            </a:pPr>
            <a:r>
              <a:rPr lang="en-US" altLang="ja-JP" sz="1400" b="1">
                <a:solidFill>
                  <a:srgbClr val="000000"/>
                </a:solidFill>
                <a:latin typeface="Arial" pitchFamily="34" charset="0"/>
              </a:rPr>
              <a:t>PCB </a:t>
            </a:r>
            <a:r>
              <a:rPr lang="ja-JP" altLang="en-US" sz="1400" b="1">
                <a:solidFill>
                  <a:srgbClr val="000000"/>
                </a:solidFill>
                <a:latin typeface="Arial" pitchFamily="34" charset="0"/>
              </a:rPr>
              <a:t>除去率 （</a:t>
            </a:r>
            <a:r>
              <a:rPr lang="en-US" altLang="ja-JP" sz="1400" b="1">
                <a:solidFill>
                  <a:srgbClr val="000000"/>
                </a:solidFill>
                <a:latin typeface="Arial" pitchFamily="34" charset="0"/>
              </a:rPr>
              <a:t>%</a:t>
            </a:r>
            <a:r>
              <a:rPr lang="ja-JP" altLang="en-US" sz="1400" b="1">
                <a:solidFill>
                  <a:srgbClr val="000000"/>
                </a:solidFill>
                <a:latin typeface="Arial" pitchFamily="34" charset="0"/>
              </a:rPr>
              <a:t>）</a:t>
            </a:r>
          </a:p>
        </p:txBody>
      </p:sp>
      <p:graphicFrame>
        <p:nvGraphicFramePr>
          <p:cNvPr id="6155" name="Object 70"/>
          <p:cNvGraphicFramePr>
            <a:graphicFrameLocks noChangeAspect="1"/>
          </p:cNvGraphicFramePr>
          <p:nvPr/>
        </p:nvGraphicFramePr>
        <p:xfrm>
          <a:off x="6629400" y="3663950"/>
          <a:ext cx="881063" cy="315913"/>
        </p:xfrm>
        <a:graphic>
          <a:graphicData uri="http://schemas.openxmlformats.org/presentationml/2006/ole">
            <p:oleObj spid="_x0000_s12299" name="CS ChemDraw Drawing" r:id="rId14" imgW="2207160" imgH="789840" progId="ChemDraw.Document.6.0">
              <p:embed/>
            </p:oleObj>
          </a:graphicData>
        </a:graphic>
      </p:graphicFrame>
      <p:sp>
        <p:nvSpPr>
          <p:cNvPr id="6168" name="Rectangle 71"/>
          <p:cNvSpPr>
            <a:spLocks noChangeArrowheads="1"/>
          </p:cNvSpPr>
          <p:nvPr/>
        </p:nvSpPr>
        <p:spPr bwMode="auto">
          <a:xfrm>
            <a:off x="7510463" y="3640138"/>
            <a:ext cx="242887" cy="3048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400" b="1">
                <a:solidFill>
                  <a:srgbClr val="000000"/>
                </a:solidFill>
                <a:latin typeface="Arial" pitchFamily="34" charset="0"/>
              </a:rPr>
              <a:t>:</a:t>
            </a:r>
          </a:p>
        </p:txBody>
      </p:sp>
      <p:graphicFrame>
        <p:nvGraphicFramePr>
          <p:cNvPr id="6156" name="Object 72"/>
          <p:cNvGraphicFramePr>
            <a:graphicFrameLocks noChangeAspect="1"/>
          </p:cNvGraphicFramePr>
          <p:nvPr/>
        </p:nvGraphicFramePr>
        <p:xfrm>
          <a:off x="7767638" y="3606800"/>
          <a:ext cx="1104900" cy="431800"/>
        </p:xfrm>
        <a:graphic>
          <a:graphicData uri="http://schemas.openxmlformats.org/presentationml/2006/ole">
            <p:oleObj spid="_x0000_s12300" name="CS ChemDraw Drawing" r:id="rId15" imgW="2433240" imgH="949680" progId="ChemDraw.Document.6.0">
              <p:embed/>
            </p:oleObj>
          </a:graphicData>
        </a:graphic>
      </p:graphicFrame>
      <p:pic>
        <p:nvPicPr>
          <p:cNvPr id="6169" name="Picture 58" descr="F:\shade図\CDポリマー2.bmp"/>
          <p:cNvPicPr>
            <a:picLocks noChangeAspect="1" noChangeArrowheads="1"/>
          </p:cNvPicPr>
          <p:nvPr/>
        </p:nvPicPr>
        <p:blipFill>
          <a:blip r:embed="rId16" cstate="print"/>
          <a:srcRect l="3497" t="36241" r="11491" b="13753"/>
          <a:stretch>
            <a:fillRect/>
          </a:stretch>
        </p:blipFill>
        <p:spPr bwMode="auto">
          <a:xfrm>
            <a:off x="6497638" y="1924050"/>
            <a:ext cx="2466975" cy="1452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2" descr="CDpolymer3"/>
          <p:cNvPicPr>
            <a:picLocks noChangeAspect="1" noChangeArrowheads="1"/>
          </p:cNvPicPr>
          <p:nvPr/>
        </p:nvPicPr>
        <p:blipFill>
          <a:blip r:embed="rId3" cstate="print"/>
          <a:srcRect/>
          <a:stretch>
            <a:fillRect/>
          </a:stretch>
        </p:blipFill>
        <p:spPr bwMode="auto">
          <a:xfrm>
            <a:off x="5264150" y="947738"/>
            <a:ext cx="1798638" cy="1800225"/>
          </a:xfrm>
          <a:prstGeom prst="rect">
            <a:avLst/>
          </a:prstGeom>
          <a:noFill/>
          <a:ln w="9525">
            <a:noFill/>
            <a:miter lim="800000"/>
            <a:headEnd/>
            <a:tailEnd/>
          </a:ln>
        </p:spPr>
      </p:pic>
      <p:sp>
        <p:nvSpPr>
          <p:cNvPr id="39939" name="Line 2"/>
          <p:cNvSpPr>
            <a:spLocks noChangeShapeType="1"/>
          </p:cNvSpPr>
          <p:nvPr/>
        </p:nvSpPr>
        <p:spPr bwMode="auto">
          <a:xfrm>
            <a:off x="4724400" y="4572000"/>
            <a:ext cx="9525" cy="471488"/>
          </a:xfrm>
          <a:prstGeom prst="line">
            <a:avLst/>
          </a:prstGeom>
          <a:noFill/>
          <a:ln w="19050">
            <a:solidFill>
              <a:schemeClr val="tx1"/>
            </a:solidFill>
            <a:round/>
            <a:headEnd/>
            <a:tailEnd type="arrow" w="lg" len="lg"/>
          </a:ln>
        </p:spPr>
        <p:txBody>
          <a:bodyPr/>
          <a:lstStyle/>
          <a:p>
            <a:pPr fontAlgn="base">
              <a:spcBef>
                <a:spcPct val="0"/>
              </a:spcBef>
              <a:spcAft>
                <a:spcPct val="0"/>
              </a:spcAft>
            </a:pPr>
            <a:endParaRPr lang="ja-JP" altLang="en-US" sz="2400">
              <a:solidFill>
                <a:srgbClr val="000000"/>
              </a:solidFill>
            </a:endParaRPr>
          </a:p>
        </p:txBody>
      </p:sp>
      <p:sp>
        <p:nvSpPr>
          <p:cNvPr id="39940" name="Line 3"/>
          <p:cNvSpPr>
            <a:spLocks noChangeAspect="1" noChangeShapeType="1"/>
          </p:cNvSpPr>
          <p:nvPr/>
        </p:nvSpPr>
        <p:spPr bwMode="auto">
          <a:xfrm flipH="1">
            <a:off x="3124200" y="3105150"/>
            <a:ext cx="242888" cy="122238"/>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1" name="Line 4"/>
          <p:cNvSpPr>
            <a:spLocks noChangeAspect="1" noChangeShapeType="1"/>
          </p:cNvSpPr>
          <p:nvPr/>
        </p:nvSpPr>
        <p:spPr bwMode="auto">
          <a:xfrm>
            <a:off x="3611563" y="3105150"/>
            <a:ext cx="242887" cy="122238"/>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2" name="Line 5"/>
          <p:cNvSpPr>
            <a:spLocks noChangeAspect="1" noChangeShapeType="1"/>
          </p:cNvSpPr>
          <p:nvPr/>
        </p:nvSpPr>
        <p:spPr bwMode="auto">
          <a:xfrm>
            <a:off x="3367088" y="292258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3" name="Line 6"/>
          <p:cNvSpPr>
            <a:spLocks noChangeAspect="1" noChangeShapeType="1"/>
          </p:cNvSpPr>
          <p:nvPr/>
        </p:nvSpPr>
        <p:spPr bwMode="auto">
          <a:xfrm>
            <a:off x="3611563" y="292258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4" name="Line 7"/>
          <p:cNvSpPr>
            <a:spLocks noChangeAspect="1" noChangeShapeType="1"/>
          </p:cNvSpPr>
          <p:nvPr/>
        </p:nvSpPr>
        <p:spPr bwMode="auto">
          <a:xfrm>
            <a:off x="3124200" y="322738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5" name="Line 8"/>
          <p:cNvSpPr>
            <a:spLocks noChangeAspect="1" noChangeShapeType="1"/>
          </p:cNvSpPr>
          <p:nvPr/>
        </p:nvSpPr>
        <p:spPr bwMode="auto">
          <a:xfrm>
            <a:off x="3854450" y="322738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6" name="Line 9"/>
          <p:cNvSpPr>
            <a:spLocks noChangeAspect="1" noChangeShapeType="1"/>
          </p:cNvSpPr>
          <p:nvPr/>
        </p:nvSpPr>
        <p:spPr bwMode="auto">
          <a:xfrm>
            <a:off x="3124200" y="3409950"/>
            <a:ext cx="73025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47" name="Rectangle 10"/>
          <p:cNvSpPr>
            <a:spLocks noChangeAspect="1" noChangeArrowheads="1"/>
          </p:cNvSpPr>
          <p:nvPr/>
        </p:nvSpPr>
        <p:spPr bwMode="auto">
          <a:xfrm>
            <a:off x="3124200" y="3409950"/>
            <a:ext cx="730250" cy="792163"/>
          </a:xfrm>
          <a:prstGeom prst="rect">
            <a:avLst/>
          </a:prstGeom>
          <a:solidFill>
            <a:srgbClr val="993300"/>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48" name="Oval 11"/>
          <p:cNvSpPr>
            <a:spLocks noChangeArrowheads="1"/>
          </p:cNvSpPr>
          <p:nvPr/>
        </p:nvSpPr>
        <p:spPr bwMode="auto">
          <a:xfrm>
            <a:off x="3224213" y="2057400"/>
            <a:ext cx="533400" cy="533400"/>
          </a:xfrm>
          <a:prstGeom prst="ellipse">
            <a:avLst/>
          </a:prstGeom>
          <a:solidFill>
            <a:srgbClr val="CCFFCC"/>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49" name="Line 12"/>
          <p:cNvSpPr>
            <a:spLocks noChangeShapeType="1"/>
          </p:cNvSpPr>
          <p:nvPr/>
        </p:nvSpPr>
        <p:spPr bwMode="auto">
          <a:xfrm flipV="1">
            <a:off x="3505200" y="2590800"/>
            <a:ext cx="0" cy="1233488"/>
          </a:xfrm>
          <a:prstGeom prst="line">
            <a:avLst/>
          </a:prstGeom>
          <a:noFill/>
          <a:ln w="19050">
            <a:solidFill>
              <a:schemeClr val="tx1"/>
            </a:solidFill>
            <a:round/>
            <a:headEnd/>
            <a:tailEnd type="arrow" w="med" len="med"/>
          </a:ln>
        </p:spPr>
        <p:txBody>
          <a:bodyPr/>
          <a:lstStyle/>
          <a:p>
            <a:pPr fontAlgn="base">
              <a:spcBef>
                <a:spcPct val="0"/>
              </a:spcBef>
              <a:spcAft>
                <a:spcPct val="0"/>
              </a:spcAft>
            </a:pPr>
            <a:endParaRPr lang="ja-JP" altLang="en-US" sz="2400">
              <a:solidFill>
                <a:srgbClr val="000000"/>
              </a:solidFill>
            </a:endParaRPr>
          </a:p>
        </p:txBody>
      </p:sp>
      <p:sp>
        <p:nvSpPr>
          <p:cNvPr id="39950" name="Line 13"/>
          <p:cNvSpPr>
            <a:spLocks noChangeShapeType="1"/>
          </p:cNvSpPr>
          <p:nvPr/>
        </p:nvSpPr>
        <p:spPr bwMode="auto">
          <a:xfrm>
            <a:off x="4711700" y="1676400"/>
            <a:ext cx="0" cy="609600"/>
          </a:xfrm>
          <a:prstGeom prst="line">
            <a:avLst/>
          </a:prstGeom>
          <a:noFill/>
          <a:ln w="19050">
            <a:solidFill>
              <a:schemeClr val="tx1"/>
            </a:solidFill>
            <a:round/>
            <a:headEnd/>
            <a:tailEnd type="arrow" w="lg" len="lg"/>
          </a:ln>
        </p:spPr>
        <p:txBody>
          <a:bodyPr/>
          <a:lstStyle/>
          <a:p>
            <a:pPr fontAlgn="base">
              <a:spcBef>
                <a:spcPct val="0"/>
              </a:spcBef>
              <a:spcAft>
                <a:spcPct val="0"/>
              </a:spcAft>
            </a:pPr>
            <a:endParaRPr lang="ja-JP" altLang="en-US" sz="2400">
              <a:solidFill>
                <a:srgbClr val="000000"/>
              </a:solidFill>
            </a:endParaRPr>
          </a:p>
        </p:txBody>
      </p:sp>
      <p:grpSp>
        <p:nvGrpSpPr>
          <p:cNvPr id="2" name="Group 14"/>
          <p:cNvGrpSpPr>
            <a:grpSpLocks noChangeAspect="1"/>
          </p:cNvGrpSpPr>
          <p:nvPr/>
        </p:nvGrpSpPr>
        <p:grpSpPr bwMode="auto">
          <a:xfrm>
            <a:off x="4418013" y="1219200"/>
            <a:ext cx="306387" cy="306388"/>
            <a:chOff x="2378" y="336"/>
            <a:chExt cx="240" cy="240"/>
          </a:xfrm>
        </p:grpSpPr>
        <p:sp>
          <p:nvSpPr>
            <p:cNvPr id="40074" name="Oval 15"/>
            <p:cNvSpPr>
              <a:spLocks noChangeAspect="1" noChangeArrowheads="1"/>
            </p:cNvSpPr>
            <p:nvPr/>
          </p:nvSpPr>
          <p:spPr bwMode="auto">
            <a:xfrm>
              <a:off x="2378" y="336"/>
              <a:ext cx="240" cy="240"/>
            </a:xfrm>
            <a:prstGeom prst="ellipse">
              <a:avLst/>
            </a:prstGeom>
            <a:no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75" name="Line 16"/>
            <p:cNvSpPr>
              <a:spLocks noChangeAspect="1" noChangeShapeType="1"/>
            </p:cNvSpPr>
            <p:nvPr/>
          </p:nvSpPr>
          <p:spPr bwMode="auto">
            <a:xfrm flipH="1" flipV="1">
              <a:off x="2426" y="384"/>
              <a:ext cx="144" cy="144"/>
            </a:xfrm>
            <a:prstGeom prst="line">
              <a:avLst/>
            </a:prstGeom>
            <a:noFill/>
            <a:ln w="9525">
              <a:solidFill>
                <a:schemeClr val="tx1"/>
              </a:solidFill>
              <a:round/>
              <a:headEnd/>
              <a:tailEnd type="triangle" w="med" len="lg"/>
            </a:ln>
          </p:spPr>
          <p:txBody>
            <a:bodyPr/>
            <a:lstStyle/>
            <a:p>
              <a:pPr fontAlgn="base">
                <a:spcBef>
                  <a:spcPct val="0"/>
                </a:spcBef>
                <a:spcAft>
                  <a:spcPct val="0"/>
                </a:spcAft>
              </a:pPr>
              <a:endParaRPr lang="ja-JP" altLang="en-US" sz="2400">
                <a:solidFill>
                  <a:srgbClr val="000000"/>
                </a:solidFill>
              </a:endParaRPr>
            </a:p>
          </p:txBody>
        </p:sp>
      </p:grpSp>
      <p:sp>
        <p:nvSpPr>
          <p:cNvPr id="39952" name="Line 17"/>
          <p:cNvSpPr>
            <a:spLocks noChangeShapeType="1"/>
          </p:cNvSpPr>
          <p:nvPr/>
        </p:nvSpPr>
        <p:spPr bwMode="auto">
          <a:xfrm>
            <a:off x="4733925" y="4953000"/>
            <a:ext cx="0" cy="60960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53" name="Text Box 18"/>
          <p:cNvSpPr txBox="1">
            <a:spLocks noChangeArrowheads="1"/>
          </p:cNvSpPr>
          <p:nvPr/>
        </p:nvSpPr>
        <p:spPr bwMode="auto">
          <a:xfrm>
            <a:off x="2857500" y="4267200"/>
            <a:ext cx="1231900" cy="641350"/>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b="1">
                <a:solidFill>
                  <a:srgbClr val="000000"/>
                </a:solidFill>
                <a:latin typeface="ＭＳ Ｐゴシック" pitchFamily="50" charset="-128"/>
              </a:rPr>
              <a:t>PCB</a:t>
            </a:r>
            <a:r>
              <a:rPr lang="ja-JP" altLang="en-US" b="1">
                <a:solidFill>
                  <a:srgbClr val="000000"/>
                </a:solidFill>
                <a:latin typeface="ＭＳ Ｐゴシック" pitchFamily="50" charset="-128"/>
              </a:rPr>
              <a:t>汚染</a:t>
            </a:r>
          </a:p>
          <a:p>
            <a:pPr algn="ctr" fontAlgn="base">
              <a:spcBef>
                <a:spcPct val="0"/>
              </a:spcBef>
              <a:spcAft>
                <a:spcPct val="0"/>
              </a:spcAft>
            </a:pPr>
            <a:r>
              <a:rPr lang="ja-JP" altLang="en-US" b="1">
                <a:solidFill>
                  <a:srgbClr val="000000"/>
                </a:solidFill>
                <a:latin typeface="ＭＳ Ｐゴシック" pitchFamily="50" charset="-128"/>
              </a:rPr>
              <a:t>絶縁油</a:t>
            </a:r>
          </a:p>
        </p:txBody>
      </p:sp>
      <p:sp>
        <p:nvSpPr>
          <p:cNvPr id="39954" name="Text Box 19"/>
          <p:cNvSpPr txBox="1">
            <a:spLocks noChangeArrowheads="1"/>
          </p:cNvSpPr>
          <p:nvPr/>
        </p:nvSpPr>
        <p:spPr bwMode="auto">
          <a:xfrm>
            <a:off x="5103813" y="4465638"/>
            <a:ext cx="1601787" cy="517525"/>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1400" b="1">
                <a:solidFill>
                  <a:srgbClr val="000000"/>
                </a:solidFill>
                <a:latin typeface="ＭＳ Ｐゴシック" pitchFamily="50" charset="-128"/>
              </a:rPr>
              <a:t>吸着材を充填した</a:t>
            </a:r>
          </a:p>
          <a:p>
            <a:pPr algn="ctr" fontAlgn="base">
              <a:spcBef>
                <a:spcPct val="0"/>
              </a:spcBef>
              <a:spcAft>
                <a:spcPct val="0"/>
              </a:spcAft>
            </a:pPr>
            <a:r>
              <a:rPr lang="ja-JP" altLang="en-US" sz="1400" b="1">
                <a:solidFill>
                  <a:srgbClr val="000000"/>
                </a:solidFill>
                <a:latin typeface="ＭＳ Ｐゴシック" pitchFamily="50" charset="-128"/>
              </a:rPr>
              <a:t>カラム</a:t>
            </a:r>
          </a:p>
        </p:txBody>
      </p:sp>
      <p:sp>
        <p:nvSpPr>
          <p:cNvPr id="39955" name="Line 20"/>
          <p:cNvSpPr>
            <a:spLocks noChangeShapeType="1"/>
          </p:cNvSpPr>
          <p:nvPr/>
        </p:nvSpPr>
        <p:spPr bwMode="auto">
          <a:xfrm>
            <a:off x="3200400" y="3443288"/>
            <a:ext cx="5334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56" name="Line 21"/>
          <p:cNvSpPr>
            <a:spLocks noChangeShapeType="1"/>
          </p:cNvSpPr>
          <p:nvPr/>
        </p:nvSpPr>
        <p:spPr bwMode="auto">
          <a:xfrm>
            <a:off x="3200400" y="3519488"/>
            <a:ext cx="5334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57" name="Line 22"/>
          <p:cNvSpPr>
            <a:spLocks noChangeShapeType="1"/>
          </p:cNvSpPr>
          <p:nvPr/>
        </p:nvSpPr>
        <p:spPr bwMode="auto">
          <a:xfrm>
            <a:off x="3276600" y="3595688"/>
            <a:ext cx="3810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58" name="Line 23"/>
          <p:cNvSpPr>
            <a:spLocks noChangeShapeType="1"/>
          </p:cNvSpPr>
          <p:nvPr/>
        </p:nvSpPr>
        <p:spPr bwMode="auto">
          <a:xfrm>
            <a:off x="3352800" y="3671888"/>
            <a:ext cx="3048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59" name="Line 24"/>
          <p:cNvSpPr>
            <a:spLocks noChangeShapeType="1"/>
          </p:cNvSpPr>
          <p:nvPr/>
        </p:nvSpPr>
        <p:spPr bwMode="auto">
          <a:xfrm>
            <a:off x="3429000" y="3748088"/>
            <a:ext cx="2286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60" name="Line 25"/>
          <p:cNvSpPr>
            <a:spLocks noChangeShapeType="1"/>
          </p:cNvSpPr>
          <p:nvPr/>
        </p:nvSpPr>
        <p:spPr bwMode="auto">
          <a:xfrm>
            <a:off x="3429000" y="3824288"/>
            <a:ext cx="2286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61" name="Line 26"/>
          <p:cNvSpPr>
            <a:spLocks noChangeShapeType="1"/>
          </p:cNvSpPr>
          <p:nvPr/>
        </p:nvSpPr>
        <p:spPr bwMode="auto">
          <a:xfrm>
            <a:off x="3581400" y="3900488"/>
            <a:ext cx="76200" cy="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62" name="Text Box 27"/>
          <p:cNvSpPr txBox="1">
            <a:spLocks noChangeArrowheads="1"/>
          </p:cNvSpPr>
          <p:nvPr/>
        </p:nvSpPr>
        <p:spPr bwMode="auto">
          <a:xfrm>
            <a:off x="2611438" y="2111375"/>
            <a:ext cx="665162"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000000"/>
                </a:solidFill>
                <a:latin typeface="ＭＳ Ｐゴシック" pitchFamily="50" charset="-128"/>
              </a:rPr>
              <a:t>ポンプ</a:t>
            </a:r>
          </a:p>
        </p:txBody>
      </p:sp>
      <p:grpSp>
        <p:nvGrpSpPr>
          <p:cNvPr id="3" name="Group 28"/>
          <p:cNvGrpSpPr>
            <a:grpSpLocks/>
          </p:cNvGrpSpPr>
          <p:nvPr/>
        </p:nvGrpSpPr>
        <p:grpSpPr bwMode="auto">
          <a:xfrm>
            <a:off x="152400" y="2438400"/>
            <a:ext cx="1900238" cy="1279525"/>
            <a:chOff x="330" y="1227"/>
            <a:chExt cx="1197" cy="806"/>
          </a:xfrm>
        </p:grpSpPr>
        <p:grpSp>
          <p:nvGrpSpPr>
            <p:cNvPr id="4" name="Group 29"/>
            <p:cNvGrpSpPr>
              <a:grpSpLocks noChangeAspect="1"/>
            </p:cNvGrpSpPr>
            <p:nvPr/>
          </p:nvGrpSpPr>
          <p:grpSpPr bwMode="auto">
            <a:xfrm>
              <a:off x="653" y="1227"/>
              <a:ext cx="209" cy="336"/>
              <a:chOff x="432" y="624"/>
              <a:chExt cx="624" cy="1008"/>
            </a:xfrm>
          </p:grpSpPr>
          <p:sp>
            <p:nvSpPr>
              <p:cNvPr id="40072" name="AutoShape 30"/>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73" name="Arc 31"/>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5" name="Group 32"/>
            <p:cNvGrpSpPr>
              <a:grpSpLocks noChangeAspect="1"/>
            </p:cNvGrpSpPr>
            <p:nvPr/>
          </p:nvGrpSpPr>
          <p:grpSpPr bwMode="auto">
            <a:xfrm>
              <a:off x="982" y="1231"/>
              <a:ext cx="209" cy="336"/>
              <a:chOff x="432" y="624"/>
              <a:chExt cx="624" cy="1008"/>
            </a:xfrm>
          </p:grpSpPr>
          <p:sp>
            <p:nvSpPr>
              <p:cNvPr id="40070" name="AutoShape 33"/>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71" name="Arc 34"/>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6" name="Group 35"/>
            <p:cNvGrpSpPr>
              <a:grpSpLocks noChangeAspect="1"/>
            </p:cNvGrpSpPr>
            <p:nvPr/>
          </p:nvGrpSpPr>
          <p:grpSpPr bwMode="auto">
            <a:xfrm>
              <a:off x="526" y="1391"/>
              <a:ext cx="209" cy="336"/>
              <a:chOff x="432" y="624"/>
              <a:chExt cx="624" cy="1008"/>
            </a:xfrm>
          </p:grpSpPr>
          <p:sp>
            <p:nvSpPr>
              <p:cNvPr id="40068" name="AutoShape 36"/>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69" name="Arc 37"/>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7" name="Group 38"/>
            <p:cNvGrpSpPr>
              <a:grpSpLocks noChangeAspect="1"/>
            </p:cNvGrpSpPr>
            <p:nvPr/>
          </p:nvGrpSpPr>
          <p:grpSpPr bwMode="auto">
            <a:xfrm>
              <a:off x="855" y="1395"/>
              <a:ext cx="209" cy="336"/>
              <a:chOff x="432" y="624"/>
              <a:chExt cx="624" cy="1008"/>
            </a:xfrm>
          </p:grpSpPr>
          <p:sp>
            <p:nvSpPr>
              <p:cNvPr id="40066" name="AutoShape 39"/>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67" name="Arc 40"/>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8" name="Group 41"/>
            <p:cNvGrpSpPr>
              <a:grpSpLocks noChangeAspect="1"/>
            </p:cNvGrpSpPr>
            <p:nvPr/>
          </p:nvGrpSpPr>
          <p:grpSpPr bwMode="auto">
            <a:xfrm>
              <a:off x="1197" y="1391"/>
              <a:ext cx="210" cy="336"/>
              <a:chOff x="432" y="624"/>
              <a:chExt cx="624" cy="1008"/>
            </a:xfrm>
          </p:grpSpPr>
          <p:sp>
            <p:nvSpPr>
              <p:cNvPr id="40064" name="AutoShape 42"/>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65" name="Arc 43"/>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9" name="Group 44"/>
            <p:cNvGrpSpPr>
              <a:grpSpLocks noChangeAspect="1"/>
            </p:cNvGrpSpPr>
            <p:nvPr/>
          </p:nvGrpSpPr>
          <p:grpSpPr bwMode="auto">
            <a:xfrm>
              <a:off x="330" y="1529"/>
              <a:ext cx="209" cy="336"/>
              <a:chOff x="432" y="624"/>
              <a:chExt cx="624" cy="1008"/>
            </a:xfrm>
          </p:grpSpPr>
          <p:sp>
            <p:nvSpPr>
              <p:cNvPr id="40062" name="AutoShape 45"/>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63" name="Arc 46"/>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0" name="Group 47"/>
            <p:cNvGrpSpPr>
              <a:grpSpLocks noChangeAspect="1"/>
            </p:cNvGrpSpPr>
            <p:nvPr/>
          </p:nvGrpSpPr>
          <p:grpSpPr bwMode="auto">
            <a:xfrm>
              <a:off x="646" y="1529"/>
              <a:ext cx="209" cy="336"/>
              <a:chOff x="432" y="624"/>
              <a:chExt cx="624" cy="1008"/>
            </a:xfrm>
          </p:grpSpPr>
          <p:sp>
            <p:nvSpPr>
              <p:cNvPr id="40060" name="AutoShape 48"/>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61" name="Arc 49"/>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1" name="Group 50"/>
            <p:cNvGrpSpPr>
              <a:grpSpLocks noChangeAspect="1"/>
            </p:cNvGrpSpPr>
            <p:nvPr/>
          </p:nvGrpSpPr>
          <p:grpSpPr bwMode="auto">
            <a:xfrm>
              <a:off x="975" y="1533"/>
              <a:ext cx="209" cy="336"/>
              <a:chOff x="432" y="624"/>
              <a:chExt cx="624" cy="1008"/>
            </a:xfrm>
          </p:grpSpPr>
          <p:sp>
            <p:nvSpPr>
              <p:cNvPr id="40058" name="AutoShape 51"/>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59" name="Arc 52"/>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2" name="Group 53"/>
            <p:cNvGrpSpPr>
              <a:grpSpLocks noChangeAspect="1"/>
            </p:cNvGrpSpPr>
            <p:nvPr/>
          </p:nvGrpSpPr>
          <p:grpSpPr bwMode="auto">
            <a:xfrm>
              <a:off x="1318" y="1529"/>
              <a:ext cx="209" cy="336"/>
              <a:chOff x="432" y="624"/>
              <a:chExt cx="624" cy="1008"/>
            </a:xfrm>
          </p:grpSpPr>
          <p:sp>
            <p:nvSpPr>
              <p:cNvPr id="40056" name="AutoShape 54"/>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57" name="Arc 55"/>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3" name="Group 56"/>
            <p:cNvGrpSpPr>
              <a:grpSpLocks noChangeAspect="1"/>
            </p:cNvGrpSpPr>
            <p:nvPr/>
          </p:nvGrpSpPr>
          <p:grpSpPr bwMode="auto">
            <a:xfrm>
              <a:off x="492" y="1693"/>
              <a:ext cx="209" cy="336"/>
              <a:chOff x="432" y="624"/>
              <a:chExt cx="624" cy="1008"/>
            </a:xfrm>
          </p:grpSpPr>
          <p:sp>
            <p:nvSpPr>
              <p:cNvPr id="40054" name="AutoShape 57"/>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55" name="Arc 58"/>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4" name="Group 59"/>
            <p:cNvGrpSpPr>
              <a:grpSpLocks noChangeAspect="1"/>
            </p:cNvGrpSpPr>
            <p:nvPr/>
          </p:nvGrpSpPr>
          <p:grpSpPr bwMode="auto">
            <a:xfrm>
              <a:off x="821" y="1697"/>
              <a:ext cx="209" cy="336"/>
              <a:chOff x="432" y="624"/>
              <a:chExt cx="624" cy="1008"/>
            </a:xfrm>
          </p:grpSpPr>
          <p:sp>
            <p:nvSpPr>
              <p:cNvPr id="40052" name="AutoShape 60"/>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53" name="Arc 61"/>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nvGrpSpPr>
            <p:cNvPr id="15" name="Group 62"/>
            <p:cNvGrpSpPr>
              <a:grpSpLocks noChangeAspect="1"/>
            </p:cNvGrpSpPr>
            <p:nvPr/>
          </p:nvGrpSpPr>
          <p:grpSpPr bwMode="auto">
            <a:xfrm>
              <a:off x="1164" y="1693"/>
              <a:ext cx="209" cy="336"/>
              <a:chOff x="432" y="624"/>
              <a:chExt cx="624" cy="1008"/>
            </a:xfrm>
          </p:grpSpPr>
          <p:sp>
            <p:nvSpPr>
              <p:cNvPr id="40050" name="AutoShape 63"/>
              <p:cNvSpPr>
                <a:spLocks noChangeAspect="1" noChangeArrowheads="1"/>
              </p:cNvSpPr>
              <p:nvPr/>
            </p:nvSpPr>
            <p:spPr bwMode="auto">
              <a:xfrm>
                <a:off x="432" y="624"/>
                <a:ext cx="624" cy="1008"/>
              </a:xfrm>
              <a:prstGeom prst="can">
                <a:avLst>
                  <a:gd name="adj" fmla="val 40385"/>
                </a:avLst>
              </a:prstGeom>
              <a:solidFill>
                <a:srgbClr val="993300"/>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51" name="Arc 64"/>
              <p:cNvSpPr>
                <a:spLocks noChangeAspect="1"/>
              </p:cNvSpPr>
              <p:nvPr/>
            </p:nvSpPr>
            <p:spPr bwMode="auto">
              <a:xfrm flipH="1" flipV="1">
                <a:off x="432" y="1132"/>
                <a:ext cx="623" cy="11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 name="T9" fmla="*/ 0 w 43134"/>
                  <a:gd name="T10" fmla="*/ 0 h 21600"/>
                  <a:gd name="T11" fmla="*/ 43134 w 43134"/>
                  <a:gd name="T12" fmla="*/ 21600 h 21600"/>
                </a:gdLst>
                <a:ahLst/>
                <a:cxnLst>
                  <a:cxn ang="T6">
                    <a:pos x="T0" y="T1"/>
                  </a:cxn>
                  <a:cxn ang="T7">
                    <a:pos x="T2" y="T3"/>
                  </a:cxn>
                  <a:cxn ang="T8">
                    <a:pos x="T4" y="T5"/>
                  </a:cxn>
                </a:cxnLst>
                <a:rect l="T9" t="T10" r="T11" b="T12"/>
                <a:pathLst>
                  <a:path w="43134" h="21600" fill="none" extrusionOk="0">
                    <a:moveTo>
                      <a:pt x="0" y="19908"/>
                    </a:moveTo>
                    <a:cubicBezTo>
                      <a:pt x="883" y="8669"/>
                      <a:pt x="10260" y="-1"/>
                      <a:pt x="21534" y="0"/>
                    </a:cubicBezTo>
                    <a:cubicBezTo>
                      <a:pt x="33463" y="0"/>
                      <a:pt x="43134" y="9670"/>
                      <a:pt x="43134" y="21600"/>
                    </a:cubicBezTo>
                  </a:path>
                  <a:path w="43134" h="21600" stroke="0" extrusionOk="0">
                    <a:moveTo>
                      <a:pt x="0" y="19908"/>
                    </a:moveTo>
                    <a:cubicBezTo>
                      <a:pt x="883" y="8669"/>
                      <a:pt x="10260" y="-1"/>
                      <a:pt x="21534" y="0"/>
                    </a:cubicBezTo>
                    <a:cubicBezTo>
                      <a:pt x="33463" y="0"/>
                      <a:pt x="43134" y="9670"/>
                      <a:pt x="43134" y="21600"/>
                    </a:cubicBezTo>
                    <a:lnTo>
                      <a:pt x="21534" y="21600"/>
                    </a:lnTo>
                    <a:close/>
                  </a:path>
                </a:pathLst>
              </a:custGeom>
              <a:noFill/>
              <a:ln w="12700">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sp>
        <p:nvSpPr>
          <p:cNvPr id="39964" name="Text Box 65"/>
          <p:cNvSpPr txBox="1">
            <a:spLocks noChangeArrowheads="1"/>
          </p:cNvSpPr>
          <p:nvPr/>
        </p:nvSpPr>
        <p:spPr bwMode="auto">
          <a:xfrm>
            <a:off x="0" y="3811588"/>
            <a:ext cx="2438400" cy="915987"/>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b="1">
                <a:solidFill>
                  <a:srgbClr val="000000"/>
                </a:solidFill>
                <a:latin typeface="ＭＳ Ｐゴシック" pitchFamily="50" charset="-128"/>
              </a:rPr>
              <a:t>大量に保管されている</a:t>
            </a:r>
          </a:p>
          <a:p>
            <a:pPr algn="ctr" fontAlgn="base">
              <a:spcBef>
                <a:spcPct val="0"/>
              </a:spcBef>
              <a:spcAft>
                <a:spcPct val="0"/>
              </a:spcAft>
            </a:pPr>
            <a:r>
              <a:rPr lang="en-US" altLang="ja-JP" b="1">
                <a:solidFill>
                  <a:srgbClr val="000000"/>
                </a:solidFill>
                <a:latin typeface="ＭＳ Ｐゴシック" pitchFamily="50" charset="-128"/>
              </a:rPr>
              <a:t>PCB</a:t>
            </a:r>
            <a:r>
              <a:rPr lang="ja-JP" altLang="en-US" b="1">
                <a:solidFill>
                  <a:srgbClr val="000000"/>
                </a:solidFill>
                <a:latin typeface="ＭＳ Ｐゴシック" pitchFamily="50" charset="-128"/>
              </a:rPr>
              <a:t>汚染絶縁油</a:t>
            </a:r>
          </a:p>
          <a:p>
            <a:pPr algn="ctr" fontAlgn="base">
              <a:spcBef>
                <a:spcPct val="0"/>
              </a:spcBef>
              <a:spcAft>
                <a:spcPct val="0"/>
              </a:spcAft>
            </a:pPr>
            <a:r>
              <a:rPr lang="ja-JP" altLang="en-US" b="1">
                <a:solidFill>
                  <a:srgbClr val="FF0066"/>
                </a:solidFill>
                <a:latin typeface="ＭＳ Ｐゴシック" pitchFamily="50" charset="-128"/>
              </a:rPr>
              <a:t>（</a:t>
            </a:r>
            <a:r>
              <a:rPr lang="en-US" altLang="ja-JP" b="1">
                <a:solidFill>
                  <a:srgbClr val="FF0066"/>
                </a:solidFill>
                <a:latin typeface="ＭＳ Ｐゴシック" pitchFamily="50" charset="-128"/>
              </a:rPr>
              <a:t>500,000</a:t>
            </a:r>
            <a:r>
              <a:rPr lang="ja-JP" altLang="en-US" b="1">
                <a:solidFill>
                  <a:srgbClr val="FF0066"/>
                </a:solidFill>
                <a:latin typeface="ＭＳ Ｐゴシック" pitchFamily="50" charset="-128"/>
              </a:rPr>
              <a:t>トン以上）</a:t>
            </a:r>
          </a:p>
        </p:txBody>
      </p:sp>
      <p:sp>
        <p:nvSpPr>
          <p:cNvPr id="39965" name="Line 66"/>
          <p:cNvSpPr>
            <a:spLocks noChangeShapeType="1"/>
          </p:cNvSpPr>
          <p:nvPr/>
        </p:nvSpPr>
        <p:spPr bwMode="auto">
          <a:xfrm>
            <a:off x="2209800" y="3505200"/>
            <a:ext cx="762000" cy="228600"/>
          </a:xfrm>
          <a:prstGeom prst="line">
            <a:avLst/>
          </a:prstGeom>
          <a:noFill/>
          <a:ln w="38100">
            <a:solidFill>
              <a:srgbClr val="FF6600"/>
            </a:solidFill>
            <a:round/>
            <a:headEnd/>
            <a:tailEnd type="stealth" w="lg" len="lg"/>
          </a:ln>
        </p:spPr>
        <p:txBody>
          <a:bodyPr/>
          <a:lstStyle/>
          <a:p>
            <a:pPr fontAlgn="base">
              <a:spcBef>
                <a:spcPct val="0"/>
              </a:spcBef>
              <a:spcAft>
                <a:spcPct val="0"/>
              </a:spcAft>
            </a:pPr>
            <a:endParaRPr lang="ja-JP" altLang="en-US" sz="2400">
              <a:solidFill>
                <a:srgbClr val="000000"/>
              </a:solidFill>
            </a:endParaRPr>
          </a:p>
        </p:txBody>
      </p:sp>
      <p:sp>
        <p:nvSpPr>
          <p:cNvPr id="39966" name="Line 67"/>
          <p:cNvSpPr>
            <a:spLocks noChangeShapeType="1"/>
          </p:cNvSpPr>
          <p:nvPr/>
        </p:nvSpPr>
        <p:spPr bwMode="auto">
          <a:xfrm flipV="1">
            <a:off x="4038600" y="1371600"/>
            <a:ext cx="0" cy="30480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67" name="Line 68"/>
          <p:cNvSpPr>
            <a:spLocks noChangeShapeType="1"/>
          </p:cNvSpPr>
          <p:nvPr/>
        </p:nvSpPr>
        <p:spPr bwMode="auto">
          <a:xfrm>
            <a:off x="3505200" y="1676400"/>
            <a:ext cx="0" cy="38100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68" name="Oval 69"/>
          <p:cNvSpPr>
            <a:spLocks noChangeArrowheads="1"/>
          </p:cNvSpPr>
          <p:nvPr/>
        </p:nvSpPr>
        <p:spPr bwMode="auto">
          <a:xfrm>
            <a:off x="914400" y="5638800"/>
            <a:ext cx="1143000" cy="533400"/>
          </a:xfrm>
          <a:prstGeom prst="ellipse">
            <a:avLst/>
          </a:prstGeom>
          <a:solidFill>
            <a:srgbClr val="CCFFCC"/>
          </a:solidFill>
          <a:ln w="9525">
            <a:solidFill>
              <a:schemeClr val="tx1"/>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grpSp>
        <p:nvGrpSpPr>
          <p:cNvPr id="16" name="Group 70"/>
          <p:cNvGrpSpPr>
            <a:grpSpLocks/>
          </p:cNvGrpSpPr>
          <p:nvPr/>
        </p:nvGrpSpPr>
        <p:grpSpPr bwMode="auto">
          <a:xfrm>
            <a:off x="4371975" y="5048250"/>
            <a:ext cx="730250" cy="1279525"/>
            <a:chOff x="2768" y="3065"/>
            <a:chExt cx="460" cy="806"/>
          </a:xfrm>
        </p:grpSpPr>
        <p:sp>
          <p:nvSpPr>
            <p:cNvPr id="40031" name="Line 71"/>
            <p:cNvSpPr>
              <a:spLocks noChangeAspect="1" noChangeShapeType="1"/>
            </p:cNvSpPr>
            <p:nvPr/>
          </p:nvSpPr>
          <p:spPr bwMode="auto">
            <a:xfrm flipH="1">
              <a:off x="2768" y="3180"/>
              <a:ext cx="152" cy="77"/>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32" name="Line 72"/>
            <p:cNvSpPr>
              <a:spLocks noChangeAspect="1" noChangeShapeType="1"/>
            </p:cNvSpPr>
            <p:nvPr/>
          </p:nvSpPr>
          <p:spPr bwMode="auto">
            <a:xfrm>
              <a:off x="3074" y="3180"/>
              <a:ext cx="154" cy="77"/>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33" name="Line 73"/>
            <p:cNvSpPr>
              <a:spLocks noChangeAspect="1" noChangeShapeType="1"/>
            </p:cNvSpPr>
            <p:nvPr/>
          </p:nvSpPr>
          <p:spPr bwMode="auto">
            <a:xfrm>
              <a:off x="2920" y="3065"/>
              <a:ext cx="0" cy="115"/>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34" name="Line 74"/>
            <p:cNvSpPr>
              <a:spLocks noChangeAspect="1" noChangeShapeType="1"/>
            </p:cNvSpPr>
            <p:nvPr/>
          </p:nvSpPr>
          <p:spPr bwMode="auto">
            <a:xfrm>
              <a:off x="3074" y="3065"/>
              <a:ext cx="0" cy="115"/>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35" name="Line 75"/>
            <p:cNvSpPr>
              <a:spLocks noChangeAspect="1" noChangeShapeType="1"/>
            </p:cNvSpPr>
            <p:nvPr/>
          </p:nvSpPr>
          <p:spPr bwMode="auto">
            <a:xfrm>
              <a:off x="2768" y="3257"/>
              <a:ext cx="0" cy="328"/>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36" name="Line 76"/>
            <p:cNvSpPr>
              <a:spLocks noChangeAspect="1" noChangeShapeType="1"/>
            </p:cNvSpPr>
            <p:nvPr/>
          </p:nvSpPr>
          <p:spPr bwMode="auto">
            <a:xfrm>
              <a:off x="3228" y="3257"/>
              <a:ext cx="0" cy="28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37" name="Rectangle 77"/>
            <p:cNvSpPr>
              <a:spLocks noChangeAspect="1" noChangeArrowheads="1"/>
            </p:cNvSpPr>
            <p:nvPr/>
          </p:nvSpPr>
          <p:spPr bwMode="auto">
            <a:xfrm>
              <a:off x="2768" y="3537"/>
              <a:ext cx="460" cy="334"/>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grpSp>
      <p:sp>
        <p:nvSpPr>
          <p:cNvPr id="39970" name="Text Box 78"/>
          <p:cNvSpPr txBox="1">
            <a:spLocks noChangeArrowheads="1"/>
          </p:cNvSpPr>
          <p:nvPr/>
        </p:nvSpPr>
        <p:spPr bwMode="auto">
          <a:xfrm>
            <a:off x="3657600" y="6338888"/>
            <a:ext cx="2514600" cy="366712"/>
          </a:xfrm>
          <a:prstGeom prst="rect">
            <a:avLst/>
          </a:prstGeom>
          <a:noFill/>
          <a:ln w="9525">
            <a:noFill/>
            <a:miter lim="800000"/>
            <a:headEnd/>
            <a:tailEnd/>
          </a:ln>
        </p:spPr>
        <p:txBody>
          <a:bodyPr>
            <a:spAutoFit/>
          </a:bodyPr>
          <a:lstStyle/>
          <a:p>
            <a:pPr fontAlgn="base">
              <a:spcBef>
                <a:spcPct val="0"/>
              </a:spcBef>
              <a:spcAft>
                <a:spcPct val="0"/>
              </a:spcAft>
            </a:pPr>
            <a:r>
              <a:rPr lang="en-US" altLang="ja-JP" b="1">
                <a:solidFill>
                  <a:srgbClr val="000000"/>
                </a:solidFill>
                <a:latin typeface="ＭＳ Ｐゴシック" pitchFamily="50" charset="-128"/>
              </a:rPr>
              <a:t>PCB</a:t>
            </a:r>
            <a:r>
              <a:rPr lang="ja-JP" altLang="en-US" b="1">
                <a:solidFill>
                  <a:srgbClr val="000000"/>
                </a:solidFill>
                <a:latin typeface="ＭＳ Ｐゴシック" pitchFamily="50" charset="-128"/>
              </a:rPr>
              <a:t>を含まない絶縁油</a:t>
            </a:r>
          </a:p>
        </p:txBody>
      </p:sp>
      <p:sp>
        <p:nvSpPr>
          <p:cNvPr id="39971" name="Text Box 79"/>
          <p:cNvSpPr txBox="1">
            <a:spLocks noChangeArrowheads="1"/>
          </p:cNvSpPr>
          <p:nvPr/>
        </p:nvSpPr>
        <p:spPr bwMode="auto">
          <a:xfrm>
            <a:off x="1066800" y="5702300"/>
            <a:ext cx="990600" cy="366713"/>
          </a:xfrm>
          <a:prstGeom prst="rect">
            <a:avLst/>
          </a:prstGeom>
          <a:noFill/>
          <a:ln w="9525">
            <a:noFill/>
            <a:miter lim="800000"/>
            <a:headEnd/>
            <a:tailEnd/>
          </a:ln>
        </p:spPr>
        <p:txBody>
          <a:bodyPr>
            <a:spAutoFit/>
          </a:bodyPr>
          <a:lstStyle/>
          <a:p>
            <a:pPr fontAlgn="base">
              <a:spcBef>
                <a:spcPct val="0"/>
              </a:spcBef>
              <a:spcAft>
                <a:spcPct val="0"/>
              </a:spcAft>
            </a:pPr>
            <a:r>
              <a:rPr lang="ja-JP" altLang="en-US" b="1">
                <a:solidFill>
                  <a:srgbClr val="000000"/>
                </a:solidFill>
                <a:latin typeface="ＭＳ Ｐゴシック" pitchFamily="50" charset="-128"/>
              </a:rPr>
              <a:t>再利用</a:t>
            </a:r>
          </a:p>
        </p:txBody>
      </p:sp>
      <p:sp>
        <p:nvSpPr>
          <p:cNvPr id="39972" name="AutoShape 80"/>
          <p:cNvSpPr>
            <a:spLocks noChangeArrowheads="1"/>
          </p:cNvSpPr>
          <p:nvPr/>
        </p:nvSpPr>
        <p:spPr bwMode="auto">
          <a:xfrm>
            <a:off x="2133600" y="5668963"/>
            <a:ext cx="2133600" cy="457200"/>
          </a:xfrm>
          <a:prstGeom prst="leftArrow">
            <a:avLst>
              <a:gd name="adj1" fmla="val 50000"/>
              <a:gd name="adj2" fmla="val 116667"/>
            </a:avLst>
          </a:prstGeom>
          <a:solidFill>
            <a:srgbClr val="FF99CC"/>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73" name="Text Box 81"/>
          <p:cNvSpPr txBox="1">
            <a:spLocks noChangeArrowheads="1"/>
          </p:cNvSpPr>
          <p:nvPr/>
        </p:nvSpPr>
        <p:spPr bwMode="auto">
          <a:xfrm>
            <a:off x="762000" y="6324600"/>
            <a:ext cx="1520825" cy="457200"/>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2400" b="1">
                <a:solidFill>
                  <a:srgbClr val="FF0000"/>
                </a:solidFill>
                <a:latin typeface="ＭＳ Ｐゴシック" pitchFamily="50" charset="-128"/>
              </a:rPr>
              <a:t>環境保全</a:t>
            </a:r>
          </a:p>
        </p:txBody>
      </p:sp>
      <p:sp>
        <p:nvSpPr>
          <p:cNvPr id="39974" name="Line 82"/>
          <p:cNvSpPr>
            <a:spLocks noChangeShapeType="1"/>
          </p:cNvSpPr>
          <p:nvPr/>
        </p:nvSpPr>
        <p:spPr bwMode="auto">
          <a:xfrm>
            <a:off x="3505200" y="1676400"/>
            <a:ext cx="1219200" cy="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75" name="Line 83"/>
          <p:cNvSpPr>
            <a:spLocks noChangeShapeType="1"/>
          </p:cNvSpPr>
          <p:nvPr/>
        </p:nvSpPr>
        <p:spPr bwMode="auto">
          <a:xfrm>
            <a:off x="5257800" y="3779838"/>
            <a:ext cx="1981200" cy="0"/>
          </a:xfrm>
          <a:prstGeom prst="line">
            <a:avLst/>
          </a:prstGeom>
          <a:noFill/>
          <a:ln w="57150">
            <a:solidFill>
              <a:srgbClr val="008000"/>
            </a:solidFill>
            <a:round/>
            <a:headEnd/>
            <a:tailEnd type="stealth" w="lg" len="lg"/>
          </a:ln>
        </p:spPr>
        <p:txBody>
          <a:bodyPr/>
          <a:lstStyle/>
          <a:p>
            <a:pPr fontAlgn="base">
              <a:spcBef>
                <a:spcPct val="0"/>
              </a:spcBef>
              <a:spcAft>
                <a:spcPct val="0"/>
              </a:spcAft>
            </a:pPr>
            <a:endParaRPr lang="ja-JP" altLang="en-US" sz="2400">
              <a:solidFill>
                <a:srgbClr val="000000"/>
              </a:solidFill>
            </a:endParaRPr>
          </a:p>
        </p:txBody>
      </p:sp>
      <p:sp>
        <p:nvSpPr>
          <p:cNvPr id="39976" name="Line 84"/>
          <p:cNvSpPr>
            <a:spLocks noChangeAspect="1" noChangeShapeType="1"/>
          </p:cNvSpPr>
          <p:nvPr/>
        </p:nvSpPr>
        <p:spPr bwMode="auto">
          <a:xfrm flipH="1">
            <a:off x="7467600" y="3333750"/>
            <a:ext cx="242888" cy="122238"/>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77" name="Line 85"/>
          <p:cNvSpPr>
            <a:spLocks noChangeAspect="1" noChangeShapeType="1"/>
          </p:cNvSpPr>
          <p:nvPr/>
        </p:nvSpPr>
        <p:spPr bwMode="auto">
          <a:xfrm>
            <a:off x="7954963" y="3333750"/>
            <a:ext cx="242887" cy="122238"/>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78" name="Line 86"/>
          <p:cNvSpPr>
            <a:spLocks noChangeAspect="1" noChangeShapeType="1"/>
          </p:cNvSpPr>
          <p:nvPr/>
        </p:nvSpPr>
        <p:spPr bwMode="auto">
          <a:xfrm>
            <a:off x="7697788" y="314483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79" name="Line 87"/>
          <p:cNvSpPr>
            <a:spLocks noChangeAspect="1" noChangeShapeType="1"/>
          </p:cNvSpPr>
          <p:nvPr/>
        </p:nvSpPr>
        <p:spPr bwMode="auto">
          <a:xfrm>
            <a:off x="7954963" y="314483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80" name="Line 88"/>
          <p:cNvSpPr>
            <a:spLocks noChangeAspect="1" noChangeShapeType="1"/>
          </p:cNvSpPr>
          <p:nvPr/>
        </p:nvSpPr>
        <p:spPr bwMode="auto">
          <a:xfrm>
            <a:off x="7467600" y="345598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81" name="Line 89"/>
          <p:cNvSpPr>
            <a:spLocks noChangeAspect="1" noChangeShapeType="1"/>
          </p:cNvSpPr>
          <p:nvPr/>
        </p:nvSpPr>
        <p:spPr bwMode="auto">
          <a:xfrm>
            <a:off x="8197850" y="3455988"/>
            <a:ext cx="0" cy="182562"/>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82" name="Rectangle 90"/>
          <p:cNvSpPr>
            <a:spLocks noChangeAspect="1" noChangeArrowheads="1"/>
          </p:cNvSpPr>
          <p:nvPr/>
        </p:nvSpPr>
        <p:spPr bwMode="auto">
          <a:xfrm flipV="1">
            <a:off x="7467600" y="4324350"/>
            <a:ext cx="730250" cy="76200"/>
          </a:xfrm>
          <a:prstGeom prst="rect">
            <a:avLst/>
          </a:prstGeom>
          <a:solidFill>
            <a:srgbClr val="993300"/>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83" name="Line 91"/>
          <p:cNvSpPr>
            <a:spLocks noChangeShapeType="1"/>
          </p:cNvSpPr>
          <p:nvPr/>
        </p:nvSpPr>
        <p:spPr bwMode="auto">
          <a:xfrm>
            <a:off x="7467600" y="3638550"/>
            <a:ext cx="0" cy="68580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84" name="Line 92"/>
          <p:cNvSpPr>
            <a:spLocks noChangeShapeType="1"/>
          </p:cNvSpPr>
          <p:nvPr/>
        </p:nvSpPr>
        <p:spPr bwMode="auto">
          <a:xfrm>
            <a:off x="8197850" y="3562350"/>
            <a:ext cx="0" cy="83820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39985" name="Text Box 93"/>
          <p:cNvSpPr txBox="1">
            <a:spLocks noChangeArrowheads="1"/>
          </p:cNvSpPr>
          <p:nvPr/>
        </p:nvSpPr>
        <p:spPr bwMode="auto">
          <a:xfrm>
            <a:off x="5486400" y="3197225"/>
            <a:ext cx="1250950"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000000"/>
                </a:solidFill>
                <a:latin typeface="ＭＳ Ｐゴシック" pitchFamily="50" charset="-128"/>
              </a:rPr>
              <a:t>少量の低極性</a:t>
            </a:r>
          </a:p>
          <a:p>
            <a:pPr algn="ctr" fontAlgn="base">
              <a:spcBef>
                <a:spcPct val="0"/>
              </a:spcBef>
              <a:spcAft>
                <a:spcPct val="0"/>
              </a:spcAft>
            </a:pPr>
            <a:r>
              <a:rPr lang="ja-JP" altLang="en-US" sz="1400" b="1">
                <a:solidFill>
                  <a:srgbClr val="000000"/>
                </a:solidFill>
                <a:latin typeface="ＭＳ Ｐゴシック" pitchFamily="50" charset="-128"/>
              </a:rPr>
              <a:t>溶媒で洗浄</a:t>
            </a:r>
          </a:p>
        </p:txBody>
      </p:sp>
      <p:sp>
        <p:nvSpPr>
          <p:cNvPr id="39986" name="Text Box 94"/>
          <p:cNvSpPr txBox="1">
            <a:spLocks noChangeArrowheads="1"/>
          </p:cNvSpPr>
          <p:nvPr/>
        </p:nvSpPr>
        <p:spPr bwMode="auto">
          <a:xfrm>
            <a:off x="6962775" y="4403725"/>
            <a:ext cx="1905000" cy="366713"/>
          </a:xfrm>
          <a:prstGeom prst="rect">
            <a:avLst/>
          </a:prstGeom>
          <a:noFill/>
          <a:ln w="9525">
            <a:noFill/>
            <a:miter lim="800000"/>
            <a:headEnd/>
            <a:tailEnd/>
          </a:ln>
        </p:spPr>
        <p:txBody>
          <a:bodyPr>
            <a:spAutoFit/>
          </a:bodyPr>
          <a:lstStyle/>
          <a:p>
            <a:pPr fontAlgn="base">
              <a:spcBef>
                <a:spcPct val="0"/>
              </a:spcBef>
              <a:spcAft>
                <a:spcPct val="0"/>
              </a:spcAft>
            </a:pPr>
            <a:r>
              <a:rPr lang="ja-JP" altLang="en-US" b="1">
                <a:solidFill>
                  <a:srgbClr val="000000"/>
                </a:solidFill>
                <a:latin typeface="ＭＳ Ｐゴシック" pitchFamily="50" charset="-128"/>
              </a:rPr>
              <a:t>高度濃縮</a:t>
            </a:r>
            <a:r>
              <a:rPr lang="en-US" altLang="ja-JP" b="1">
                <a:solidFill>
                  <a:srgbClr val="000000"/>
                </a:solidFill>
                <a:latin typeface="ＭＳ Ｐゴシック" pitchFamily="50" charset="-128"/>
              </a:rPr>
              <a:t>PCB</a:t>
            </a:r>
            <a:r>
              <a:rPr lang="ja-JP" altLang="en-US" b="1">
                <a:solidFill>
                  <a:srgbClr val="000000"/>
                </a:solidFill>
                <a:latin typeface="ＭＳ Ｐゴシック" pitchFamily="50" charset="-128"/>
              </a:rPr>
              <a:t>液</a:t>
            </a:r>
          </a:p>
        </p:txBody>
      </p:sp>
      <p:sp>
        <p:nvSpPr>
          <p:cNvPr id="39987" name="Text Box 95"/>
          <p:cNvSpPr txBox="1">
            <a:spLocks noChangeArrowheads="1"/>
          </p:cNvSpPr>
          <p:nvPr/>
        </p:nvSpPr>
        <p:spPr bwMode="auto">
          <a:xfrm>
            <a:off x="5867400" y="6034088"/>
            <a:ext cx="3429000" cy="366712"/>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b="1">
                <a:solidFill>
                  <a:srgbClr val="000000"/>
                </a:solidFill>
                <a:latin typeface="ＭＳ Ｐゴシック" pitchFamily="50" charset="-128"/>
              </a:rPr>
              <a:t>少ないエネルギーで化学処理</a:t>
            </a:r>
          </a:p>
        </p:txBody>
      </p:sp>
      <p:grpSp>
        <p:nvGrpSpPr>
          <p:cNvPr id="17" name="Group 96"/>
          <p:cNvGrpSpPr>
            <a:grpSpLocks/>
          </p:cNvGrpSpPr>
          <p:nvPr/>
        </p:nvGrpSpPr>
        <p:grpSpPr bwMode="auto">
          <a:xfrm>
            <a:off x="7419975" y="5348288"/>
            <a:ext cx="898525" cy="685800"/>
            <a:chOff x="672" y="2434"/>
            <a:chExt cx="832" cy="638"/>
          </a:xfrm>
        </p:grpSpPr>
        <p:grpSp>
          <p:nvGrpSpPr>
            <p:cNvPr id="18" name="Group 97"/>
            <p:cNvGrpSpPr>
              <a:grpSpLocks noChangeAspect="1"/>
            </p:cNvGrpSpPr>
            <p:nvPr/>
          </p:nvGrpSpPr>
          <p:grpSpPr bwMode="auto">
            <a:xfrm>
              <a:off x="672" y="2434"/>
              <a:ext cx="832" cy="167"/>
              <a:chOff x="672" y="2434"/>
              <a:chExt cx="787" cy="158"/>
            </a:xfrm>
          </p:grpSpPr>
          <p:sp>
            <p:nvSpPr>
              <p:cNvPr id="40027" name="AutoShape 98"/>
              <p:cNvSpPr>
                <a:spLocks noChangeAspect="1" noChangeArrowheads="1"/>
              </p:cNvSpPr>
              <p:nvPr/>
            </p:nvSpPr>
            <p:spPr bwMode="auto">
              <a:xfrm>
                <a:off x="672" y="2434"/>
                <a:ext cx="211" cy="158"/>
              </a:xfrm>
              <a:prstGeom prst="rtTriangle">
                <a:avLst/>
              </a:prstGeom>
              <a:solidFill>
                <a:srgbClr val="339966"/>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28" name="AutoShape 99"/>
              <p:cNvSpPr>
                <a:spLocks noChangeAspect="1" noChangeArrowheads="1"/>
              </p:cNvSpPr>
              <p:nvPr/>
            </p:nvSpPr>
            <p:spPr bwMode="auto">
              <a:xfrm>
                <a:off x="864" y="2434"/>
                <a:ext cx="211" cy="158"/>
              </a:xfrm>
              <a:prstGeom prst="rtTriangle">
                <a:avLst/>
              </a:prstGeom>
              <a:solidFill>
                <a:srgbClr val="339966"/>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29" name="AutoShape 100"/>
              <p:cNvSpPr>
                <a:spLocks noChangeAspect="1" noChangeArrowheads="1"/>
              </p:cNvSpPr>
              <p:nvPr/>
            </p:nvSpPr>
            <p:spPr bwMode="auto">
              <a:xfrm>
                <a:off x="1056" y="2434"/>
                <a:ext cx="211" cy="158"/>
              </a:xfrm>
              <a:prstGeom prst="rtTriangle">
                <a:avLst/>
              </a:prstGeom>
              <a:solidFill>
                <a:srgbClr val="339966"/>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30" name="AutoShape 101"/>
              <p:cNvSpPr>
                <a:spLocks noChangeAspect="1" noChangeArrowheads="1"/>
              </p:cNvSpPr>
              <p:nvPr/>
            </p:nvSpPr>
            <p:spPr bwMode="auto">
              <a:xfrm>
                <a:off x="1248" y="2434"/>
                <a:ext cx="211" cy="158"/>
              </a:xfrm>
              <a:prstGeom prst="rtTriangle">
                <a:avLst/>
              </a:prstGeom>
              <a:solidFill>
                <a:srgbClr val="339966"/>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grpSp>
        <p:sp>
          <p:nvSpPr>
            <p:cNvPr id="40022" name="Rectangle 102"/>
            <p:cNvSpPr>
              <a:spLocks noChangeArrowheads="1"/>
            </p:cNvSpPr>
            <p:nvPr/>
          </p:nvSpPr>
          <p:spPr bwMode="auto">
            <a:xfrm>
              <a:off x="672" y="2592"/>
              <a:ext cx="816" cy="480"/>
            </a:xfrm>
            <a:prstGeom prst="rect">
              <a:avLst/>
            </a:prstGeom>
            <a:solidFill>
              <a:srgbClr val="339966"/>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grpSp>
          <p:nvGrpSpPr>
            <p:cNvPr id="19" name="Group 103"/>
            <p:cNvGrpSpPr>
              <a:grpSpLocks/>
            </p:cNvGrpSpPr>
            <p:nvPr/>
          </p:nvGrpSpPr>
          <p:grpSpPr bwMode="auto">
            <a:xfrm>
              <a:off x="736" y="2736"/>
              <a:ext cx="672" cy="192"/>
              <a:chOff x="720" y="2736"/>
              <a:chExt cx="672" cy="192"/>
            </a:xfrm>
          </p:grpSpPr>
          <p:sp>
            <p:nvSpPr>
              <p:cNvPr id="40024" name="Rectangle 104"/>
              <p:cNvSpPr>
                <a:spLocks noChangeArrowheads="1"/>
              </p:cNvSpPr>
              <p:nvPr/>
            </p:nvSpPr>
            <p:spPr bwMode="auto">
              <a:xfrm>
                <a:off x="720" y="2736"/>
                <a:ext cx="192" cy="19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25" name="Rectangle 105"/>
              <p:cNvSpPr>
                <a:spLocks noChangeArrowheads="1"/>
              </p:cNvSpPr>
              <p:nvPr/>
            </p:nvSpPr>
            <p:spPr bwMode="auto">
              <a:xfrm>
                <a:off x="960" y="2736"/>
                <a:ext cx="192" cy="19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26" name="Rectangle 106"/>
              <p:cNvSpPr>
                <a:spLocks noChangeArrowheads="1"/>
              </p:cNvSpPr>
              <p:nvPr/>
            </p:nvSpPr>
            <p:spPr bwMode="auto">
              <a:xfrm>
                <a:off x="1200" y="2736"/>
                <a:ext cx="192" cy="19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grpSp>
      </p:grpSp>
      <p:sp>
        <p:nvSpPr>
          <p:cNvPr id="39989" name="AutoShape 107"/>
          <p:cNvSpPr>
            <a:spLocks noChangeArrowheads="1"/>
          </p:cNvSpPr>
          <p:nvPr/>
        </p:nvSpPr>
        <p:spPr bwMode="auto">
          <a:xfrm>
            <a:off x="7543800" y="4813300"/>
            <a:ext cx="609600" cy="520700"/>
          </a:xfrm>
          <a:prstGeom prst="downArrow">
            <a:avLst>
              <a:gd name="adj1" fmla="val 50000"/>
              <a:gd name="adj2" fmla="val 25000"/>
            </a:avLst>
          </a:prstGeom>
          <a:solidFill>
            <a:srgbClr val="FF99CC"/>
          </a:solidFill>
          <a:ln w="9525">
            <a:noFill/>
            <a:miter lim="800000"/>
            <a:headEnd/>
            <a:tailEnd/>
          </a:ln>
        </p:spPr>
        <p:txBody>
          <a:bodyPr vert="eaVert" wrap="none" anchor="ctr"/>
          <a:lstStyle/>
          <a:p>
            <a:pPr fontAlgn="base">
              <a:spcBef>
                <a:spcPct val="0"/>
              </a:spcBef>
              <a:spcAft>
                <a:spcPct val="0"/>
              </a:spcAft>
            </a:pPr>
            <a:endParaRPr lang="ja-JP" altLang="en-US" sz="2400">
              <a:solidFill>
                <a:srgbClr val="000000"/>
              </a:solidFill>
            </a:endParaRPr>
          </a:p>
        </p:txBody>
      </p:sp>
      <p:sp>
        <p:nvSpPr>
          <p:cNvPr id="39990" name="Text Box 108"/>
          <p:cNvSpPr txBox="1">
            <a:spLocks noChangeArrowheads="1"/>
          </p:cNvSpPr>
          <p:nvPr/>
        </p:nvSpPr>
        <p:spPr bwMode="auto">
          <a:xfrm>
            <a:off x="6781800" y="6324600"/>
            <a:ext cx="2438400" cy="457200"/>
          </a:xfrm>
          <a:prstGeom prst="rect">
            <a:avLst/>
          </a:prstGeom>
          <a:noFill/>
          <a:ln w="9525">
            <a:noFill/>
            <a:miter lim="800000"/>
            <a:headEnd/>
            <a:tailEnd/>
          </a:ln>
        </p:spPr>
        <p:txBody>
          <a:bodyPr>
            <a:spAutoFit/>
          </a:bodyPr>
          <a:lstStyle/>
          <a:p>
            <a:pPr fontAlgn="base">
              <a:spcBef>
                <a:spcPct val="0"/>
              </a:spcBef>
              <a:spcAft>
                <a:spcPct val="0"/>
              </a:spcAft>
            </a:pPr>
            <a:r>
              <a:rPr lang="ja-JP" altLang="en-US" sz="2400" b="1">
                <a:solidFill>
                  <a:srgbClr val="FF0000"/>
                </a:solidFill>
                <a:latin typeface="ＭＳ Ｐゴシック" pitchFamily="50" charset="-128"/>
              </a:rPr>
              <a:t>省エネルギー</a:t>
            </a:r>
          </a:p>
        </p:txBody>
      </p:sp>
      <p:sp>
        <p:nvSpPr>
          <p:cNvPr id="39991" name="Rectangle 109"/>
          <p:cNvSpPr>
            <a:spLocks noChangeAspect="1" noChangeArrowheads="1"/>
          </p:cNvSpPr>
          <p:nvPr/>
        </p:nvSpPr>
        <p:spPr bwMode="auto">
          <a:xfrm>
            <a:off x="4394200" y="2297113"/>
            <a:ext cx="668338" cy="304800"/>
          </a:xfrm>
          <a:prstGeom prst="rect">
            <a:avLst/>
          </a:prstGeom>
          <a:solidFill>
            <a:srgbClr val="969696"/>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2" name="Rectangle 110"/>
          <p:cNvSpPr>
            <a:spLocks noChangeAspect="1" noChangeArrowheads="1"/>
          </p:cNvSpPr>
          <p:nvPr/>
        </p:nvSpPr>
        <p:spPr bwMode="auto">
          <a:xfrm>
            <a:off x="4394200" y="4429125"/>
            <a:ext cx="668338" cy="304800"/>
          </a:xfrm>
          <a:prstGeom prst="rect">
            <a:avLst/>
          </a:prstGeom>
          <a:solidFill>
            <a:srgbClr val="808080"/>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3" name="Rectangle 111"/>
          <p:cNvSpPr>
            <a:spLocks noChangeArrowheads="1"/>
          </p:cNvSpPr>
          <p:nvPr/>
        </p:nvSpPr>
        <p:spPr bwMode="auto">
          <a:xfrm>
            <a:off x="4459288" y="2601913"/>
            <a:ext cx="533400" cy="1828800"/>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4" name="Oval 112"/>
          <p:cNvSpPr>
            <a:spLocks noChangeAspect="1" noChangeArrowheads="1"/>
          </p:cNvSpPr>
          <p:nvPr/>
        </p:nvSpPr>
        <p:spPr bwMode="auto">
          <a:xfrm>
            <a:off x="4564063" y="2892425"/>
            <a:ext cx="46037"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5" name="Oval 113"/>
          <p:cNvSpPr>
            <a:spLocks noChangeAspect="1" noChangeArrowheads="1"/>
          </p:cNvSpPr>
          <p:nvPr/>
        </p:nvSpPr>
        <p:spPr bwMode="auto">
          <a:xfrm>
            <a:off x="4716463" y="3044825"/>
            <a:ext cx="46037"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6" name="Oval 114"/>
          <p:cNvSpPr>
            <a:spLocks noChangeAspect="1" noChangeArrowheads="1"/>
          </p:cNvSpPr>
          <p:nvPr/>
        </p:nvSpPr>
        <p:spPr bwMode="auto">
          <a:xfrm>
            <a:off x="4881563" y="3197225"/>
            <a:ext cx="46037"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7" name="Oval 115"/>
          <p:cNvSpPr>
            <a:spLocks noChangeAspect="1" noChangeArrowheads="1"/>
          </p:cNvSpPr>
          <p:nvPr/>
        </p:nvSpPr>
        <p:spPr bwMode="auto">
          <a:xfrm>
            <a:off x="4775200" y="33496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8" name="Oval 116"/>
          <p:cNvSpPr>
            <a:spLocks noChangeAspect="1" noChangeArrowheads="1"/>
          </p:cNvSpPr>
          <p:nvPr/>
        </p:nvSpPr>
        <p:spPr bwMode="auto">
          <a:xfrm>
            <a:off x="4622800" y="31972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9999" name="Oval 117"/>
          <p:cNvSpPr>
            <a:spLocks noChangeAspect="1" noChangeArrowheads="1"/>
          </p:cNvSpPr>
          <p:nvPr/>
        </p:nvSpPr>
        <p:spPr bwMode="auto">
          <a:xfrm>
            <a:off x="4622800" y="35020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0" name="Oval 118"/>
          <p:cNvSpPr>
            <a:spLocks noChangeAspect="1" noChangeArrowheads="1"/>
          </p:cNvSpPr>
          <p:nvPr/>
        </p:nvSpPr>
        <p:spPr bwMode="auto">
          <a:xfrm>
            <a:off x="4775200" y="36544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1" name="Oval 119"/>
          <p:cNvSpPr>
            <a:spLocks noChangeAspect="1" noChangeArrowheads="1"/>
          </p:cNvSpPr>
          <p:nvPr/>
        </p:nvSpPr>
        <p:spPr bwMode="auto">
          <a:xfrm>
            <a:off x="4851400" y="35020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2" name="Oval 120"/>
          <p:cNvSpPr>
            <a:spLocks noChangeAspect="1" noChangeArrowheads="1"/>
          </p:cNvSpPr>
          <p:nvPr/>
        </p:nvSpPr>
        <p:spPr bwMode="auto">
          <a:xfrm>
            <a:off x="4622800" y="3868738"/>
            <a:ext cx="46038" cy="90487"/>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3" name="Oval 121"/>
          <p:cNvSpPr>
            <a:spLocks noChangeAspect="1" noChangeArrowheads="1"/>
          </p:cNvSpPr>
          <p:nvPr/>
        </p:nvSpPr>
        <p:spPr bwMode="auto">
          <a:xfrm>
            <a:off x="4805363" y="3868738"/>
            <a:ext cx="46037" cy="90487"/>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4" name="Oval 122"/>
          <p:cNvSpPr>
            <a:spLocks noChangeAspect="1" noChangeArrowheads="1"/>
          </p:cNvSpPr>
          <p:nvPr/>
        </p:nvSpPr>
        <p:spPr bwMode="auto">
          <a:xfrm>
            <a:off x="4851400" y="4097338"/>
            <a:ext cx="46038" cy="90487"/>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5" name="Oval 123"/>
          <p:cNvSpPr>
            <a:spLocks noChangeAspect="1" noChangeArrowheads="1"/>
          </p:cNvSpPr>
          <p:nvPr/>
        </p:nvSpPr>
        <p:spPr bwMode="auto">
          <a:xfrm>
            <a:off x="4622800" y="4173538"/>
            <a:ext cx="46038" cy="90487"/>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6" name="Oval 124"/>
          <p:cNvSpPr>
            <a:spLocks noChangeAspect="1" noChangeArrowheads="1"/>
          </p:cNvSpPr>
          <p:nvPr/>
        </p:nvSpPr>
        <p:spPr bwMode="auto">
          <a:xfrm>
            <a:off x="4686300" y="26638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7" name="Oval 125"/>
          <p:cNvSpPr>
            <a:spLocks noChangeAspect="1" noChangeArrowheads="1"/>
          </p:cNvSpPr>
          <p:nvPr/>
        </p:nvSpPr>
        <p:spPr bwMode="auto">
          <a:xfrm>
            <a:off x="4838700" y="2816225"/>
            <a:ext cx="46038" cy="90488"/>
          </a:xfrm>
          <a:prstGeom prst="ellipse">
            <a:avLst/>
          </a:prstGeom>
          <a:solidFill>
            <a:srgbClr val="800000"/>
          </a:solidFill>
          <a:ln w="9525">
            <a:no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08" name="Line 126"/>
          <p:cNvSpPr>
            <a:spLocks noChangeShapeType="1"/>
          </p:cNvSpPr>
          <p:nvPr/>
        </p:nvSpPr>
        <p:spPr bwMode="auto">
          <a:xfrm flipH="1">
            <a:off x="4267200" y="3200400"/>
            <a:ext cx="381000" cy="45720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09" name="Text Box 127"/>
          <p:cNvSpPr txBox="1">
            <a:spLocks noChangeArrowheads="1"/>
          </p:cNvSpPr>
          <p:nvPr/>
        </p:nvSpPr>
        <p:spPr bwMode="auto">
          <a:xfrm>
            <a:off x="3971925" y="3581400"/>
            <a:ext cx="528638" cy="3048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000000"/>
                </a:solidFill>
                <a:latin typeface="ＭＳ Ｐゴシック" pitchFamily="50" charset="-128"/>
              </a:rPr>
              <a:t>PCB</a:t>
            </a:r>
          </a:p>
        </p:txBody>
      </p:sp>
      <p:sp>
        <p:nvSpPr>
          <p:cNvPr id="40010" name="Line 128"/>
          <p:cNvSpPr>
            <a:spLocks noChangeShapeType="1"/>
          </p:cNvSpPr>
          <p:nvPr/>
        </p:nvSpPr>
        <p:spPr bwMode="auto">
          <a:xfrm>
            <a:off x="4876800" y="4267200"/>
            <a:ext cx="609600" cy="228600"/>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11" name="Line 129"/>
          <p:cNvSpPr>
            <a:spLocks noChangeShapeType="1"/>
          </p:cNvSpPr>
          <p:nvPr/>
        </p:nvSpPr>
        <p:spPr bwMode="auto">
          <a:xfrm>
            <a:off x="4038600" y="1371600"/>
            <a:ext cx="381000" cy="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12" name="Oval 130"/>
          <p:cNvSpPr>
            <a:spLocks noChangeAspect="1" noChangeArrowheads="1"/>
          </p:cNvSpPr>
          <p:nvPr/>
        </p:nvSpPr>
        <p:spPr bwMode="auto">
          <a:xfrm>
            <a:off x="4625975" y="2830513"/>
            <a:ext cx="179388" cy="179387"/>
          </a:xfrm>
          <a:prstGeom prst="ellipse">
            <a:avLst/>
          </a:prstGeom>
          <a:noFill/>
          <a:ln w="19050">
            <a:solidFill>
              <a:srgbClr val="FF00FF"/>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13" name="Oval 161"/>
          <p:cNvSpPr>
            <a:spLocks noChangeArrowheads="1"/>
          </p:cNvSpPr>
          <p:nvPr/>
        </p:nvSpPr>
        <p:spPr bwMode="auto">
          <a:xfrm>
            <a:off x="5275263" y="957263"/>
            <a:ext cx="1784350" cy="1781175"/>
          </a:xfrm>
          <a:prstGeom prst="ellipse">
            <a:avLst/>
          </a:prstGeom>
          <a:noFill/>
          <a:ln w="19050">
            <a:solidFill>
              <a:srgbClr val="FF00FF"/>
            </a:solidFill>
            <a:round/>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14" name="Line 164"/>
          <p:cNvSpPr>
            <a:spLocks noChangeShapeType="1"/>
          </p:cNvSpPr>
          <p:nvPr/>
        </p:nvSpPr>
        <p:spPr bwMode="auto">
          <a:xfrm flipV="1">
            <a:off x="4724400" y="2743200"/>
            <a:ext cx="1524000" cy="260350"/>
          </a:xfrm>
          <a:prstGeom prst="line">
            <a:avLst/>
          </a:prstGeom>
          <a:noFill/>
          <a:ln w="19050">
            <a:solidFill>
              <a:srgbClr val="FF00FF"/>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15" name="Line 165"/>
          <p:cNvSpPr>
            <a:spLocks noChangeShapeType="1"/>
          </p:cNvSpPr>
          <p:nvPr/>
        </p:nvSpPr>
        <p:spPr bwMode="auto">
          <a:xfrm flipV="1">
            <a:off x="4664075" y="1371600"/>
            <a:ext cx="746125" cy="1476375"/>
          </a:xfrm>
          <a:prstGeom prst="line">
            <a:avLst/>
          </a:prstGeom>
          <a:noFill/>
          <a:ln w="19050">
            <a:solidFill>
              <a:srgbClr val="FF00FF"/>
            </a:solidFill>
            <a:round/>
            <a:headEnd/>
            <a:tailEnd/>
          </a:ln>
        </p:spPr>
        <p:txBody>
          <a:bodyPr/>
          <a:lstStyle/>
          <a:p>
            <a:pPr fontAlgn="base">
              <a:spcBef>
                <a:spcPct val="0"/>
              </a:spcBef>
              <a:spcAft>
                <a:spcPct val="0"/>
              </a:spcAft>
            </a:pPr>
            <a:endParaRPr lang="ja-JP" altLang="en-US" sz="2400">
              <a:solidFill>
                <a:srgbClr val="000000"/>
              </a:solidFill>
            </a:endParaRPr>
          </a:p>
        </p:txBody>
      </p:sp>
      <p:sp>
        <p:nvSpPr>
          <p:cNvPr id="40016" name="Text Box 166"/>
          <p:cNvSpPr txBox="1">
            <a:spLocks noChangeArrowheads="1"/>
          </p:cNvSpPr>
          <p:nvPr/>
        </p:nvSpPr>
        <p:spPr bwMode="auto">
          <a:xfrm>
            <a:off x="6924675" y="2454275"/>
            <a:ext cx="2286000" cy="517525"/>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sz="1400" b="1">
                <a:solidFill>
                  <a:srgbClr val="000000"/>
                </a:solidFill>
                <a:latin typeface="ＭＳ Ｐゴシック" pitchFamily="50" charset="-128"/>
              </a:rPr>
              <a:t>CD</a:t>
            </a:r>
            <a:r>
              <a:rPr lang="ja-JP" altLang="en-US" sz="1400" b="1">
                <a:solidFill>
                  <a:srgbClr val="000000"/>
                </a:solidFill>
                <a:latin typeface="ＭＳ Ｐゴシック" pitchFamily="50" charset="-128"/>
              </a:rPr>
              <a:t>ポリマー</a:t>
            </a:r>
          </a:p>
          <a:p>
            <a:pPr algn="ctr" fontAlgn="base">
              <a:spcBef>
                <a:spcPct val="0"/>
              </a:spcBef>
              <a:spcAft>
                <a:spcPct val="0"/>
              </a:spcAft>
            </a:pPr>
            <a:r>
              <a:rPr lang="ja-JP" altLang="en-US" sz="1400" b="1">
                <a:solidFill>
                  <a:srgbClr val="000000"/>
                </a:solidFill>
              </a:rPr>
              <a:t>（</a:t>
            </a:r>
            <a:r>
              <a:rPr lang="en-US" altLang="ja-JP" sz="1400" b="1">
                <a:solidFill>
                  <a:srgbClr val="000000"/>
                </a:solidFill>
                <a:latin typeface="ＭＳ Ｐゴシック" pitchFamily="50" charset="-128"/>
              </a:rPr>
              <a:t>PCB</a:t>
            </a:r>
            <a:r>
              <a:rPr lang="ja-JP" altLang="en-US" sz="1400" b="1">
                <a:solidFill>
                  <a:srgbClr val="000000"/>
                </a:solidFill>
              </a:rPr>
              <a:t>吸着材）</a:t>
            </a:r>
          </a:p>
        </p:txBody>
      </p:sp>
      <p:pic>
        <p:nvPicPr>
          <p:cNvPr id="40017" name="Picture 167"/>
          <p:cNvPicPr>
            <a:picLocks noChangeAspect="1" noChangeArrowheads="1"/>
          </p:cNvPicPr>
          <p:nvPr/>
        </p:nvPicPr>
        <p:blipFill>
          <a:blip r:embed="rId4" cstate="print"/>
          <a:srcRect/>
          <a:stretch>
            <a:fillRect/>
          </a:stretch>
        </p:blipFill>
        <p:spPr bwMode="auto">
          <a:xfrm>
            <a:off x="7200900" y="1143000"/>
            <a:ext cx="1746250" cy="1311275"/>
          </a:xfrm>
          <a:prstGeom prst="rect">
            <a:avLst/>
          </a:prstGeom>
          <a:noFill/>
          <a:ln w="9525">
            <a:noFill/>
            <a:miter lim="800000"/>
            <a:headEnd/>
            <a:tailEnd/>
          </a:ln>
        </p:spPr>
      </p:pic>
      <p:sp>
        <p:nvSpPr>
          <p:cNvPr id="40018" name="Rectangle 170"/>
          <p:cNvSpPr>
            <a:spLocks noChangeArrowheads="1"/>
          </p:cNvSpPr>
          <p:nvPr/>
        </p:nvSpPr>
        <p:spPr bwMode="auto">
          <a:xfrm>
            <a:off x="5172075" y="838200"/>
            <a:ext cx="3886200" cy="2133600"/>
          </a:xfrm>
          <a:prstGeom prst="rect">
            <a:avLst/>
          </a:prstGeom>
          <a:noFill/>
          <a:ln w="9525">
            <a:solidFill>
              <a:srgbClr val="3366FF"/>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19" name="Rectangle 172"/>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40020" name="Rectangle 171"/>
          <p:cNvSpPr>
            <a:spLocks noChangeArrowheads="1"/>
          </p:cNvSpPr>
          <p:nvPr/>
        </p:nvSpPr>
        <p:spPr bwMode="auto">
          <a:xfrm>
            <a:off x="820738" y="14288"/>
            <a:ext cx="7561262" cy="51911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a:solidFill>
                  <a:srgbClr val="FFFFFF"/>
                </a:solidFill>
                <a:latin typeface="ＭＳ Ｐゴシック" pitchFamily="50" charset="-128"/>
              </a:rPr>
              <a:t>PCB</a:t>
            </a:r>
            <a:r>
              <a:rPr lang="ja-JP" altLang="en-US" sz="2800" b="1">
                <a:solidFill>
                  <a:srgbClr val="FFFFFF"/>
                </a:solidFill>
                <a:latin typeface="ＭＳ Ｐゴシック" pitchFamily="50" charset="-128"/>
              </a:rPr>
              <a:t>汚染絶縁油中からの</a:t>
            </a:r>
            <a:r>
              <a:rPr lang="en-US" altLang="ja-JP" sz="2800" b="1">
                <a:solidFill>
                  <a:srgbClr val="FFFFFF"/>
                </a:solidFill>
                <a:latin typeface="ＭＳ Ｐゴシック" pitchFamily="50" charset="-128"/>
              </a:rPr>
              <a:t>PCB</a:t>
            </a:r>
            <a:r>
              <a:rPr lang="ja-JP" altLang="en-US" sz="2800" b="1">
                <a:solidFill>
                  <a:srgbClr val="FFFFFF"/>
                </a:solidFill>
                <a:latin typeface="ＭＳ Ｐゴシック" pitchFamily="50" charset="-128"/>
              </a:rPr>
              <a:t>分離濃縮の模式図</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図 9" descr="２紙-掲載記事0716.jpg"/>
          <p:cNvPicPr>
            <a:picLocks noChangeAspect="1"/>
          </p:cNvPicPr>
          <p:nvPr/>
        </p:nvPicPr>
        <p:blipFill>
          <a:blip r:embed="rId3" cstate="print"/>
          <a:srcRect/>
          <a:stretch>
            <a:fillRect/>
          </a:stretch>
        </p:blipFill>
        <p:spPr bwMode="auto">
          <a:xfrm>
            <a:off x="4859338" y="1655763"/>
            <a:ext cx="3919537" cy="3213100"/>
          </a:xfrm>
          <a:prstGeom prst="rect">
            <a:avLst/>
          </a:prstGeom>
          <a:noFill/>
          <a:ln w="9525">
            <a:noFill/>
            <a:miter lim="800000"/>
            <a:headEnd/>
            <a:tailEnd/>
          </a:ln>
        </p:spPr>
      </p:pic>
      <p:pic>
        <p:nvPicPr>
          <p:cNvPr id="40963" name="図 10" descr="100716_共同研究講座プレス発表_読売.jpg"/>
          <p:cNvPicPr>
            <a:picLocks noChangeAspect="1"/>
          </p:cNvPicPr>
          <p:nvPr/>
        </p:nvPicPr>
        <p:blipFill>
          <a:blip r:embed="rId4" cstate="print"/>
          <a:srcRect/>
          <a:stretch>
            <a:fillRect/>
          </a:stretch>
        </p:blipFill>
        <p:spPr bwMode="auto">
          <a:xfrm>
            <a:off x="0" y="260350"/>
            <a:ext cx="4865688" cy="5702300"/>
          </a:xfrm>
          <a:prstGeom prst="rect">
            <a:avLst/>
          </a:prstGeom>
          <a:noFill/>
          <a:ln w="9525">
            <a:noFill/>
            <a:miter lim="800000"/>
            <a:headEnd/>
            <a:tailEnd/>
          </a:ln>
        </p:spPr>
      </p:pic>
      <p:pic>
        <p:nvPicPr>
          <p:cNvPr id="40964" name="図 11" descr="参考新聞記事.jpg"/>
          <p:cNvPicPr>
            <a:picLocks noChangeAspect="1"/>
          </p:cNvPicPr>
          <p:nvPr/>
        </p:nvPicPr>
        <p:blipFill>
          <a:blip r:embed="rId5" cstate="print"/>
          <a:srcRect/>
          <a:stretch>
            <a:fillRect/>
          </a:stretch>
        </p:blipFill>
        <p:spPr bwMode="auto">
          <a:xfrm>
            <a:off x="107950" y="1052513"/>
            <a:ext cx="2471738" cy="5013325"/>
          </a:xfrm>
          <a:prstGeom prst="rect">
            <a:avLst/>
          </a:prstGeom>
          <a:noFill/>
          <a:ln w="9525">
            <a:noFill/>
            <a:miter lim="800000"/>
            <a:headEnd/>
            <a:tailEnd/>
          </a:ln>
        </p:spPr>
      </p:pic>
      <p:sp>
        <p:nvSpPr>
          <p:cNvPr id="40965" name="Rectangle 2"/>
          <p:cNvSpPr>
            <a:spLocks noChangeArrowheads="1"/>
          </p:cNvSpPr>
          <p:nvPr/>
        </p:nvSpPr>
        <p:spPr bwMode="auto">
          <a:xfrm>
            <a:off x="4787900" y="260350"/>
            <a:ext cx="4248150" cy="646113"/>
          </a:xfrm>
          <a:prstGeom prst="rect">
            <a:avLst/>
          </a:prstGeom>
          <a:noFill/>
          <a:ln w="9525">
            <a:noFill/>
            <a:miter lim="800000"/>
            <a:headEnd/>
            <a:tailEnd/>
          </a:ln>
        </p:spPr>
        <p:txBody>
          <a:bodyPr>
            <a:spAutoFit/>
          </a:bodyPr>
          <a:lstStyle/>
          <a:p>
            <a:pPr fontAlgn="base">
              <a:spcBef>
                <a:spcPct val="0"/>
              </a:spcBef>
              <a:spcAft>
                <a:spcPct val="0"/>
              </a:spcAft>
            </a:pPr>
            <a:r>
              <a:rPr lang="ja-JP" altLang="en-US" sz="3600" b="1">
                <a:solidFill>
                  <a:srgbClr val="000000"/>
                </a:solidFill>
              </a:rPr>
              <a:t>　</a:t>
            </a:r>
            <a:r>
              <a:rPr lang="en-US" altLang="ja-JP" sz="3600" b="1">
                <a:solidFill>
                  <a:srgbClr val="000000"/>
                </a:solidFill>
              </a:rPr>
              <a:t>(2010</a:t>
            </a:r>
            <a:r>
              <a:rPr lang="ja-JP" altLang="en-US" sz="3600" b="1">
                <a:solidFill>
                  <a:srgbClr val="000000"/>
                </a:solidFill>
              </a:rPr>
              <a:t> 年</a:t>
            </a:r>
            <a:r>
              <a:rPr lang="en-US" altLang="ja-JP" sz="3600" b="1">
                <a:solidFill>
                  <a:srgbClr val="000000"/>
                </a:solidFill>
              </a:rPr>
              <a:t>7</a:t>
            </a:r>
            <a:r>
              <a:rPr lang="ja-JP" altLang="en-US" sz="3600" b="1">
                <a:solidFill>
                  <a:srgbClr val="000000"/>
                </a:solidFill>
              </a:rPr>
              <a:t>月</a:t>
            </a:r>
            <a:r>
              <a:rPr lang="en-US" altLang="ja-JP" sz="3600" b="1">
                <a:solidFill>
                  <a:srgbClr val="000000"/>
                </a:solidFill>
              </a:rPr>
              <a:t>16</a:t>
            </a:r>
            <a:r>
              <a:rPr lang="ja-JP" altLang="en-US" sz="3600" b="1">
                <a:solidFill>
                  <a:srgbClr val="000000"/>
                </a:solidFill>
              </a:rPr>
              <a:t>日）</a:t>
            </a:r>
            <a:endParaRPr lang="en-US" altLang="ja-JP" sz="3600" b="1">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95288" y="5949950"/>
            <a:ext cx="4500562" cy="646113"/>
          </a:xfrm>
          <a:prstGeom prst="rect">
            <a:avLst/>
          </a:prstGeom>
          <a:noFill/>
          <a:ln w="9525">
            <a:noFill/>
            <a:miter lim="800000"/>
            <a:headEnd/>
            <a:tailEnd/>
          </a:ln>
        </p:spPr>
        <p:txBody>
          <a:bodyPr>
            <a:spAutoFit/>
          </a:bodyPr>
          <a:lstStyle/>
          <a:p>
            <a:pPr fontAlgn="base">
              <a:spcBef>
                <a:spcPct val="0"/>
              </a:spcBef>
              <a:spcAft>
                <a:spcPct val="0"/>
              </a:spcAft>
            </a:pPr>
            <a:r>
              <a:rPr lang="ja-JP" altLang="en-US" sz="3600" b="1">
                <a:solidFill>
                  <a:srgbClr val="000000"/>
                </a:solidFill>
              </a:rPr>
              <a:t>　</a:t>
            </a:r>
            <a:r>
              <a:rPr lang="en-US" altLang="ja-JP" sz="3600" b="1">
                <a:solidFill>
                  <a:srgbClr val="000000"/>
                </a:solidFill>
              </a:rPr>
              <a:t>(1986</a:t>
            </a:r>
            <a:r>
              <a:rPr lang="ja-JP" altLang="en-US" sz="3600" b="1">
                <a:solidFill>
                  <a:srgbClr val="000000"/>
                </a:solidFill>
              </a:rPr>
              <a:t> 年</a:t>
            </a:r>
            <a:r>
              <a:rPr lang="en-US" altLang="ja-JP" sz="3600" b="1">
                <a:solidFill>
                  <a:srgbClr val="000000"/>
                </a:solidFill>
              </a:rPr>
              <a:t>11</a:t>
            </a:r>
            <a:r>
              <a:rPr lang="ja-JP" altLang="en-US" sz="3600" b="1">
                <a:solidFill>
                  <a:srgbClr val="000000"/>
                </a:solidFill>
              </a:rPr>
              <a:t>月</a:t>
            </a:r>
            <a:r>
              <a:rPr lang="en-US" altLang="ja-JP" sz="3600" b="1">
                <a:solidFill>
                  <a:srgbClr val="000000"/>
                </a:solidFill>
              </a:rPr>
              <a:t>12</a:t>
            </a:r>
            <a:r>
              <a:rPr lang="ja-JP" altLang="en-US" sz="3600" b="1">
                <a:solidFill>
                  <a:srgbClr val="000000"/>
                </a:solidFill>
              </a:rPr>
              <a:t>日）</a:t>
            </a:r>
            <a:endParaRPr lang="en-US" altLang="ja-JP" sz="3600" b="1">
              <a:solidFill>
                <a:srgbClr val="000000"/>
              </a:solidFill>
            </a:endParaRPr>
          </a:p>
        </p:txBody>
      </p:sp>
      <p:sp>
        <p:nvSpPr>
          <p:cNvPr id="41987" name="テキスト ボックス 4"/>
          <p:cNvSpPr txBox="1">
            <a:spLocks noChangeArrowheads="1"/>
          </p:cNvSpPr>
          <p:nvPr/>
        </p:nvSpPr>
        <p:spPr bwMode="auto">
          <a:xfrm>
            <a:off x="3851275" y="692150"/>
            <a:ext cx="923925" cy="5184775"/>
          </a:xfrm>
          <a:prstGeom prst="rect">
            <a:avLst/>
          </a:prstGeom>
          <a:noFill/>
          <a:ln w="9525">
            <a:noFill/>
            <a:miter lim="800000"/>
            <a:headEnd/>
            <a:tailEnd/>
          </a:ln>
        </p:spPr>
        <p:txBody>
          <a:bodyPr vert="eaVert">
            <a:spAutoFit/>
          </a:bodyPr>
          <a:lstStyle/>
          <a:p>
            <a:pPr fontAlgn="base">
              <a:spcBef>
                <a:spcPct val="0"/>
              </a:spcBef>
              <a:spcAft>
                <a:spcPct val="0"/>
              </a:spcAft>
            </a:pPr>
            <a:r>
              <a:rPr lang="ja-JP" altLang="en-US" sz="2400" b="1">
                <a:solidFill>
                  <a:srgbClr val="000000"/>
                </a:solidFill>
                <a:latin typeface="HG明朝B" pitchFamily="17" charset="-128"/>
                <a:ea typeface="HG明朝B" pitchFamily="17" charset="-128"/>
              </a:rPr>
              <a:t>兵庫県立公害研究所がダイオキシンを大気中から検出 </a:t>
            </a:r>
            <a:endParaRPr lang="en-US" altLang="ja-JP" sz="2400" b="1">
              <a:solidFill>
                <a:srgbClr val="000000"/>
              </a:solidFill>
              <a:latin typeface="HG明朝B" pitchFamily="17" charset="-128"/>
              <a:ea typeface="HG明朝B" pitchFamily="17" charset="-128"/>
            </a:endParaRPr>
          </a:p>
        </p:txBody>
      </p:sp>
      <p:sp>
        <p:nvSpPr>
          <p:cNvPr id="41988" name="テキスト ボックス 5"/>
          <p:cNvSpPr txBox="1">
            <a:spLocks noChangeArrowheads="1"/>
          </p:cNvSpPr>
          <p:nvPr/>
        </p:nvSpPr>
        <p:spPr bwMode="auto">
          <a:xfrm>
            <a:off x="5630863" y="404813"/>
            <a:ext cx="922337" cy="6119812"/>
          </a:xfrm>
          <a:prstGeom prst="rect">
            <a:avLst/>
          </a:prstGeom>
          <a:noFill/>
          <a:ln w="9525">
            <a:noFill/>
            <a:miter lim="800000"/>
            <a:headEnd/>
            <a:tailEnd/>
          </a:ln>
        </p:spPr>
        <p:txBody>
          <a:bodyPr vert="eaVert">
            <a:spAutoFit/>
          </a:bodyPr>
          <a:lstStyle/>
          <a:p>
            <a:pPr fontAlgn="base">
              <a:spcBef>
                <a:spcPct val="0"/>
              </a:spcBef>
              <a:spcAft>
                <a:spcPct val="0"/>
              </a:spcAft>
            </a:pPr>
            <a:r>
              <a:rPr lang="ja-JP" altLang="en-US" sz="2400" b="1">
                <a:solidFill>
                  <a:srgbClr val="000000"/>
                </a:solidFill>
                <a:latin typeface="HG明朝B" pitchFamily="17" charset="-128"/>
                <a:ea typeface="HG明朝B" pitchFamily="17" charset="-128"/>
              </a:rPr>
              <a:t>兵庫県公害研、神戸市など一般大気中からダイオキシン検出</a:t>
            </a:r>
            <a:r>
              <a:rPr lang="en-US" altLang="ja-JP" sz="2400" b="1">
                <a:solidFill>
                  <a:srgbClr val="000000"/>
                </a:solidFill>
                <a:latin typeface="HG明朝B" pitchFamily="17" charset="-128"/>
                <a:ea typeface="HG明朝B" pitchFamily="17" charset="-128"/>
              </a:rPr>
              <a:t>――</a:t>
            </a:r>
            <a:r>
              <a:rPr lang="ja-JP" altLang="en-US" sz="2400" b="1">
                <a:solidFill>
                  <a:srgbClr val="000000"/>
                </a:solidFill>
                <a:latin typeface="HG明朝B" pitchFamily="17" charset="-128"/>
                <a:ea typeface="HG明朝B" pitchFamily="17" charset="-128"/>
              </a:rPr>
              <a:t>「都市汚染」を裏付け。</a:t>
            </a:r>
            <a:endParaRPr lang="en-US" altLang="ja-JP" sz="2400" b="1">
              <a:solidFill>
                <a:srgbClr val="000000"/>
              </a:solidFill>
              <a:latin typeface="HG明朝B" pitchFamily="17" charset="-128"/>
              <a:ea typeface="HG明朝B" pitchFamily="17" charset="-128"/>
            </a:endParaRPr>
          </a:p>
        </p:txBody>
      </p:sp>
      <p:sp>
        <p:nvSpPr>
          <p:cNvPr id="41989" name="テキスト ボックス 6"/>
          <p:cNvSpPr txBox="1">
            <a:spLocks noChangeArrowheads="1"/>
          </p:cNvSpPr>
          <p:nvPr/>
        </p:nvSpPr>
        <p:spPr bwMode="auto">
          <a:xfrm>
            <a:off x="5097463" y="3868738"/>
            <a:ext cx="554037" cy="2081212"/>
          </a:xfrm>
          <a:prstGeom prst="rect">
            <a:avLst/>
          </a:prstGeom>
          <a:noFill/>
          <a:ln w="9525">
            <a:noFill/>
            <a:miter lim="800000"/>
            <a:headEnd/>
            <a:tailEnd/>
          </a:ln>
        </p:spPr>
        <p:txBody>
          <a:bodyPr vert="eaVert">
            <a:spAutoFit/>
          </a:bodyPr>
          <a:lstStyle/>
          <a:p>
            <a:pPr fontAlgn="base">
              <a:spcBef>
                <a:spcPct val="0"/>
              </a:spcBef>
              <a:spcAft>
                <a:spcPct val="0"/>
              </a:spcAft>
            </a:pPr>
            <a:r>
              <a:rPr lang="ja-JP" altLang="en-US" sz="2400" b="1">
                <a:solidFill>
                  <a:srgbClr val="000000"/>
                </a:solidFill>
              </a:rPr>
              <a:t>日経新聞朝刊</a:t>
            </a:r>
            <a:endParaRPr lang="en-US" altLang="ja-JP" sz="2400" b="1">
              <a:solidFill>
                <a:srgbClr val="000000"/>
              </a:solidFill>
            </a:endParaRPr>
          </a:p>
        </p:txBody>
      </p:sp>
      <p:sp>
        <p:nvSpPr>
          <p:cNvPr id="41990" name="テキスト ボックス 7"/>
          <p:cNvSpPr txBox="1">
            <a:spLocks noChangeArrowheads="1"/>
          </p:cNvSpPr>
          <p:nvPr/>
        </p:nvSpPr>
        <p:spPr bwMode="auto">
          <a:xfrm>
            <a:off x="3276600" y="3644900"/>
            <a:ext cx="554038" cy="2079625"/>
          </a:xfrm>
          <a:prstGeom prst="rect">
            <a:avLst/>
          </a:prstGeom>
          <a:noFill/>
          <a:ln w="9525">
            <a:noFill/>
            <a:miter lim="800000"/>
            <a:headEnd/>
            <a:tailEnd/>
          </a:ln>
        </p:spPr>
        <p:txBody>
          <a:bodyPr vert="eaVert">
            <a:spAutoFit/>
          </a:bodyPr>
          <a:lstStyle/>
          <a:p>
            <a:pPr fontAlgn="base">
              <a:spcBef>
                <a:spcPct val="0"/>
              </a:spcBef>
              <a:spcAft>
                <a:spcPct val="0"/>
              </a:spcAft>
            </a:pPr>
            <a:r>
              <a:rPr lang="ja-JP" altLang="en-US" sz="2400" b="1">
                <a:solidFill>
                  <a:srgbClr val="000000"/>
                </a:solidFill>
              </a:rPr>
              <a:t>朝日新聞朝刊</a:t>
            </a:r>
            <a:endParaRPr lang="en-US" altLang="ja-JP" sz="2400" b="1">
              <a:solidFill>
                <a:srgbClr val="000000"/>
              </a:solidFill>
            </a:endParaRPr>
          </a:p>
        </p:txBody>
      </p:sp>
      <p:sp>
        <p:nvSpPr>
          <p:cNvPr id="41991" name="テキスト ボックス 10"/>
          <p:cNvSpPr txBox="1">
            <a:spLocks noChangeArrowheads="1"/>
          </p:cNvSpPr>
          <p:nvPr/>
        </p:nvSpPr>
        <p:spPr bwMode="auto">
          <a:xfrm>
            <a:off x="26988" y="620713"/>
            <a:ext cx="3378200" cy="5184775"/>
          </a:xfrm>
          <a:prstGeom prst="rect">
            <a:avLst/>
          </a:prstGeom>
          <a:noFill/>
          <a:ln w="9525">
            <a:noFill/>
            <a:miter lim="800000"/>
            <a:headEnd/>
            <a:tailEnd/>
          </a:ln>
        </p:spPr>
        <p:txBody>
          <a:bodyPr vert="eaVert">
            <a:spAutoFit/>
          </a:bodyPr>
          <a:lstStyle/>
          <a:p>
            <a:pPr fontAlgn="base">
              <a:spcBef>
                <a:spcPct val="30000"/>
              </a:spcBef>
              <a:spcAft>
                <a:spcPct val="0"/>
              </a:spcAft>
            </a:pPr>
            <a:r>
              <a:rPr lang="ja-JP" altLang="en-US" sz="1200">
                <a:solidFill>
                  <a:srgbClr val="000000"/>
                </a:solidFill>
                <a:latin typeface="HG明朝E" pitchFamily="17" charset="-128"/>
                <a:ea typeface="HG明朝E" pitchFamily="17" charset="-128"/>
              </a:rPr>
              <a:t/>
            </a:r>
            <a:br>
              <a:rPr lang="ja-JP" altLang="en-US" sz="1200">
                <a:solidFill>
                  <a:srgbClr val="000000"/>
                </a:solidFill>
                <a:latin typeface="HG明朝E" pitchFamily="17" charset="-128"/>
                <a:ea typeface="HG明朝E" pitchFamily="17" charset="-128"/>
              </a:rPr>
            </a:br>
            <a:r>
              <a:rPr lang="ja-JP" altLang="en-US" sz="1200">
                <a:solidFill>
                  <a:srgbClr val="000000"/>
                </a:solidFill>
                <a:latin typeface="HG明朝E" pitchFamily="17" charset="-128"/>
                <a:ea typeface="HG明朝E" pitchFamily="17" charset="-128"/>
              </a:rPr>
              <a:t>　発がん性や催奇形性のある毒性物質、</a:t>
            </a:r>
            <a:r>
              <a:rPr lang="ja-JP" altLang="en-US" sz="1200" b="1">
                <a:solidFill>
                  <a:srgbClr val="000000"/>
                </a:solidFill>
                <a:latin typeface="HG明朝E" pitchFamily="17" charset="-128"/>
                <a:ea typeface="HG明朝E" pitchFamily="17" charset="-128"/>
              </a:rPr>
              <a:t>ダイオキシン</a:t>
            </a:r>
            <a:r>
              <a:rPr lang="ja-JP" altLang="en-US" sz="1200">
                <a:solidFill>
                  <a:srgbClr val="000000"/>
                </a:solidFill>
                <a:latin typeface="HG明朝E" pitchFamily="17" charset="-128"/>
                <a:ea typeface="HG明朝E" pitchFamily="17" charset="-128"/>
              </a:rPr>
              <a:t>が 神戸市内など阪神間６市の大気から検出されたことが、兵庫県立公害研究所（神戸市須磨区）の調べでこのほどわかった。濃度は微量で人体への影響はないとみ られており、同研究所は「大気中に存在すると推測されていたことが確認された。濃度は西ドイツの都市で検出されたケースとほぼ同じレベル」としている。</a:t>
            </a:r>
            <a:br>
              <a:rPr lang="ja-JP" altLang="en-US" sz="1200">
                <a:solidFill>
                  <a:srgbClr val="000000"/>
                </a:solidFill>
                <a:latin typeface="HG明朝E" pitchFamily="17" charset="-128"/>
                <a:ea typeface="HG明朝E" pitchFamily="17" charset="-128"/>
              </a:rPr>
            </a:br>
            <a:r>
              <a:rPr lang="ja-JP" altLang="en-US" sz="1200">
                <a:solidFill>
                  <a:srgbClr val="000000"/>
                </a:solidFill>
                <a:latin typeface="HG明朝E" pitchFamily="17" charset="-128"/>
                <a:ea typeface="HG明朝E" pitchFamily="17" charset="-128"/>
              </a:rPr>
              <a:t>　調査は同研究所の中野武主任研究員ら３人が去年１１月から今年５月まで、阪神間６市の住宅地や工場周辺など７地点で１５サンプルを採取、マススペクトロメーター（質量分析計）などで分析した。</a:t>
            </a:r>
            <a:br>
              <a:rPr lang="ja-JP" altLang="en-US" sz="1200">
                <a:solidFill>
                  <a:srgbClr val="000000"/>
                </a:solidFill>
                <a:latin typeface="HG明朝E" pitchFamily="17" charset="-128"/>
                <a:ea typeface="HG明朝E" pitchFamily="17" charset="-128"/>
              </a:rPr>
            </a:br>
            <a:r>
              <a:rPr lang="ja-JP" altLang="en-US" sz="1200">
                <a:solidFill>
                  <a:srgbClr val="000000"/>
                </a:solidFill>
                <a:latin typeface="HG明朝E" pitchFamily="17" charset="-128"/>
                <a:ea typeface="HG明朝E" pitchFamily="17" charset="-128"/>
              </a:rPr>
              <a:t>　その結果、</a:t>
            </a:r>
            <a:r>
              <a:rPr lang="ja-JP" altLang="en-US" sz="1200" b="1">
                <a:solidFill>
                  <a:srgbClr val="000000"/>
                </a:solidFill>
                <a:latin typeface="HG明朝E" pitchFamily="17" charset="-128"/>
                <a:ea typeface="HG明朝E" pitchFamily="17" charset="-128"/>
              </a:rPr>
              <a:t>ダイオキシン</a:t>
            </a:r>
            <a:r>
              <a:rPr lang="ja-JP" altLang="en-US" sz="1200">
                <a:solidFill>
                  <a:srgbClr val="000000"/>
                </a:solidFill>
                <a:latin typeface="HG明朝E" pitchFamily="17" charset="-128"/>
                <a:ea typeface="HG明朝E" pitchFamily="17" charset="-128"/>
              </a:rPr>
              <a:t>は全サンプルから検出され、大気１立方メートル中、最高３７ピコグラム（１ピコグラムは１兆分の１グラム）から最低１．４ピコグラムを記録した。</a:t>
            </a:r>
            <a:r>
              <a:rPr lang="ja-JP" altLang="en-US" sz="1200" b="1">
                <a:solidFill>
                  <a:srgbClr val="000000"/>
                </a:solidFill>
                <a:latin typeface="HG明朝E" pitchFamily="17" charset="-128"/>
                <a:ea typeface="HG明朝E" pitchFamily="17" charset="-128"/>
              </a:rPr>
              <a:t>ダイオキシン</a:t>
            </a:r>
            <a:r>
              <a:rPr lang="ja-JP" altLang="en-US" sz="1200">
                <a:solidFill>
                  <a:srgbClr val="000000"/>
                </a:solidFill>
                <a:latin typeface="HG明朝E" pitchFamily="17" charset="-128"/>
                <a:ea typeface="HG明朝E" pitchFamily="17" charset="-128"/>
              </a:rPr>
              <a:t>は分子構造の違いで７５の異性体があるが、検出されたのは六塩化、七塩化</a:t>
            </a:r>
            <a:r>
              <a:rPr lang="ja-JP" altLang="en-US" sz="1200" b="1">
                <a:solidFill>
                  <a:srgbClr val="000000"/>
                </a:solidFill>
                <a:latin typeface="HG明朝E" pitchFamily="17" charset="-128"/>
                <a:ea typeface="HG明朝E" pitchFamily="17" charset="-128"/>
              </a:rPr>
              <a:t>ダイオキシン</a:t>
            </a:r>
            <a:r>
              <a:rPr lang="ja-JP" altLang="en-US" sz="1200">
                <a:solidFill>
                  <a:srgbClr val="000000"/>
                </a:solidFill>
                <a:latin typeface="HG明朝E" pitchFamily="17" charset="-128"/>
                <a:ea typeface="HG明朝E" pitchFamily="17" charset="-128"/>
              </a:rPr>
              <a:t>など比較的毒性の低いもので、猛毒とされる２・３・７・８四塩化</a:t>
            </a:r>
            <a:r>
              <a:rPr lang="ja-JP" altLang="en-US" sz="1200" b="1">
                <a:solidFill>
                  <a:srgbClr val="000000"/>
                </a:solidFill>
                <a:latin typeface="HG明朝E" pitchFamily="17" charset="-128"/>
                <a:ea typeface="HG明朝E" pitchFamily="17" charset="-128"/>
              </a:rPr>
              <a:t>ダイオキシン</a:t>
            </a:r>
            <a:r>
              <a:rPr lang="ja-JP" altLang="en-US" sz="1200">
                <a:solidFill>
                  <a:srgbClr val="000000"/>
                </a:solidFill>
                <a:latin typeface="HG明朝E" pitchFamily="17" charset="-128"/>
                <a:ea typeface="HG明朝E" pitchFamily="17" charset="-128"/>
              </a:rPr>
              <a:t>は検出されなかった。</a:t>
            </a:r>
          </a:p>
          <a:p>
            <a:pPr fontAlgn="base">
              <a:spcBef>
                <a:spcPct val="30000"/>
              </a:spcBef>
              <a:spcAft>
                <a:spcPct val="0"/>
              </a:spcAft>
            </a:pPr>
            <a:endParaRPr lang="ja-JP" altLang="ja-JP" sz="1200">
              <a:solidFill>
                <a:srgbClr val="000000"/>
              </a:solidFill>
              <a:ea typeface="ＭＳ Ｐ明朝" pitchFamily="18" charset="-128"/>
            </a:endParaRPr>
          </a:p>
        </p:txBody>
      </p:sp>
      <p:sp>
        <p:nvSpPr>
          <p:cNvPr id="41992" name="テキスト ボックス 4"/>
          <p:cNvSpPr txBox="1">
            <a:spLocks noChangeArrowheads="1"/>
          </p:cNvSpPr>
          <p:nvPr/>
        </p:nvSpPr>
        <p:spPr bwMode="auto">
          <a:xfrm>
            <a:off x="7689850" y="549275"/>
            <a:ext cx="554038" cy="6048375"/>
          </a:xfrm>
          <a:prstGeom prst="rect">
            <a:avLst/>
          </a:prstGeom>
          <a:noFill/>
          <a:ln w="9525">
            <a:noFill/>
            <a:miter lim="800000"/>
            <a:headEnd/>
            <a:tailEnd/>
          </a:ln>
        </p:spPr>
        <p:txBody>
          <a:bodyPr vert="eaVert">
            <a:spAutoFit/>
          </a:bodyPr>
          <a:lstStyle/>
          <a:p>
            <a:pPr fontAlgn="base">
              <a:spcBef>
                <a:spcPct val="0"/>
              </a:spcBef>
              <a:spcAft>
                <a:spcPct val="0"/>
              </a:spcAft>
            </a:pPr>
            <a:r>
              <a:rPr lang="ja-JP" altLang="en-US" sz="2400" b="1">
                <a:solidFill>
                  <a:srgbClr val="FF0000"/>
                </a:solidFill>
                <a:latin typeface="HG明朝B" pitchFamily="17" charset="-128"/>
                <a:ea typeface="HG明朝B" pitchFamily="17" charset="-128"/>
              </a:rPr>
              <a:t>日本で初めて大気中でダイオキシン検出 </a:t>
            </a:r>
            <a:endParaRPr lang="en-US" altLang="ja-JP" sz="2400" b="1">
              <a:solidFill>
                <a:srgbClr val="FF0000"/>
              </a:solidFill>
              <a:latin typeface="HG明朝B" pitchFamily="17" charset="-128"/>
              <a:ea typeface="HG明朝B" pitchFamily="17"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9"/>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028" name="Text Box 43"/>
          <p:cNvSpPr txBox="1">
            <a:spLocks noChangeArrowheads="1"/>
          </p:cNvSpPr>
          <p:nvPr/>
        </p:nvSpPr>
        <p:spPr bwMode="auto">
          <a:xfrm>
            <a:off x="2133600" y="0"/>
            <a:ext cx="4876800" cy="579438"/>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3200" b="1">
                <a:solidFill>
                  <a:srgbClr val="FFFFFF"/>
                </a:solidFill>
              </a:rPr>
              <a:t>ポリ塩化ビフェニル（ＰＣＢ）</a:t>
            </a:r>
          </a:p>
        </p:txBody>
      </p:sp>
      <p:sp>
        <p:nvSpPr>
          <p:cNvPr id="1029" name="Rectangle 65"/>
          <p:cNvSpPr>
            <a:spLocks noChangeArrowheads="1"/>
          </p:cNvSpPr>
          <p:nvPr/>
        </p:nvSpPr>
        <p:spPr bwMode="auto">
          <a:xfrm>
            <a:off x="457200" y="6324600"/>
            <a:ext cx="3733800" cy="45720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030" name="Text Box 66"/>
          <p:cNvSpPr txBox="1">
            <a:spLocks noChangeArrowheads="1"/>
          </p:cNvSpPr>
          <p:nvPr/>
        </p:nvSpPr>
        <p:spPr bwMode="auto">
          <a:xfrm>
            <a:off x="304800" y="4722813"/>
            <a:ext cx="4027488" cy="36671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b="1">
                <a:solidFill>
                  <a:srgbClr val="000000"/>
                </a:solidFill>
                <a:latin typeface="ＭＳ Ｐゴシック" pitchFamily="50" charset="-128"/>
              </a:rPr>
              <a:t>30</a:t>
            </a:r>
            <a:r>
              <a:rPr lang="ja-JP" altLang="en-US" b="1">
                <a:solidFill>
                  <a:srgbClr val="000000"/>
                </a:solidFill>
                <a:latin typeface="ＭＳ Ｐゴシック" pitchFamily="50" charset="-128"/>
              </a:rPr>
              <a:t>年間未処理のまま大量の</a:t>
            </a:r>
            <a:r>
              <a:rPr lang="en-US" altLang="ja-JP" b="1">
                <a:solidFill>
                  <a:srgbClr val="000000"/>
                </a:solidFill>
                <a:latin typeface="ＭＳ Ｐゴシック" pitchFamily="50" charset="-128"/>
              </a:rPr>
              <a:t>PCB</a:t>
            </a:r>
            <a:r>
              <a:rPr lang="ja-JP" altLang="en-US" b="1">
                <a:solidFill>
                  <a:srgbClr val="000000"/>
                </a:solidFill>
                <a:latin typeface="ＭＳ Ｐゴシック" pitchFamily="50" charset="-128"/>
              </a:rPr>
              <a:t>が保管</a:t>
            </a:r>
          </a:p>
        </p:txBody>
      </p:sp>
      <p:sp>
        <p:nvSpPr>
          <p:cNvPr id="1031" name="Text Box 67"/>
          <p:cNvSpPr txBox="1">
            <a:spLocks noChangeArrowheads="1"/>
          </p:cNvSpPr>
          <p:nvPr/>
        </p:nvSpPr>
        <p:spPr bwMode="auto">
          <a:xfrm>
            <a:off x="381000" y="6369050"/>
            <a:ext cx="3962400" cy="366713"/>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b="1">
                <a:solidFill>
                  <a:srgbClr val="000000"/>
                </a:solidFill>
                <a:latin typeface="ＭＳ Ｐゴシック" pitchFamily="50" charset="-128"/>
              </a:rPr>
              <a:t>2016</a:t>
            </a:r>
            <a:r>
              <a:rPr lang="ja-JP" altLang="en-US" b="1">
                <a:solidFill>
                  <a:srgbClr val="000000"/>
                </a:solidFill>
                <a:latin typeface="ＭＳ Ｐゴシック" pitchFamily="50" charset="-128"/>
              </a:rPr>
              <a:t>年までに</a:t>
            </a:r>
            <a:r>
              <a:rPr lang="en-US" altLang="ja-JP" b="1">
                <a:solidFill>
                  <a:srgbClr val="000000"/>
                </a:solidFill>
                <a:latin typeface="ＭＳ Ｐゴシック" pitchFamily="50" charset="-128"/>
              </a:rPr>
              <a:t>PCB</a:t>
            </a:r>
            <a:r>
              <a:rPr lang="ja-JP" altLang="en-US" b="1">
                <a:solidFill>
                  <a:srgbClr val="000000"/>
                </a:solidFill>
                <a:latin typeface="ＭＳ Ｐゴシック" pitchFamily="50" charset="-128"/>
              </a:rPr>
              <a:t>全廃の義務化</a:t>
            </a:r>
          </a:p>
        </p:txBody>
      </p:sp>
      <p:sp>
        <p:nvSpPr>
          <p:cNvPr id="1032" name="AutoShape 68"/>
          <p:cNvSpPr>
            <a:spLocks noChangeArrowheads="1"/>
          </p:cNvSpPr>
          <p:nvPr/>
        </p:nvSpPr>
        <p:spPr bwMode="auto">
          <a:xfrm>
            <a:off x="1828800" y="3733800"/>
            <a:ext cx="685800" cy="990600"/>
          </a:xfrm>
          <a:prstGeom prst="downArrow">
            <a:avLst>
              <a:gd name="adj1" fmla="val 50000"/>
              <a:gd name="adj2" fmla="val 36111"/>
            </a:avLst>
          </a:prstGeom>
          <a:solidFill>
            <a:srgbClr val="FFCC99"/>
          </a:solidFill>
          <a:ln w="9525">
            <a:noFill/>
            <a:miter lim="800000"/>
            <a:headEnd/>
            <a:tailEnd/>
          </a:ln>
        </p:spPr>
        <p:txBody>
          <a:bodyPr vert="eaVert" wrap="none" anchor="ctr"/>
          <a:lstStyle/>
          <a:p>
            <a:pPr fontAlgn="base">
              <a:spcBef>
                <a:spcPct val="0"/>
              </a:spcBef>
              <a:spcAft>
                <a:spcPct val="0"/>
              </a:spcAft>
            </a:pPr>
            <a:endParaRPr lang="ja-JP" altLang="en-US" sz="2400">
              <a:solidFill>
                <a:srgbClr val="000000"/>
              </a:solidFill>
            </a:endParaRPr>
          </a:p>
        </p:txBody>
      </p:sp>
      <p:sp>
        <p:nvSpPr>
          <p:cNvPr id="1033" name="Text Box 71"/>
          <p:cNvSpPr txBox="1">
            <a:spLocks noChangeArrowheads="1"/>
          </p:cNvSpPr>
          <p:nvPr/>
        </p:nvSpPr>
        <p:spPr bwMode="auto">
          <a:xfrm>
            <a:off x="457200" y="3976688"/>
            <a:ext cx="3819525" cy="366712"/>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b="1">
                <a:solidFill>
                  <a:srgbClr val="FF0066"/>
                </a:solidFill>
              </a:rPr>
              <a:t>毒性の発見（</a:t>
            </a:r>
            <a:r>
              <a:rPr lang="en-US" altLang="ja-JP" b="1">
                <a:solidFill>
                  <a:srgbClr val="FF0066"/>
                </a:solidFill>
                <a:latin typeface="ＭＳ Ｐゴシック" pitchFamily="50" charset="-128"/>
              </a:rPr>
              <a:t>1968</a:t>
            </a:r>
            <a:r>
              <a:rPr lang="ja-JP" altLang="en-US" b="1">
                <a:solidFill>
                  <a:srgbClr val="FF0066"/>
                </a:solidFill>
                <a:latin typeface="ＭＳ Ｐゴシック" pitchFamily="50" charset="-128"/>
              </a:rPr>
              <a:t>年カネミ油症事件</a:t>
            </a:r>
            <a:r>
              <a:rPr lang="ja-JP" altLang="en-US" b="1">
                <a:solidFill>
                  <a:srgbClr val="FF0066"/>
                </a:solidFill>
              </a:rPr>
              <a:t>）</a:t>
            </a:r>
          </a:p>
        </p:txBody>
      </p:sp>
      <p:sp>
        <p:nvSpPr>
          <p:cNvPr id="1034" name="Rectangle 75"/>
          <p:cNvSpPr>
            <a:spLocks noChangeArrowheads="1"/>
          </p:cNvSpPr>
          <p:nvPr/>
        </p:nvSpPr>
        <p:spPr bwMode="auto">
          <a:xfrm>
            <a:off x="990600" y="2971800"/>
            <a:ext cx="2286000" cy="533400"/>
          </a:xfrm>
          <a:prstGeom prst="rect">
            <a:avLst/>
          </a:prstGeom>
          <a:noFill/>
          <a:ln w="9525">
            <a:noFill/>
            <a:miter lim="800000"/>
            <a:headEnd/>
            <a:tailEnd/>
          </a:ln>
        </p:spPr>
        <p:txBody>
          <a:bodyPr anchor="ctr"/>
          <a:lstStyle/>
          <a:p>
            <a:pPr algn="ctr" fontAlgn="base">
              <a:lnSpc>
                <a:spcPct val="120000"/>
              </a:lnSpc>
              <a:spcBef>
                <a:spcPct val="0"/>
              </a:spcBef>
              <a:spcAft>
                <a:spcPct val="0"/>
              </a:spcAft>
            </a:pPr>
            <a:r>
              <a:rPr lang="ja-JP" altLang="en-US" b="1">
                <a:solidFill>
                  <a:srgbClr val="000000"/>
                </a:solidFill>
                <a:latin typeface="ＭＳ ゴシック" pitchFamily="49" charset="-128"/>
                <a:ea typeface="ＭＳ ゴシック" pitchFamily="49" charset="-128"/>
              </a:rPr>
              <a:t>ポリ塩化ビフェニル</a:t>
            </a:r>
          </a:p>
          <a:p>
            <a:pPr algn="ctr" fontAlgn="base">
              <a:lnSpc>
                <a:spcPct val="120000"/>
              </a:lnSpc>
              <a:spcBef>
                <a:spcPct val="0"/>
              </a:spcBef>
              <a:spcAft>
                <a:spcPct val="0"/>
              </a:spcAft>
            </a:pPr>
            <a:r>
              <a:rPr lang="ja-JP" altLang="en-US" b="1">
                <a:solidFill>
                  <a:srgbClr val="000000"/>
                </a:solidFill>
                <a:latin typeface="ＭＳ ゴシック" pitchFamily="49" charset="-128"/>
                <a:ea typeface="ＭＳ ゴシック" pitchFamily="49" charset="-128"/>
              </a:rPr>
              <a:t>（</a:t>
            </a:r>
            <a:r>
              <a:rPr lang="en-US" altLang="ja-JP" b="1">
                <a:solidFill>
                  <a:srgbClr val="000000"/>
                </a:solidFill>
                <a:latin typeface="Arial" pitchFamily="34" charset="0"/>
                <a:ea typeface="ＭＳ ゴシック" pitchFamily="49" charset="-128"/>
              </a:rPr>
              <a:t>PCB</a:t>
            </a:r>
            <a:r>
              <a:rPr lang="ja-JP" altLang="en-US" b="1">
                <a:solidFill>
                  <a:srgbClr val="000000"/>
                </a:solidFill>
                <a:latin typeface="Arial" pitchFamily="34" charset="0"/>
                <a:ea typeface="ＭＳ ゴシック" pitchFamily="49" charset="-128"/>
              </a:rPr>
              <a:t>）</a:t>
            </a:r>
          </a:p>
        </p:txBody>
      </p:sp>
      <p:graphicFrame>
        <p:nvGraphicFramePr>
          <p:cNvPr id="1026" name="Object 76"/>
          <p:cNvGraphicFramePr>
            <a:graphicFrameLocks noChangeAspect="1"/>
          </p:cNvGraphicFramePr>
          <p:nvPr/>
        </p:nvGraphicFramePr>
        <p:xfrm>
          <a:off x="1652588" y="814388"/>
          <a:ext cx="1397000" cy="2043112"/>
        </p:xfrm>
        <a:graphic>
          <a:graphicData uri="http://schemas.openxmlformats.org/presentationml/2006/ole">
            <p:oleObj spid="_x0000_s7170" name="CS ChemDraw Drawing" r:id="rId4" imgW="1744920" imgH="2549880" progId="ChemDraw.Document.6.0">
              <p:embed/>
            </p:oleObj>
          </a:graphicData>
        </a:graphic>
      </p:graphicFrame>
      <p:sp>
        <p:nvSpPr>
          <p:cNvPr id="1035" name="Rectangle 77"/>
          <p:cNvSpPr>
            <a:spLocks noChangeArrowheads="1"/>
          </p:cNvSpPr>
          <p:nvPr/>
        </p:nvSpPr>
        <p:spPr bwMode="auto">
          <a:xfrm>
            <a:off x="3352800" y="990600"/>
            <a:ext cx="4038600" cy="914400"/>
          </a:xfrm>
          <a:prstGeom prst="rect">
            <a:avLst/>
          </a:prstGeom>
          <a:noFill/>
          <a:ln w="9525">
            <a:noFill/>
            <a:miter lim="800000"/>
            <a:headEnd/>
            <a:tailEnd/>
          </a:ln>
        </p:spPr>
        <p:txBody>
          <a:bodyPr anchor="ctr"/>
          <a:lstStyle/>
          <a:p>
            <a:pPr fontAlgn="base">
              <a:spcBef>
                <a:spcPct val="0"/>
              </a:spcBef>
              <a:spcAft>
                <a:spcPct val="0"/>
              </a:spcAft>
            </a:pPr>
            <a:r>
              <a:rPr lang="ja-JP" altLang="en-US" sz="2000" b="1">
                <a:solidFill>
                  <a:srgbClr val="000000"/>
                </a:solidFill>
                <a:latin typeface="Arial" pitchFamily="34" charset="0"/>
                <a:ea typeface="ＭＳ ゴシック" pitchFamily="49" charset="-128"/>
              </a:rPr>
              <a:t>・電気絶縁性に優れている</a:t>
            </a:r>
          </a:p>
          <a:p>
            <a:pPr fontAlgn="base">
              <a:spcBef>
                <a:spcPct val="0"/>
              </a:spcBef>
              <a:spcAft>
                <a:spcPct val="0"/>
              </a:spcAft>
            </a:pPr>
            <a:r>
              <a:rPr lang="ja-JP" altLang="en-US" sz="2000" b="1">
                <a:solidFill>
                  <a:srgbClr val="000000"/>
                </a:solidFill>
                <a:latin typeface="Arial" pitchFamily="34" charset="0"/>
                <a:ea typeface="ＭＳ ゴシック" pitchFamily="49" charset="-128"/>
              </a:rPr>
              <a:t>・不燃性</a:t>
            </a:r>
          </a:p>
          <a:p>
            <a:pPr fontAlgn="base">
              <a:spcBef>
                <a:spcPct val="0"/>
              </a:spcBef>
              <a:spcAft>
                <a:spcPct val="0"/>
              </a:spcAft>
            </a:pPr>
            <a:r>
              <a:rPr lang="ja-JP" altLang="en-US" sz="2000" b="1">
                <a:solidFill>
                  <a:srgbClr val="000000"/>
                </a:solidFill>
                <a:latin typeface="ＭＳ ゴシック" pitchFamily="49" charset="-128"/>
                <a:ea typeface="ＭＳ ゴシック" pitchFamily="49" charset="-128"/>
              </a:rPr>
              <a:t>・化学的に安定</a:t>
            </a:r>
          </a:p>
        </p:txBody>
      </p:sp>
      <p:sp>
        <p:nvSpPr>
          <p:cNvPr id="1036" name="Rectangle 78"/>
          <p:cNvSpPr>
            <a:spLocks noChangeArrowheads="1"/>
          </p:cNvSpPr>
          <p:nvPr/>
        </p:nvSpPr>
        <p:spPr bwMode="auto">
          <a:xfrm>
            <a:off x="3352800" y="2209800"/>
            <a:ext cx="3886200" cy="1066800"/>
          </a:xfrm>
          <a:prstGeom prst="rect">
            <a:avLst/>
          </a:prstGeom>
          <a:noFill/>
          <a:ln w="9525">
            <a:noFill/>
            <a:miter lim="800000"/>
            <a:headEnd/>
            <a:tailEnd/>
          </a:ln>
        </p:spPr>
        <p:txBody>
          <a:bodyPr anchor="ctr"/>
          <a:lstStyle/>
          <a:p>
            <a:pPr fontAlgn="base">
              <a:spcBef>
                <a:spcPct val="0"/>
              </a:spcBef>
              <a:spcAft>
                <a:spcPct val="0"/>
              </a:spcAft>
            </a:pPr>
            <a:r>
              <a:rPr lang="ja-JP" altLang="en-US" sz="2000" b="1">
                <a:solidFill>
                  <a:srgbClr val="3333CC"/>
                </a:solidFill>
                <a:latin typeface="Arial" pitchFamily="34" charset="0"/>
                <a:ea typeface="ＭＳ ゴシック" pitchFamily="49" charset="-128"/>
              </a:rPr>
              <a:t>トランス、コンデンサといった電気機器用の絶縁油をはじめ幅広い用途に使用されていた</a:t>
            </a:r>
            <a:endParaRPr lang="ja-JP" altLang="en-US" sz="2000" b="1">
              <a:solidFill>
                <a:srgbClr val="3333CC"/>
              </a:solidFill>
              <a:latin typeface="ＭＳ ゴシック" pitchFamily="49" charset="-128"/>
              <a:ea typeface="ＭＳ ゴシック" pitchFamily="49" charset="-128"/>
            </a:endParaRPr>
          </a:p>
        </p:txBody>
      </p:sp>
      <p:sp>
        <p:nvSpPr>
          <p:cNvPr id="1037" name="Rectangle 82"/>
          <p:cNvSpPr>
            <a:spLocks noChangeArrowheads="1"/>
          </p:cNvSpPr>
          <p:nvPr/>
        </p:nvSpPr>
        <p:spPr bwMode="auto">
          <a:xfrm>
            <a:off x="4649788" y="3736975"/>
            <a:ext cx="4265612" cy="1925638"/>
          </a:xfrm>
          <a:prstGeom prst="rect">
            <a:avLst/>
          </a:prstGeom>
          <a:noFill/>
          <a:ln w="9525">
            <a:noFill/>
            <a:miter lim="800000"/>
            <a:headEnd/>
            <a:tailEnd/>
          </a:ln>
        </p:spPr>
        <p:txBody>
          <a:bodyPr>
            <a:spAutoFit/>
          </a:bodyPr>
          <a:lstStyle/>
          <a:p>
            <a:pPr fontAlgn="base">
              <a:spcBef>
                <a:spcPct val="50000"/>
              </a:spcBef>
              <a:spcAft>
                <a:spcPct val="0"/>
              </a:spcAft>
            </a:pPr>
            <a:r>
              <a:rPr lang="en-US" altLang="ja-JP" sz="1600" b="1">
                <a:solidFill>
                  <a:srgbClr val="000000"/>
                </a:solidFill>
                <a:latin typeface="ＭＳ Ｐゴシック" pitchFamily="50" charset="-128"/>
              </a:rPr>
              <a:t>1972</a:t>
            </a:r>
            <a:r>
              <a:rPr lang="ja-JP" altLang="en-US" sz="1600" b="1">
                <a:solidFill>
                  <a:srgbClr val="000000"/>
                </a:solidFill>
                <a:latin typeface="ＭＳ Ｐゴシック" pitchFamily="50" charset="-128"/>
              </a:rPr>
              <a:t>年　製造中止</a:t>
            </a:r>
          </a:p>
          <a:p>
            <a:pPr fontAlgn="base">
              <a:spcBef>
                <a:spcPct val="50000"/>
              </a:spcBef>
              <a:spcAft>
                <a:spcPct val="0"/>
              </a:spcAft>
            </a:pPr>
            <a:r>
              <a:rPr lang="en-US" altLang="ja-JP" sz="1600" b="1">
                <a:solidFill>
                  <a:srgbClr val="000000"/>
                </a:solidFill>
                <a:latin typeface="ＭＳ Ｐゴシック" pitchFamily="50" charset="-128"/>
              </a:rPr>
              <a:t>1974</a:t>
            </a:r>
            <a:r>
              <a:rPr lang="ja-JP" altLang="en-US" sz="1600" b="1">
                <a:solidFill>
                  <a:srgbClr val="000000"/>
                </a:solidFill>
                <a:latin typeface="ＭＳ Ｐゴシック" pitchFamily="50" charset="-128"/>
              </a:rPr>
              <a:t>年　製造、輸入、新たな使用が禁止</a:t>
            </a:r>
          </a:p>
          <a:p>
            <a:pPr fontAlgn="base">
              <a:spcBef>
                <a:spcPct val="50000"/>
              </a:spcBef>
              <a:spcAft>
                <a:spcPct val="0"/>
              </a:spcAft>
            </a:pPr>
            <a:r>
              <a:rPr lang="en-US" altLang="ja-JP" sz="1600" b="1">
                <a:solidFill>
                  <a:srgbClr val="000000"/>
                </a:solidFill>
                <a:latin typeface="ＭＳ Ｐゴシック" pitchFamily="50" charset="-128"/>
              </a:rPr>
              <a:t>1976</a:t>
            </a:r>
            <a:r>
              <a:rPr lang="ja-JP" altLang="en-US" sz="1600" b="1">
                <a:solidFill>
                  <a:srgbClr val="000000"/>
                </a:solidFill>
                <a:latin typeface="ＭＳ Ｐゴシック" pitchFamily="50" charset="-128"/>
              </a:rPr>
              <a:t>年　廃棄物処理法の処理基準として</a:t>
            </a:r>
            <a:r>
              <a:rPr lang="ja-JP" altLang="en-US" sz="1600" b="1">
                <a:solidFill>
                  <a:srgbClr val="000099"/>
                </a:solidFill>
                <a:latin typeface="ＭＳ Ｐゴシック" pitchFamily="50" charset="-128"/>
              </a:rPr>
              <a:t>高温　              　　　　　　焼却法</a:t>
            </a:r>
            <a:r>
              <a:rPr lang="ja-JP" altLang="en-US" sz="1600" b="1">
                <a:solidFill>
                  <a:srgbClr val="000000"/>
                </a:solidFill>
                <a:latin typeface="ＭＳ Ｐゴシック" pitchFamily="50" charset="-128"/>
              </a:rPr>
              <a:t>を規定</a:t>
            </a:r>
          </a:p>
          <a:p>
            <a:pPr fontAlgn="base">
              <a:spcBef>
                <a:spcPct val="50000"/>
              </a:spcBef>
              <a:spcAft>
                <a:spcPct val="0"/>
              </a:spcAft>
            </a:pPr>
            <a:r>
              <a:rPr lang="en-US" altLang="ja-JP" sz="1600" b="1">
                <a:solidFill>
                  <a:srgbClr val="000000"/>
                </a:solidFill>
                <a:latin typeface="ＭＳ Ｐゴシック" pitchFamily="50" charset="-128"/>
              </a:rPr>
              <a:t>1998</a:t>
            </a:r>
            <a:r>
              <a:rPr lang="ja-JP" altLang="en-US" sz="1600" b="1">
                <a:solidFill>
                  <a:srgbClr val="000000"/>
                </a:solidFill>
                <a:latin typeface="ＭＳ Ｐゴシック" pitchFamily="50" charset="-128"/>
              </a:rPr>
              <a:t>年　廃棄物処理法の処理基準に</a:t>
            </a:r>
            <a:r>
              <a:rPr lang="ja-JP" altLang="en-US" sz="1600" b="1">
                <a:solidFill>
                  <a:srgbClr val="FF0066"/>
                </a:solidFill>
                <a:latin typeface="ＭＳ Ｐゴシック" pitchFamily="50" charset="-128"/>
              </a:rPr>
              <a:t>化学分解　　　　　　法</a:t>
            </a:r>
            <a:r>
              <a:rPr lang="ja-JP" altLang="en-US" sz="1600" b="1">
                <a:solidFill>
                  <a:srgbClr val="000000"/>
                </a:solidFill>
                <a:latin typeface="ＭＳ Ｐゴシック" pitchFamily="50" charset="-128"/>
              </a:rPr>
              <a:t>を追加</a:t>
            </a:r>
          </a:p>
        </p:txBody>
      </p:sp>
      <p:sp>
        <p:nvSpPr>
          <p:cNvPr id="1038" name="Rectangle 83"/>
          <p:cNvSpPr>
            <a:spLocks noChangeArrowheads="1"/>
          </p:cNvSpPr>
          <p:nvPr/>
        </p:nvSpPr>
        <p:spPr bwMode="auto">
          <a:xfrm>
            <a:off x="4572000" y="3657600"/>
            <a:ext cx="4343400" cy="2057400"/>
          </a:xfrm>
          <a:prstGeom prst="rect">
            <a:avLst/>
          </a:prstGeom>
          <a:noFill/>
          <a:ln w="19050">
            <a:solidFill>
              <a:srgbClr val="000080"/>
            </a:solidFill>
            <a:prstDash val="sysDot"/>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1039" name="AutoShape 84"/>
          <p:cNvSpPr>
            <a:spLocks noChangeArrowheads="1"/>
          </p:cNvSpPr>
          <p:nvPr/>
        </p:nvSpPr>
        <p:spPr bwMode="auto">
          <a:xfrm>
            <a:off x="1828800" y="5181600"/>
            <a:ext cx="685800" cy="1143000"/>
          </a:xfrm>
          <a:prstGeom prst="downArrow">
            <a:avLst>
              <a:gd name="adj1" fmla="val 50000"/>
              <a:gd name="adj2" fmla="val 41667"/>
            </a:avLst>
          </a:prstGeom>
          <a:solidFill>
            <a:srgbClr val="FFCC99"/>
          </a:solidFill>
          <a:ln w="9525">
            <a:noFill/>
            <a:miter lim="800000"/>
            <a:headEnd/>
            <a:tailEnd/>
          </a:ln>
        </p:spPr>
        <p:txBody>
          <a:bodyPr vert="eaVert" wrap="none" anchor="ctr"/>
          <a:lstStyle/>
          <a:p>
            <a:pPr fontAlgn="base">
              <a:spcBef>
                <a:spcPct val="0"/>
              </a:spcBef>
              <a:spcAft>
                <a:spcPct val="0"/>
              </a:spcAft>
            </a:pPr>
            <a:endParaRPr lang="ja-JP" altLang="en-US" sz="2400">
              <a:solidFill>
                <a:srgbClr val="000000"/>
              </a:solidFill>
            </a:endParaRPr>
          </a:p>
        </p:txBody>
      </p:sp>
      <p:sp>
        <p:nvSpPr>
          <p:cNvPr id="1040" name="Text Box 70"/>
          <p:cNvSpPr txBox="1">
            <a:spLocks noChangeArrowheads="1"/>
          </p:cNvSpPr>
          <p:nvPr/>
        </p:nvSpPr>
        <p:spPr bwMode="auto">
          <a:xfrm>
            <a:off x="228600" y="5334000"/>
            <a:ext cx="4343400" cy="641350"/>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b="1">
                <a:solidFill>
                  <a:srgbClr val="FF0066"/>
                </a:solidFill>
                <a:latin typeface="ＭＳ Ｐゴシック" pitchFamily="50" charset="-128"/>
              </a:rPr>
              <a:t>PCB</a:t>
            </a:r>
            <a:r>
              <a:rPr lang="ja-JP" altLang="en-US" b="1">
                <a:solidFill>
                  <a:srgbClr val="FF0066"/>
                </a:solidFill>
                <a:latin typeface="ＭＳ Ｐゴシック" pitchFamily="50" charset="-128"/>
              </a:rPr>
              <a:t>廃棄物の適正な処理の推進に関する</a:t>
            </a:r>
          </a:p>
          <a:p>
            <a:pPr algn="ctr" fontAlgn="base">
              <a:spcBef>
                <a:spcPct val="0"/>
              </a:spcBef>
              <a:spcAft>
                <a:spcPct val="0"/>
              </a:spcAft>
            </a:pPr>
            <a:r>
              <a:rPr lang="ja-JP" altLang="en-US" b="1">
                <a:solidFill>
                  <a:srgbClr val="FF0066"/>
                </a:solidFill>
                <a:latin typeface="ＭＳ Ｐゴシック" pitchFamily="50" charset="-128"/>
              </a:rPr>
              <a:t>特別措置法 </a:t>
            </a:r>
            <a:r>
              <a:rPr lang="en-US" altLang="ja-JP" b="1">
                <a:solidFill>
                  <a:srgbClr val="FF0066"/>
                </a:solidFill>
                <a:latin typeface="ＭＳ Ｐゴシック" pitchFamily="50" charset="-128"/>
              </a:rPr>
              <a:t>(2001</a:t>
            </a:r>
            <a:r>
              <a:rPr lang="ja-JP" altLang="en-US" b="1">
                <a:solidFill>
                  <a:srgbClr val="FF0066"/>
                </a:solidFill>
                <a:latin typeface="ＭＳ Ｐゴシック" pitchFamily="50" charset="-128"/>
              </a:rPr>
              <a:t>年）</a:t>
            </a:r>
          </a:p>
        </p:txBody>
      </p:sp>
      <p:sp>
        <p:nvSpPr>
          <p:cNvPr id="1041" name="Text Box 87"/>
          <p:cNvSpPr txBox="1">
            <a:spLocks noChangeArrowheads="1"/>
          </p:cNvSpPr>
          <p:nvPr/>
        </p:nvSpPr>
        <p:spPr bwMode="auto">
          <a:xfrm>
            <a:off x="7527925" y="1771650"/>
            <a:ext cx="1216025"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000000"/>
                </a:solidFill>
              </a:rPr>
              <a:t>トランス</a:t>
            </a:r>
          </a:p>
        </p:txBody>
      </p:sp>
      <p:sp>
        <p:nvSpPr>
          <p:cNvPr id="1042" name="Text Box 88"/>
          <p:cNvSpPr txBox="1">
            <a:spLocks noChangeArrowheads="1"/>
          </p:cNvSpPr>
          <p:nvPr/>
        </p:nvSpPr>
        <p:spPr bwMode="auto">
          <a:xfrm>
            <a:off x="7496175" y="3219450"/>
            <a:ext cx="1476375"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000000"/>
                </a:solidFill>
              </a:rPr>
              <a:t>コンデンサ</a:t>
            </a:r>
          </a:p>
        </p:txBody>
      </p:sp>
      <p:pic>
        <p:nvPicPr>
          <p:cNvPr id="1043" name="Picture 89" descr="trans_c"/>
          <p:cNvPicPr>
            <a:picLocks noChangeAspect="1" noChangeArrowheads="1"/>
          </p:cNvPicPr>
          <p:nvPr/>
        </p:nvPicPr>
        <p:blipFill>
          <a:blip r:embed="rId5" cstate="print"/>
          <a:srcRect/>
          <a:stretch>
            <a:fillRect/>
          </a:stretch>
        </p:blipFill>
        <p:spPr bwMode="auto">
          <a:xfrm>
            <a:off x="7467600" y="685800"/>
            <a:ext cx="900113" cy="1082675"/>
          </a:xfrm>
          <a:prstGeom prst="rect">
            <a:avLst/>
          </a:prstGeom>
          <a:noFill/>
          <a:ln w="9525">
            <a:noFill/>
            <a:miter lim="800000"/>
            <a:headEnd/>
            <a:tailEnd/>
          </a:ln>
        </p:spPr>
      </p:pic>
      <p:pic>
        <p:nvPicPr>
          <p:cNvPr id="1044" name="Picture 90" descr="capacitor_c"/>
          <p:cNvPicPr>
            <a:picLocks noChangeAspect="1" noChangeArrowheads="1"/>
          </p:cNvPicPr>
          <p:nvPr/>
        </p:nvPicPr>
        <p:blipFill>
          <a:blip r:embed="rId6" cstate="print"/>
          <a:srcRect/>
          <a:stretch>
            <a:fillRect/>
          </a:stretch>
        </p:blipFill>
        <p:spPr bwMode="auto">
          <a:xfrm>
            <a:off x="7467600" y="2209800"/>
            <a:ext cx="971550" cy="936625"/>
          </a:xfrm>
          <a:prstGeom prst="rect">
            <a:avLst/>
          </a:prstGeom>
          <a:noFill/>
          <a:ln w="9525">
            <a:noFill/>
            <a:miter lim="800000"/>
            <a:headEnd/>
            <a:tailEnd/>
          </a:ln>
        </p:spPr>
      </p:pic>
      <p:sp>
        <p:nvSpPr>
          <p:cNvPr id="1045" name="Text Box 91"/>
          <p:cNvSpPr txBox="1">
            <a:spLocks noChangeArrowheads="1"/>
          </p:cNvSpPr>
          <p:nvPr/>
        </p:nvSpPr>
        <p:spPr bwMode="auto">
          <a:xfrm>
            <a:off x="4495800" y="5867400"/>
            <a:ext cx="4724400" cy="641350"/>
          </a:xfrm>
          <a:prstGeom prst="rect">
            <a:avLst/>
          </a:prstGeom>
          <a:noFill/>
          <a:ln w="9525">
            <a:noFill/>
            <a:miter lim="800000"/>
            <a:headEnd/>
            <a:tailEnd/>
          </a:ln>
        </p:spPr>
        <p:txBody>
          <a:bodyPr>
            <a:spAutoFit/>
          </a:bodyPr>
          <a:lstStyle/>
          <a:p>
            <a:pPr fontAlgn="base">
              <a:spcBef>
                <a:spcPct val="0"/>
              </a:spcBef>
              <a:spcAft>
                <a:spcPct val="0"/>
              </a:spcAft>
            </a:pPr>
            <a:r>
              <a:rPr lang="ja-JP" altLang="en-US" b="1">
                <a:solidFill>
                  <a:srgbClr val="FF3300"/>
                </a:solidFill>
                <a:latin typeface="ＭＳ Ｐゴシック" pitchFamily="50" charset="-128"/>
              </a:rPr>
              <a:t>低濃度</a:t>
            </a:r>
            <a:r>
              <a:rPr lang="en-US" altLang="ja-JP" b="1">
                <a:solidFill>
                  <a:srgbClr val="FF3300"/>
                </a:solidFill>
                <a:latin typeface="ＭＳ Ｐゴシック" pitchFamily="50" charset="-128"/>
              </a:rPr>
              <a:t>PCB</a:t>
            </a:r>
            <a:r>
              <a:rPr lang="ja-JP" altLang="en-US" b="1">
                <a:solidFill>
                  <a:srgbClr val="FF3300"/>
                </a:solidFill>
                <a:latin typeface="ＭＳ Ｐゴシック" pitchFamily="50" charset="-128"/>
              </a:rPr>
              <a:t>（数</a:t>
            </a:r>
            <a:r>
              <a:rPr lang="en-US" altLang="ja-JP" b="1">
                <a:solidFill>
                  <a:srgbClr val="FF3300"/>
                </a:solidFill>
                <a:latin typeface="ＭＳ Ｐゴシック" pitchFamily="50" charset="-128"/>
              </a:rPr>
              <a:t>10 ppm</a:t>
            </a:r>
            <a:r>
              <a:rPr lang="ja-JP" altLang="en-US" b="1">
                <a:solidFill>
                  <a:srgbClr val="FF3300"/>
                </a:solidFill>
                <a:latin typeface="ＭＳ Ｐゴシック" pitchFamily="50" charset="-128"/>
              </a:rPr>
              <a:t>）汚染絶縁油は未だに</a:t>
            </a:r>
          </a:p>
          <a:p>
            <a:pPr fontAlgn="base">
              <a:spcBef>
                <a:spcPct val="0"/>
              </a:spcBef>
              <a:spcAft>
                <a:spcPct val="0"/>
              </a:spcAft>
            </a:pPr>
            <a:r>
              <a:rPr lang="en-US" altLang="ja-JP" b="1" u="sng">
                <a:solidFill>
                  <a:srgbClr val="FF3300"/>
                </a:solidFill>
                <a:latin typeface="ＭＳ Ｐゴシック" pitchFamily="50" charset="-128"/>
              </a:rPr>
              <a:t>50</a:t>
            </a:r>
            <a:r>
              <a:rPr lang="ja-JP" altLang="en-US" b="1" u="sng">
                <a:solidFill>
                  <a:srgbClr val="FF3300"/>
                </a:solidFill>
                <a:latin typeface="ＭＳ Ｐゴシック" pitchFamily="50" charset="-128"/>
              </a:rPr>
              <a:t>万トン以上</a:t>
            </a:r>
            <a:r>
              <a:rPr lang="ja-JP" altLang="en-US" b="1">
                <a:solidFill>
                  <a:srgbClr val="FF3300"/>
                </a:solidFill>
                <a:latin typeface="ＭＳ Ｐゴシック" pitchFamily="50" charset="-128"/>
              </a:rPr>
              <a:t>も未処理のまま保管されている！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2771" name="Text Box 3"/>
          <p:cNvSpPr txBox="1">
            <a:spLocks noChangeArrowheads="1"/>
          </p:cNvSpPr>
          <p:nvPr/>
        </p:nvSpPr>
        <p:spPr bwMode="auto">
          <a:xfrm>
            <a:off x="3352800" y="14288"/>
            <a:ext cx="1905000" cy="519112"/>
          </a:xfrm>
          <a:prstGeom prst="rect">
            <a:avLst/>
          </a:prstGeom>
          <a:noFill/>
          <a:ln w="9525">
            <a:noFill/>
            <a:miter lim="800000"/>
            <a:headEnd/>
            <a:tailEnd/>
          </a:ln>
        </p:spPr>
        <p:txBody>
          <a:bodyPr>
            <a:spAutoFit/>
          </a:bodyPr>
          <a:lstStyle/>
          <a:p>
            <a:pPr fontAlgn="base">
              <a:spcBef>
                <a:spcPct val="0"/>
              </a:spcBef>
              <a:spcAft>
                <a:spcPct val="0"/>
              </a:spcAft>
            </a:pPr>
            <a:r>
              <a:rPr lang="en-US" altLang="ja-JP" sz="2800" b="1">
                <a:solidFill>
                  <a:srgbClr val="FFFFFF"/>
                </a:solidFill>
                <a:latin typeface="ＭＳ Ｐゴシック" pitchFamily="50" charset="-128"/>
              </a:rPr>
              <a:t>POP</a:t>
            </a:r>
            <a:r>
              <a:rPr lang="ja-JP" altLang="en-US" sz="2800" b="1">
                <a:solidFill>
                  <a:srgbClr val="FFFFFF"/>
                </a:solidFill>
                <a:latin typeface="ＭＳ Ｐゴシック" pitchFamily="50" charset="-128"/>
              </a:rPr>
              <a:t>ｓ条約</a:t>
            </a:r>
          </a:p>
        </p:txBody>
      </p:sp>
      <p:sp>
        <p:nvSpPr>
          <p:cNvPr id="32772" name="Text Box 397"/>
          <p:cNvSpPr txBox="1">
            <a:spLocks noChangeArrowheads="1"/>
          </p:cNvSpPr>
          <p:nvPr/>
        </p:nvSpPr>
        <p:spPr bwMode="auto">
          <a:xfrm>
            <a:off x="153988" y="1108075"/>
            <a:ext cx="8837612" cy="5154613"/>
          </a:xfrm>
          <a:prstGeom prst="rect">
            <a:avLst/>
          </a:prstGeom>
          <a:noFill/>
          <a:ln w="9525">
            <a:noFill/>
            <a:miter lim="800000"/>
            <a:headEnd/>
            <a:tailEnd/>
          </a:ln>
        </p:spPr>
        <p:txBody>
          <a:bodyPr>
            <a:spAutoFit/>
          </a:bodyPr>
          <a:lstStyle/>
          <a:p>
            <a:pPr fontAlgn="base">
              <a:spcBef>
                <a:spcPct val="0"/>
              </a:spcBef>
              <a:spcAft>
                <a:spcPct val="0"/>
              </a:spcAft>
            </a:pPr>
            <a:r>
              <a:rPr lang="ja-JP" altLang="en-US" sz="2800">
                <a:solidFill>
                  <a:srgbClr val="000000"/>
                </a:solidFill>
              </a:rPr>
              <a:t>残留性有機汚染物質（</a:t>
            </a:r>
            <a:r>
              <a:rPr lang="en-US" altLang="ja-JP" sz="2800">
                <a:solidFill>
                  <a:srgbClr val="000000"/>
                </a:solidFill>
                <a:latin typeface="Arial" pitchFamily="34" charset="0"/>
              </a:rPr>
              <a:t>Persistent Organic Pollutants</a:t>
            </a:r>
            <a:r>
              <a:rPr lang="ja-JP" altLang="en-US" sz="2800">
                <a:solidFill>
                  <a:srgbClr val="000000"/>
                </a:solidFill>
                <a:latin typeface="Arial" pitchFamily="34" charset="0"/>
              </a:rPr>
              <a:t>：</a:t>
            </a:r>
            <a:r>
              <a:rPr lang="en-US" altLang="ja-JP" sz="2800">
                <a:solidFill>
                  <a:srgbClr val="000000"/>
                </a:solidFill>
                <a:latin typeface="Arial" pitchFamily="34" charset="0"/>
              </a:rPr>
              <a:t>POPs) </a:t>
            </a:r>
            <a:r>
              <a:rPr lang="ja-JP" altLang="en-US" sz="2800">
                <a:solidFill>
                  <a:srgbClr val="000000"/>
                </a:solidFill>
              </a:rPr>
              <a:t>に関するストックホルム条約</a:t>
            </a:r>
          </a:p>
          <a:p>
            <a:pPr fontAlgn="base">
              <a:spcBef>
                <a:spcPct val="0"/>
              </a:spcBef>
              <a:spcAft>
                <a:spcPct val="0"/>
              </a:spcAft>
            </a:pPr>
            <a:endParaRPr lang="ja-JP" altLang="en-US" sz="2800">
              <a:solidFill>
                <a:srgbClr val="000000"/>
              </a:solidFill>
            </a:endParaRPr>
          </a:p>
          <a:p>
            <a:pPr fontAlgn="base">
              <a:spcBef>
                <a:spcPct val="0"/>
              </a:spcBef>
              <a:spcAft>
                <a:spcPct val="0"/>
              </a:spcAft>
            </a:pPr>
            <a:r>
              <a:rPr lang="ja-JP" altLang="en-US" sz="2800">
                <a:solidFill>
                  <a:srgbClr val="000000"/>
                </a:solidFill>
              </a:rPr>
              <a:t>・</a:t>
            </a:r>
            <a:r>
              <a:rPr lang="ja-JP" altLang="en-US" sz="2800">
                <a:solidFill>
                  <a:srgbClr val="FF0066"/>
                </a:solidFill>
              </a:rPr>
              <a:t>環境中での残留性</a:t>
            </a:r>
            <a:r>
              <a:rPr lang="ja-JP" altLang="en-US" sz="2800">
                <a:solidFill>
                  <a:srgbClr val="000000"/>
                </a:solidFill>
              </a:rPr>
              <a:t>、</a:t>
            </a:r>
            <a:r>
              <a:rPr lang="ja-JP" altLang="en-US" sz="2800">
                <a:solidFill>
                  <a:srgbClr val="FF0066"/>
                </a:solidFill>
              </a:rPr>
              <a:t>生物蓄積性</a:t>
            </a:r>
            <a:r>
              <a:rPr lang="ja-JP" altLang="en-US" sz="2800">
                <a:solidFill>
                  <a:srgbClr val="000000"/>
                </a:solidFill>
              </a:rPr>
              <a:t>、</a:t>
            </a:r>
            <a:r>
              <a:rPr lang="ja-JP" altLang="en-US" sz="2800">
                <a:solidFill>
                  <a:srgbClr val="FF0066"/>
                </a:solidFill>
              </a:rPr>
              <a:t>人や生物への毒性が高く</a:t>
            </a:r>
            <a:r>
              <a:rPr lang="ja-JP" altLang="en-US" sz="2800">
                <a:solidFill>
                  <a:srgbClr val="000000"/>
                </a:solidFill>
              </a:rPr>
              <a:t>、</a:t>
            </a:r>
            <a:r>
              <a:rPr lang="ja-JP" altLang="en-US" sz="2800">
                <a:solidFill>
                  <a:srgbClr val="FF0066"/>
                </a:solidFill>
              </a:rPr>
              <a:t>長距離移動性</a:t>
            </a:r>
            <a:r>
              <a:rPr lang="ja-JP" altLang="en-US" sz="2800">
                <a:solidFill>
                  <a:srgbClr val="000000"/>
                </a:solidFill>
              </a:rPr>
              <a:t>が懸念される</a:t>
            </a:r>
            <a:r>
              <a:rPr lang="en-US" altLang="ja-JP" sz="2800">
                <a:solidFill>
                  <a:srgbClr val="FF0066"/>
                </a:solidFill>
                <a:latin typeface="Arial" pitchFamily="34" charset="0"/>
              </a:rPr>
              <a:t>PCB</a:t>
            </a:r>
            <a:r>
              <a:rPr lang="ja-JP" altLang="en-US" sz="2800">
                <a:solidFill>
                  <a:srgbClr val="000000"/>
                </a:solidFill>
              </a:rPr>
              <a:t>、</a:t>
            </a:r>
            <a:r>
              <a:rPr lang="en-US" altLang="ja-JP" sz="2800">
                <a:solidFill>
                  <a:srgbClr val="000000"/>
                </a:solidFill>
                <a:latin typeface="Arial" pitchFamily="34" charset="0"/>
              </a:rPr>
              <a:t>DDT</a:t>
            </a:r>
            <a:r>
              <a:rPr lang="ja-JP" altLang="en-US" sz="2800">
                <a:solidFill>
                  <a:srgbClr val="000000"/>
                </a:solidFill>
              </a:rPr>
              <a:t>などの</a:t>
            </a:r>
            <a:r>
              <a:rPr lang="en-US" altLang="ja-JP" sz="2800">
                <a:solidFill>
                  <a:srgbClr val="000000"/>
                </a:solidFill>
                <a:latin typeface="Arial" pitchFamily="34" charset="0"/>
              </a:rPr>
              <a:t>POP</a:t>
            </a:r>
            <a:r>
              <a:rPr lang="ja-JP" altLang="en-US" sz="2800">
                <a:solidFill>
                  <a:srgbClr val="000000"/>
                </a:solidFill>
                <a:latin typeface="Arial" pitchFamily="34" charset="0"/>
              </a:rPr>
              <a:t>ｓ</a:t>
            </a:r>
            <a:r>
              <a:rPr lang="ja-JP" altLang="en-US" sz="2800">
                <a:solidFill>
                  <a:srgbClr val="000000"/>
                </a:solidFill>
              </a:rPr>
              <a:t>の製造及び使用の廃絶、排出の削減、これらの物質を含む廃棄物等の適正処理等を締結国が協調して行うべきことを規定。</a:t>
            </a:r>
            <a:r>
              <a:rPr lang="en-US" altLang="ja-JP" sz="2800">
                <a:solidFill>
                  <a:srgbClr val="000000"/>
                </a:solidFill>
                <a:latin typeface="Arial" pitchFamily="34" charset="0"/>
              </a:rPr>
              <a:t>2001</a:t>
            </a:r>
            <a:r>
              <a:rPr lang="ja-JP" altLang="en-US" sz="2800">
                <a:solidFill>
                  <a:srgbClr val="000000"/>
                </a:solidFill>
              </a:rPr>
              <a:t>年に採択。</a:t>
            </a:r>
          </a:p>
          <a:p>
            <a:pPr fontAlgn="base">
              <a:spcBef>
                <a:spcPct val="0"/>
              </a:spcBef>
              <a:spcAft>
                <a:spcPct val="0"/>
              </a:spcAft>
            </a:pPr>
            <a:endParaRPr lang="ja-JP" altLang="en-US" sz="2800">
              <a:solidFill>
                <a:srgbClr val="000000"/>
              </a:solidFill>
            </a:endParaRPr>
          </a:p>
          <a:p>
            <a:pPr fontAlgn="base">
              <a:spcBef>
                <a:spcPct val="0"/>
              </a:spcBef>
              <a:spcAft>
                <a:spcPct val="0"/>
              </a:spcAft>
            </a:pPr>
            <a:r>
              <a:rPr lang="ja-JP" altLang="en-US" sz="2800">
                <a:solidFill>
                  <a:srgbClr val="000000"/>
                </a:solidFill>
              </a:rPr>
              <a:t>・ </a:t>
            </a:r>
            <a:r>
              <a:rPr lang="en-US" altLang="ja-JP" sz="2800">
                <a:solidFill>
                  <a:srgbClr val="FF0066"/>
                </a:solidFill>
                <a:latin typeface="Arial" pitchFamily="34" charset="0"/>
              </a:rPr>
              <a:t>PCB</a:t>
            </a:r>
            <a:r>
              <a:rPr lang="ja-JP" altLang="en-US" sz="2800">
                <a:solidFill>
                  <a:srgbClr val="000000"/>
                </a:solidFill>
              </a:rPr>
              <a:t>については、</a:t>
            </a:r>
            <a:r>
              <a:rPr lang="en-US" altLang="ja-JP" sz="2800">
                <a:solidFill>
                  <a:srgbClr val="000000"/>
                </a:solidFill>
                <a:latin typeface="Arial" pitchFamily="34" charset="0"/>
              </a:rPr>
              <a:t>2025</a:t>
            </a:r>
            <a:r>
              <a:rPr lang="ja-JP" altLang="en-US" sz="2800">
                <a:solidFill>
                  <a:srgbClr val="000000"/>
                </a:solidFill>
              </a:rPr>
              <a:t>年までに使用中止、</a:t>
            </a:r>
            <a:r>
              <a:rPr lang="en-US" altLang="ja-JP" sz="2800">
                <a:solidFill>
                  <a:srgbClr val="FF0066"/>
                </a:solidFill>
                <a:latin typeface="Arial" pitchFamily="34" charset="0"/>
              </a:rPr>
              <a:t>2028</a:t>
            </a:r>
            <a:r>
              <a:rPr lang="ja-JP" altLang="en-US" sz="2800">
                <a:solidFill>
                  <a:srgbClr val="FF0066"/>
                </a:solidFill>
              </a:rPr>
              <a:t>年までに処理終了</a:t>
            </a:r>
            <a:r>
              <a:rPr lang="ja-JP" altLang="en-US" sz="2800">
                <a:solidFill>
                  <a:srgbClr val="000000"/>
                </a:solidFill>
              </a:rPr>
              <a:t>を目標</a:t>
            </a:r>
          </a:p>
          <a:p>
            <a:pPr fontAlgn="base">
              <a:spcBef>
                <a:spcPct val="0"/>
              </a:spcBef>
              <a:spcAft>
                <a:spcPct val="0"/>
              </a:spcAft>
            </a:pPr>
            <a:endParaRPr lang="en-US" altLang="ja-JP"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5" descr="DSC00455"/>
          <p:cNvPicPr>
            <a:picLocks noChangeAspect="1" noChangeArrowheads="1"/>
          </p:cNvPicPr>
          <p:nvPr/>
        </p:nvPicPr>
        <p:blipFill>
          <a:blip r:embed="rId3" cstate="print"/>
          <a:srcRect/>
          <a:stretch>
            <a:fillRect/>
          </a:stretch>
        </p:blipFill>
        <p:spPr bwMode="auto">
          <a:xfrm>
            <a:off x="269875" y="692150"/>
            <a:ext cx="1905000" cy="1428750"/>
          </a:xfrm>
          <a:prstGeom prst="rect">
            <a:avLst/>
          </a:prstGeom>
          <a:noFill/>
          <a:ln w="9525">
            <a:noFill/>
            <a:miter lim="800000"/>
            <a:headEnd/>
            <a:tailEnd/>
          </a:ln>
        </p:spPr>
      </p:pic>
      <p:pic>
        <p:nvPicPr>
          <p:cNvPr id="33795" name="Picture 6" descr="DSC00435"/>
          <p:cNvPicPr>
            <a:picLocks noChangeAspect="1" noChangeArrowheads="1"/>
          </p:cNvPicPr>
          <p:nvPr/>
        </p:nvPicPr>
        <p:blipFill>
          <a:blip r:embed="rId4" cstate="print"/>
          <a:srcRect/>
          <a:stretch>
            <a:fillRect/>
          </a:stretch>
        </p:blipFill>
        <p:spPr bwMode="auto">
          <a:xfrm>
            <a:off x="323850" y="2641600"/>
            <a:ext cx="1800225" cy="1350963"/>
          </a:xfrm>
          <a:prstGeom prst="rect">
            <a:avLst/>
          </a:prstGeom>
          <a:noFill/>
          <a:ln w="9525">
            <a:noFill/>
            <a:miter lim="800000"/>
            <a:headEnd/>
            <a:tailEnd/>
          </a:ln>
        </p:spPr>
      </p:pic>
      <p:sp>
        <p:nvSpPr>
          <p:cNvPr id="33796" name="Rectangle 7"/>
          <p:cNvSpPr>
            <a:spLocks noChangeArrowheads="1"/>
          </p:cNvSpPr>
          <p:nvPr/>
        </p:nvSpPr>
        <p:spPr bwMode="auto">
          <a:xfrm>
            <a:off x="0" y="2133600"/>
            <a:ext cx="2397125"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汚泥（含水率高い・水銀含有）</a:t>
            </a:r>
          </a:p>
        </p:txBody>
      </p:sp>
      <p:sp>
        <p:nvSpPr>
          <p:cNvPr id="33797" name="Rectangle 8"/>
          <p:cNvSpPr>
            <a:spLocks noChangeArrowheads="1"/>
          </p:cNvSpPr>
          <p:nvPr/>
        </p:nvSpPr>
        <p:spPr bwMode="auto">
          <a:xfrm>
            <a:off x="179388" y="4065588"/>
            <a:ext cx="2041525"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汚泥（含水率低い・粉体）</a:t>
            </a:r>
          </a:p>
        </p:txBody>
      </p:sp>
      <p:sp>
        <p:nvSpPr>
          <p:cNvPr id="33798" name="Text Box 9"/>
          <p:cNvSpPr txBox="1">
            <a:spLocks noChangeArrowheads="1"/>
          </p:cNvSpPr>
          <p:nvPr/>
        </p:nvSpPr>
        <p:spPr bwMode="auto">
          <a:xfrm>
            <a:off x="4284663" y="4292600"/>
            <a:ext cx="4859337" cy="2470150"/>
          </a:xfrm>
          <a:prstGeom prst="rect">
            <a:avLst/>
          </a:prstGeom>
          <a:noFill/>
          <a:ln w="9525">
            <a:noFill/>
            <a:miter lim="800000"/>
            <a:headEnd/>
            <a:tailEnd/>
          </a:ln>
        </p:spPr>
        <p:txBody>
          <a:bodyPr>
            <a:spAutoFit/>
          </a:bodyPr>
          <a:lstStyle/>
          <a:p>
            <a:pPr marL="88900" indent="-88900" fontAlgn="base">
              <a:spcBef>
                <a:spcPct val="0"/>
              </a:spcBef>
              <a:spcAft>
                <a:spcPct val="0"/>
              </a:spcAft>
            </a:pPr>
            <a:r>
              <a:rPr lang="ja-JP" altLang="en-US">
                <a:solidFill>
                  <a:srgbClr val="FFFFFF"/>
                </a:solidFill>
                <a:latin typeface="Times New Roman" pitchFamily="18" charset="0"/>
              </a:rPr>
              <a:t>＜特徴＞</a:t>
            </a:r>
          </a:p>
          <a:p>
            <a:pPr marL="88900" indent="-88900" fontAlgn="base">
              <a:spcBef>
                <a:spcPct val="0"/>
              </a:spcBef>
              <a:spcAft>
                <a:spcPct val="0"/>
              </a:spcAft>
            </a:pPr>
            <a:r>
              <a:rPr lang="ja-JP" altLang="en-US" sz="2400" b="1">
                <a:solidFill>
                  <a:srgbClr val="FF0000"/>
                </a:solidFill>
                <a:latin typeface="Times New Roman" pitchFamily="18" charset="0"/>
              </a:rPr>
              <a:t>・様々な種類・性状がある。</a:t>
            </a:r>
          </a:p>
          <a:p>
            <a:pPr marL="88900" indent="-88900" fontAlgn="base">
              <a:spcBef>
                <a:spcPct val="0"/>
              </a:spcBef>
              <a:spcAft>
                <a:spcPct val="0"/>
              </a:spcAft>
            </a:pPr>
            <a:r>
              <a:rPr lang="ja-JP" altLang="en-US" sz="2400" b="1">
                <a:solidFill>
                  <a:srgbClr val="FF0000"/>
                </a:solidFill>
                <a:latin typeface="Times New Roman" pitchFamily="18" charset="0"/>
              </a:rPr>
              <a:t>・含水率が大きく異なる。</a:t>
            </a:r>
          </a:p>
          <a:p>
            <a:pPr marL="88900" indent="-88900" fontAlgn="base">
              <a:spcBef>
                <a:spcPct val="0"/>
              </a:spcBef>
              <a:spcAft>
                <a:spcPct val="0"/>
              </a:spcAft>
            </a:pPr>
            <a:r>
              <a:rPr lang="ja-JP" altLang="en-US">
                <a:solidFill>
                  <a:srgbClr val="FFFFFF"/>
                </a:solidFill>
                <a:latin typeface="Times New Roman" pitchFamily="18" charset="0"/>
              </a:rPr>
              <a:t>・比較的厳重な保管がなされている。</a:t>
            </a:r>
          </a:p>
          <a:p>
            <a:pPr marL="88900" indent="-88900" fontAlgn="base">
              <a:spcBef>
                <a:spcPct val="0"/>
              </a:spcBef>
              <a:spcAft>
                <a:spcPct val="0"/>
              </a:spcAft>
            </a:pPr>
            <a:r>
              <a:rPr lang="ja-JP" altLang="en-US">
                <a:solidFill>
                  <a:srgbClr val="FFFFFF"/>
                </a:solidFill>
                <a:latin typeface="Times New Roman" pitchFamily="18" charset="0"/>
              </a:rPr>
              <a:t>・多量の汚泥の場合、地下埋設している事例も多く、処理に伴う確認・搬出が困難な事例がある。</a:t>
            </a:r>
          </a:p>
          <a:p>
            <a:pPr marL="88900" indent="-88900" fontAlgn="base">
              <a:spcBef>
                <a:spcPct val="0"/>
              </a:spcBef>
              <a:spcAft>
                <a:spcPct val="0"/>
              </a:spcAft>
            </a:pPr>
            <a:r>
              <a:rPr lang="ja-JP" altLang="en-US">
                <a:solidFill>
                  <a:srgbClr val="FFFFFF"/>
                </a:solidFill>
                <a:latin typeface="Times New Roman" pitchFamily="18" charset="0"/>
              </a:rPr>
              <a:t>・退職、異動等で汚泥発生時の状況を直接認識している人が少ない事例が多い。</a:t>
            </a:r>
          </a:p>
        </p:txBody>
      </p:sp>
      <p:sp>
        <p:nvSpPr>
          <p:cNvPr id="33799" name="Rectangle 10"/>
          <p:cNvSpPr>
            <a:spLocks noChangeArrowheads="1"/>
          </p:cNvSpPr>
          <p:nvPr/>
        </p:nvSpPr>
        <p:spPr bwMode="auto">
          <a:xfrm>
            <a:off x="179388" y="188913"/>
            <a:ext cx="3024187" cy="381000"/>
          </a:xfrm>
          <a:prstGeom prst="rect">
            <a:avLst/>
          </a:prstGeom>
          <a:noFill/>
          <a:ln w="9525">
            <a:noFill/>
            <a:miter lim="800000"/>
            <a:headEnd/>
            <a:tailEnd/>
          </a:ln>
        </p:spPr>
        <p:txBody>
          <a:bodyPr/>
          <a:lstStyle/>
          <a:p>
            <a:pPr fontAlgn="base">
              <a:spcBef>
                <a:spcPct val="20000"/>
              </a:spcBef>
              <a:spcAft>
                <a:spcPct val="0"/>
              </a:spcAft>
            </a:pPr>
            <a:r>
              <a:rPr lang="en-US" altLang="ja-JP" sz="2600" b="1">
                <a:solidFill>
                  <a:srgbClr val="FFFFFF"/>
                </a:solidFill>
                <a:latin typeface="Times New Roman" pitchFamily="18" charset="0"/>
              </a:rPr>
              <a:t>◎</a:t>
            </a:r>
            <a:r>
              <a:rPr lang="ja-JP" altLang="en-US" sz="2600" b="1">
                <a:solidFill>
                  <a:srgbClr val="FFFFFF"/>
                </a:solidFill>
                <a:latin typeface="Times New Roman" pitchFamily="18" charset="0"/>
              </a:rPr>
              <a:t>　汚　泥　　</a:t>
            </a:r>
            <a:r>
              <a:rPr lang="ja-JP" altLang="en-US" sz="2000" b="1">
                <a:solidFill>
                  <a:srgbClr val="FFFFFF"/>
                </a:solidFill>
                <a:latin typeface="Times New Roman" pitchFamily="18" charset="0"/>
              </a:rPr>
              <a:t>性状例</a:t>
            </a:r>
          </a:p>
        </p:txBody>
      </p:sp>
      <p:pic>
        <p:nvPicPr>
          <p:cNvPr id="33800" name="Picture 11" descr="DSC00069"/>
          <p:cNvPicPr>
            <a:picLocks noChangeAspect="1" noChangeArrowheads="1"/>
          </p:cNvPicPr>
          <p:nvPr/>
        </p:nvPicPr>
        <p:blipFill>
          <a:blip r:embed="rId5" cstate="print"/>
          <a:srcRect/>
          <a:stretch>
            <a:fillRect/>
          </a:stretch>
        </p:blipFill>
        <p:spPr bwMode="auto">
          <a:xfrm>
            <a:off x="2555875" y="2606675"/>
            <a:ext cx="1871663" cy="1412875"/>
          </a:xfrm>
          <a:prstGeom prst="rect">
            <a:avLst/>
          </a:prstGeom>
          <a:noFill/>
          <a:ln w="9525">
            <a:noFill/>
            <a:miter lim="800000"/>
            <a:headEnd/>
            <a:tailEnd/>
          </a:ln>
        </p:spPr>
      </p:pic>
      <p:pic>
        <p:nvPicPr>
          <p:cNvPr id="33801" name="Picture 12" descr="DSC00073"/>
          <p:cNvPicPr>
            <a:picLocks noChangeAspect="1" noChangeArrowheads="1"/>
          </p:cNvPicPr>
          <p:nvPr/>
        </p:nvPicPr>
        <p:blipFill>
          <a:blip r:embed="rId6" cstate="print"/>
          <a:srcRect/>
          <a:stretch>
            <a:fillRect/>
          </a:stretch>
        </p:blipFill>
        <p:spPr bwMode="auto">
          <a:xfrm>
            <a:off x="4786313" y="2614613"/>
            <a:ext cx="1828800" cy="1381125"/>
          </a:xfrm>
          <a:prstGeom prst="rect">
            <a:avLst/>
          </a:prstGeom>
          <a:noFill/>
          <a:ln w="9525">
            <a:noFill/>
            <a:miter lim="800000"/>
            <a:headEnd/>
            <a:tailEnd/>
          </a:ln>
        </p:spPr>
      </p:pic>
      <p:pic>
        <p:nvPicPr>
          <p:cNvPr id="33802" name="Picture 13" descr="DSC00090"/>
          <p:cNvPicPr>
            <a:picLocks noChangeAspect="1" noChangeArrowheads="1"/>
          </p:cNvPicPr>
          <p:nvPr/>
        </p:nvPicPr>
        <p:blipFill>
          <a:blip r:embed="rId7" cstate="print"/>
          <a:srcRect/>
          <a:stretch>
            <a:fillRect/>
          </a:stretch>
        </p:blipFill>
        <p:spPr bwMode="auto">
          <a:xfrm>
            <a:off x="6948488" y="692150"/>
            <a:ext cx="1828800" cy="1381125"/>
          </a:xfrm>
          <a:prstGeom prst="rect">
            <a:avLst/>
          </a:prstGeom>
          <a:noFill/>
          <a:ln w="9525">
            <a:noFill/>
            <a:miter lim="800000"/>
            <a:headEnd/>
            <a:tailEnd/>
          </a:ln>
        </p:spPr>
      </p:pic>
      <p:pic>
        <p:nvPicPr>
          <p:cNvPr id="33803" name="Picture 14" descr="DSC00114"/>
          <p:cNvPicPr>
            <a:picLocks noChangeAspect="1" noChangeArrowheads="1"/>
          </p:cNvPicPr>
          <p:nvPr/>
        </p:nvPicPr>
        <p:blipFill>
          <a:blip r:embed="rId8" cstate="print"/>
          <a:srcRect/>
          <a:stretch>
            <a:fillRect/>
          </a:stretch>
        </p:blipFill>
        <p:spPr bwMode="auto">
          <a:xfrm>
            <a:off x="2555875" y="692150"/>
            <a:ext cx="1901825" cy="1436688"/>
          </a:xfrm>
          <a:prstGeom prst="rect">
            <a:avLst/>
          </a:prstGeom>
          <a:noFill/>
          <a:ln w="9525">
            <a:noFill/>
            <a:miter lim="800000"/>
            <a:headEnd/>
            <a:tailEnd/>
          </a:ln>
        </p:spPr>
      </p:pic>
      <p:sp>
        <p:nvSpPr>
          <p:cNvPr id="33804" name="Rectangle 15"/>
          <p:cNvSpPr>
            <a:spLocks noChangeArrowheads="1"/>
          </p:cNvSpPr>
          <p:nvPr/>
        </p:nvSpPr>
        <p:spPr bwMode="auto">
          <a:xfrm>
            <a:off x="5365750" y="4078288"/>
            <a:ext cx="717550"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廃白土</a:t>
            </a:r>
          </a:p>
        </p:txBody>
      </p:sp>
      <p:sp>
        <p:nvSpPr>
          <p:cNvPr id="33805" name="Rectangle 16"/>
          <p:cNvSpPr>
            <a:spLocks noChangeArrowheads="1"/>
          </p:cNvSpPr>
          <p:nvPr/>
        </p:nvSpPr>
        <p:spPr bwMode="auto">
          <a:xfrm>
            <a:off x="3092450" y="4079875"/>
            <a:ext cx="895350"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廃活性炭</a:t>
            </a:r>
          </a:p>
        </p:txBody>
      </p:sp>
      <p:pic>
        <p:nvPicPr>
          <p:cNvPr id="33806" name="Picture 17"/>
          <p:cNvPicPr>
            <a:picLocks noChangeAspect="1" noChangeArrowheads="1"/>
          </p:cNvPicPr>
          <p:nvPr/>
        </p:nvPicPr>
        <p:blipFill>
          <a:blip r:embed="rId9" cstate="print"/>
          <a:srcRect/>
          <a:stretch>
            <a:fillRect/>
          </a:stretch>
        </p:blipFill>
        <p:spPr bwMode="auto">
          <a:xfrm>
            <a:off x="6948488" y="2624138"/>
            <a:ext cx="1873250" cy="1406525"/>
          </a:xfrm>
          <a:prstGeom prst="rect">
            <a:avLst/>
          </a:prstGeom>
          <a:noFill/>
          <a:ln w="9525">
            <a:noFill/>
            <a:miter lim="800000"/>
            <a:headEnd/>
            <a:tailEnd/>
          </a:ln>
        </p:spPr>
      </p:pic>
      <p:sp>
        <p:nvSpPr>
          <p:cNvPr id="33807" name="Rectangle 18"/>
          <p:cNvSpPr>
            <a:spLocks noChangeArrowheads="1"/>
          </p:cNvSpPr>
          <p:nvPr/>
        </p:nvSpPr>
        <p:spPr bwMode="auto">
          <a:xfrm>
            <a:off x="7077075" y="4064000"/>
            <a:ext cx="1671638"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FFFFFF"/>
                </a:solidFill>
                <a:latin typeface="Times New Roman" pitchFamily="18" charset="0"/>
              </a:rPr>
              <a:t>汚染土砂</a:t>
            </a:r>
          </a:p>
          <a:p>
            <a:pPr algn="ctr" fontAlgn="base">
              <a:spcBef>
                <a:spcPct val="0"/>
              </a:spcBef>
              <a:spcAft>
                <a:spcPct val="0"/>
              </a:spcAft>
            </a:pPr>
            <a:r>
              <a:rPr lang="ja-JP" altLang="en-US" sz="1400" b="1">
                <a:solidFill>
                  <a:srgbClr val="FFFFFF"/>
                </a:solidFill>
                <a:latin typeface="Times New Roman" pitchFamily="18" charset="0"/>
              </a:rPr>
              <a:t>（コンクリート混じり）</a:t>
            </a:r>
          </a:p>
        </p:txBody>
      </p:sp>
      <p:sp>
        <p:nvSpPr>
          <p:cNvPr id="33808" name="Rectangle 19"/>
          <p:cNvSpPr>
            <a:spLocks noChangeArrowheads="1"/>
          </p:cNvSpPr>
          <p:nvPr/>
        </p:nvSpPr>
        <p:spPr bwMode="auto">
          <a:xfrm>
            <a:off x="7021513" y="2060575"/>
            <a:ext cx="1819275"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汚泥（水分・油分あり）</a:t>
            </a:r>
          </a:p>
        </p:txBody>
      </p:sp>
      <p:sp>
        <p:nvSpPr>
          <p:cNvPr id="33809" name="Rectangle 20"/>
          <p:cNvSpPr>
            <a:spLocks noChangeArrowheads="1"/>
          </p:cNvSpPr>
          <p:nvPr/>
        </p:nvSpPr>
        <p:spPr bwMode="auto">
          <a:xfrm>
            <a:off x="2687638" y="2133600"/>
            <a:ext cx="1597025"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汚泥（含水率高い）</a:t>
            </a:r>
          </a:p>
        </p:txBody>
      </p:sp>
      <p:pic>
        <p:nvPicPr>
          <p:cNvPr id="33810" name="Picture 21" descr="DSC00446_025"/>
          <p:cNvPicPr>
            <a:picLocks noChangeAspect="1" noChangeArrowheads="1"/>
          </p:cNvPicPr>
          <p:nvPr/>
        </p:nvPicPr>
        <p:blipFill>
          <a:blip r:embed="rId10" cstate="print"/>
          <a:srcRect/>
          <a:stretch>
            <a:fillRect/>
          </a:stretch>
        </p:blipFill>
        <p:spPr bwMode="auto">
          <a:xfrm>
            <a:off x="4787900" y="692150"/>
            <a:ext cx="1871663" cy="1403350"/>
          </a:xfrm>
          <a:prstGeom prst="rect">
            <a:avLst/>
          </a:prstGeom>
          <a:noFill/>
          <a:ln w="9525">
            <a:noFill/>
            <a:miter lim="800000"/>
            <a:headEnd/>
            <a:tailEnd/>
          </a:ln>
        </p:spPr>
      </p:pic>
      <p:sp>
        <p:nvSpPr>
          <p:cNvPr id="33811" name="Rectangle 22"/>
          <p:cNvSpPr>
            <a:spLocks noChangeArrowheads="1"/>
          </p:cNvSpPr>
          <p:nvPr/>
        </p:nvSpPr>
        <p:spPr bwMode="auto">
          <a:xfrm>
            <a:off x="5003800" y="2132013"/>
            <a:ext cx="1428750"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汚泥（上澄み水）</a:t>
            </a:r>
          </a:p>
        </p:txBody>
      </p:sp>
      <p:pic>
        <p:nvPicPr>
          <p:cNvPr id="33812" name="Picture 23" descr="IMG_2738_025"/>
          <p:cNvPicPr>
            <a:picLocks noChangeAspect="1" noChangeArrowheads="1"/>
          </p:cNvPicPr>
          <p:nvPr/>
        </p:nvPicPr>
        <p:blipFill>
          <a:blip r:embed="rId11" cstate="print"/>
          <a:srcRect/>
          <a:stretch>
            <a:fillRect/>
          </a:stretch>
        </p:blipFill>
        <p:spPr bwMode="auto">
          <a:xfrm>
            <a:off x="2555875" y="4652963"/>
            <a:ext cx="1800225" cy="1350962"/>
          </a:xfrm>
          <a:prstGeom prst="rect">
            <a:avLst/>
          </a:prstGeom>
          <a:noFill/>
          <a:ln w="9525">
            <a:noFill/>
            <a:miter lim="800000"/>
            <a:headEnd/>
            <a:tailEnd/>
          </a:ln>
        </p:spPr>
      </p:pic>
      <p:sp>
        <p:nvSpPr>
          <p:cNvPr id="33813" name="Rectangle 24"/>
          <p:cNvSpPr>
            <a:spLocks noChangeArrowheads="1"/>
          </p:cNvSpPr>
          <p:nvPr/>
        </p:nvSpPr>
        <p:spPr bwMode="auto">
          <a:xfrm>
            <a:off x="3203575" y="6021388"/>
            <a:ext cx="717550"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浚渫土</a:t>
            </a:r>
          </a:p>
        </p:txBody>
      </p:sp>
      <p:pic>
        <p:nvPicPr>
          <p:cNvPr id="33814" name="Picture 25" descr="DSCF0026_025"/>
          <p:cNvPicPr>
            <a:picLocks noChangeAspect="1" noChangeArrowheads="1"/>
          </p:cNvPicPr>
          <p:nvPr/>
        </p:nvPicPr>
        <p:blipFill>
          <a:blip r:embed="rId12" cstate="print"/>
          <a:srcRect/>
          <a:stretch>
            <a:fillRect/>
          </a:stretch>
        </p:blipFill>
        <p:spPr bwMode="auto">
          <a:xfrm>
            <a:off x="250825" y="4581525"/>
            <a:ext cx="1873250" cy="1404938"/>
          </a:xfrm>
          <a:prstGeom prst="rect">
            <a:avLst/>
          </a:prstGeom>
          <a:noFill/>
          <a:ln w="9525">
            <a:noFill/>
            <a:miter lim="800000"/>
            <a:headEnd/>
            <a:tailEnd/>
          </a:ln>
        </p:spPr>
      </p:pic>
      <p:sp>
        <p:nvSpPr>
          <p:cNvPr id="33815" name="Rectangle 26"/>
          <p:cNvSpPr>
            <a:spLocks noChangeArrowheads="1"/>
          </p:cNvSpPr>
          <p:nvPr/>
        </p:nvSpPr>
        <p:spPr bwMode="auto">
          <a:xfrm>
            <a:off x="250825" y="6003925"/>
            <a:ext cx="1849438"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コンクリートはつりがら</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73025" y="404813"/>
            <a:ext cx="1619250" cy="381000"/>
          </a:xfrm>
          <a:prstGeom prst="rect">
            <a:avLst/>
          </a:prstGeom>
          <a:noFill/>
          <a:ln w="9525">
            <a:noFill/>
            <a:miter lim="800000"/>
            <a:headEnd/>
            <a:tailEnd/>
          </a:ln>
          <a:effectLst/>
        </p:spPr>
        <p:txBody>
          <a:bodyPr/>
          <a:lstStyle/>
          <a:p>
            <a:pPr fontAlgn="base">
              <a:lnSpc>
                <a:spcPct val="80000"/>
              </a:lnSpc>
              <a:spcBef>
                <a:spcPct val="20000"/>
              </a:spcBef>
              <a:spcAft>
                <a:spcPct val="0"/>
              </a:spcAft>
              <a:buClr>
                <a:srgbClr val="86D1EC"/>
              </a:buClr>
              <a:buSzPct val="90000"/>
              <a:buFont typeface="Wingdings" pitchFamily="2" charset="2"/>
              <a:buNone/>
              <a:defRPr/>
            </a:pPr>
            <a:r>
              <a:rPr lang="ja-JP" altLang="en-US" sz="2400" b="1">
                <a:solidFill>
                  <a:srgbClr val="FFFFFF"/>
                </a:solidFill>
                <a:effectLst>
                  <a:outerShdw blurRad="38100" dist="38100" dir="2700000" algn="tl">
                    <a:srgbClr val="000000"/>
                  </a:outerShdw>
                </a:effectLst>
              </a:rPr>
              <a:t>保管事例</a:t>
            </a:r>
          </a:p>
        </p:txBody>
      </p:sp>
      <p:pic>
        <p:nvPicPr>
          <p:cNvPr id="34819" name="Picture 5" descr="DSC00007"/>
          <p:cNvPicPr>
            <a:picLocks noChangeAspect="1" noChangeArrowheads="1"/>
          </p:cNvPicPr>
          <p:nvPr/>
        </p:nvPicPr>
        <p:blipFill>
          <a:blip r:embed="rId3" cstate="print"/>
          <a:srcRect/>
          <a:stretch>
            <a:fillRect/>
          </a:stretch>
        </p:blipFill>
        <p:spPr bwMode="auto">
          <a:xfrm>
            <a:off x="152400" y="762000"/>
            <a:ext cx="1905000" cy="1428750"/>
          </a:xfrm>
          <a:prstGeom prst="rect">
            <a:avLst/>
          </a:prstGeom>
          <a:noFill/>
          <a:ln w="9525">
            <a:noFill/>
            <a:miter lim="800000"/>
            <a:headEnd/>
            <a:tailEnd/>
          </a:ln>
        </p:spPr>
      </p:pic>
      <p:pic>
        <p:nvPicPr>
          <p:cNvPr id="34820" name="Picture 6" descr="DSC00038"/>
          <p:cNvPicPr>
            <a:picLocks noChangeAspect="1" noChangeArrowheads="1"/>
          </p:cNvPicPr>
          <p:nvPr/>
        </p:nvPicPr>
        <p:blipFill>
          <a:blip r:embed="rId4" cstate="print"/>
          <a:srcRect/>
          <a:stretch>
            <a:fillRect/>
          </a:stretch>
        </p:blipFill>
        <p:spPr bwMode="auto">
          <a:xfrm>
            <a:off x="2438400" y="762000"/>
            <a:ext cx="1905000" cy="1428750"/>
          </a:xfrm>
          <a:prstGeom prst="rect">
            <a:avLst/>
          </a:prstGeom>
          <a:noFill/>
          <a:ln w="9525">
            <a:noFill/>
            <a:miter lim="800000"/>
            <a:headEnd/>
            <a:tailEnd/>
          </a:ln>
        </p:spPr>
      </p:pic>
      <p:sp>
        <p:nvSpPr>
          <p:cNvPr id="34821" name="Rectangle 7"/>
          <p:cNvSpPr>
            <a:spLocks noChangeArrowheads="1"/>
          </p:cNvSpPr>
          <p:nvPr/>
        </p:nvSpPr>
        <p:spPr bwMode="auto">
          <a:xfrm>
            <a:off x="685800" y="2209800"/>
            <a:ext cx="81121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ドラム缶</a:t>
            </a:r>
          </a:p>
        </p:txBody>
      </p:sp>
      <p:sp>
        <p:nvSpPr>
          <p:cNvPr id="34822" name="Rectangle 8"/>
          <p:cNvSpPr>
            <a:spLocks noChangeArrowheads="1"/>
          </p:cNvSpPr>
          <p:nvPr/>
        </p:nvSpPr>
        <p:spPr bwMode="auto">
          <a:xfrm>
            <a:off x="2895600" y="2209800"/>
            <a:ext cx="72231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一斗缶</a:t>
            </a:r>
          </a:p>
        </p:txBody>
      </p:sp>
      <p:pic>
        <p:nvPicPr>
          <p:cNvPr id="34823" name="Picture 9" descr="DSC00227"/>
          <p:cNvPicPr>
            <a:picLocks noChangeAspect="1" noChangeArrowheads="1"/>
          </p:cNvPicPr>
          <p:nvPr/>
        </p:nvPicPr>
        <p:blipFill>
          <a:blip r:embed="rId5" cstate="print"/>
          <a:srcRect/>
          <a:stretch>
            <a:fillRect/>
          </a:stretch>
        </p:blipFill>
        <p:spPr bwMode="auto">
          <a:xfrm>
            <a:off x="301625" y="3278188"/>
            <a:ext cx="1905000" cy="1428750"/>
          </a:xfrm>
          <a:prstGeom prst="rect">
            <a:avLst/>
          </a:prstGeom>
          <a:noFill/>
          <a:ln w="9525">
            <a:noFill/>
            <a:miter lim="800000"/>
            <a:headEnd/>
            <a:tailEnd/>
          </a:ln>
        </p:spPr>
      </p:pic>
      <p:sp>
        <p:nvSpPr>
          <p:cNvPr id="34824" name="Rectangle 10"/>
          <p:cNvSpPr>
            <a:spLocks noChangeArrowheads="1"/>
          </p:cNvSpPr>
          <p:nvPr/>
        </p:nvSpPr>
        <p:spPr bwMode="auto">
          <a:xfrm>
            <a:off x="614363" y="4711700"/>
            <a:ext cx="1073150"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源泉徴収票</a:t>
            </a:r>
          </a:p>
        </p:txBody>
      </p:sp>
      <p:sp>
        <p:nvSpPr>
          <p:cNvPr id="34825" name="Text Box 11"/>
          <p:cNvSpPr txBox="1">
            <a:spLocks noChangeArrowheads="1"/>
          </p:cNvSpPr>
          <p:nvPr/>
        </p:nvSpPr>
        <p:spPr bwMode="auto">
          <a:xfrm>
            <a:off x="4648200" y="3644900"/>
            <a:ext cx="4495800" cy="2470150"/>
          </a:xfrm>
          <a:prstGeom prst="rect">
            <a:avLst/>
          </a:prstGeom>
          <a:noFill/>
          <a:ln w="9525">
            <a:noFill/>
            <a:miter lim="800000"/>
            <a:headEnd/>
            <a:tailEnd/>
          </a:ln>
        </p:spPr>
        <p:txBody>
          <a:bodyPr>
            <a:spAutoFit/>
          </a:bodyPr>
          <a:lstStyle/>
          <a:p>
            <a:pPr fontAlgn="base">
              <a:spcBef>
                <a:spcPct val="0"/>
              </a:spcBef>
              <a:spcAft>
                <a:spcPct val="0"/>
              </a:spcAft>
            </a:pPr>
            <a:r>
              <a:rPr lang="ja-JP" altLang="en-US">
                <a:solidFill>
                  <a:srgbClr val="FFFFFF"/>
                </a:solidFill>
                <a:latin typeface="Times New Roman" pitchFamily="18" charset="0"/>
              </a:rPr>
              <a:t>＜特徴＞</a:t>
            </a:r>
          </a:p>
          <a:p>
            <a:pPr fontAlgn="base">
              <a:spcBef>
                <a:spcPct val="0"/>
              </a:spcBef>
              <a:spcAft>
                <a:spcPct val="0"/>
              </a:spcAft>
            </a:pPr>
            <a:endParaRPr lang="ja-JP" altLang="en-US">
              <a:solidFill>
                <a:srgbClr val="FFFFFF"/>
              </a:solidFill>
              <a:latin typeface="Times New Roman" pitchFamily="18" charset="0"/>
            </a:endParaRPr>
          </a:p>
          <a:p>
            <a:pPr fontAlgn="base">
              <a:spcBef>
                <a:spcPct val="0"/>
              </a:spcBef>
              <a:spcAft>
                <a:spcPct val="0"/>
              </a:spcAft>
            </a:pPr>
            <a:r>
              <a:rPr lang="ja-JP" altLang="en-US" sz="2400" b="1">
                <a:solidFill>
                  <a:srgbClr val="FF3300"/>
                </a:solidFill>
                <a:latin typeface="Times New Roman" pitchFamily="18" charset="0"/>
              </a:rPr>
              <a:t>・性状は均一である。</a:t>
            </a:r>
          </a:p>
          <a:p>
            <a:pPr fontAlgn="base">
              <a:spcBef>
                <a:spcPct val="0"/>
              </a:spcBef>
              <a:spcAft>
                <a:spcPct val="0"/>
              </a:spcAft>
            </a:pPr>
            <a:r>
              <a:rPr lang="ja-JP" altLang="en-US">
                <a:solidFill>
                  <a:srgbClr val="FF3300"/>
                </a:solidFill>
                <a:latin typeface="Times New Roman" pitchFamily="18" charset="0"/>
              </a:rPr>
              <a:t>（複写式伝票等が多い）</a:t>
            </a:r>
          </a:p>
          <a:p>
            <a:pPr fontAlgn="base">
              <a:spcBef>
                <a:spcPct val="0"/>
              </a:spcBef>
              <a:spcAft>
                <a:spcPct val="0"/>
              </a:spcAft>
            </a:pPr>
            <a:r>
              <a:rPr lang="ja-JP" altLang="en-US">
                <a:solidFill>
                  <a:srgbClr val="FFFFFF"/>
                </a:solidFill>
                <a:latin typeface="Times New Roman" pitchFamily="18" charset="0"/>
              </a:rPr>
              <a:t>・比較的簡易な保管の事例もある。</a:t>
            </a:r>
          </a:p>
          <a:p>
            <a:pPr fontAlgn="base">
              <a:spcBef>
                <a:spcPct val="0"/>
              </a:spcBef>
              <a:spcAft>
                <a:spcPct val="0"/>
              </a:spcAft>
            </a:pPr>
            <a:r>
              <a:rPr lang="ja-JP" altLang="en-US">
                <a:solidFill>
                  <a:srgbClr val="FFFFFF"/>
                </a:solidFill>
              </a:rPr>
              <a:t>・処理に伴う確認・搬出は比較的容易である。</a:t>
            </a:r>
          </a:p>
          <a:p>
            <a:pPr fontAlgn="base">
              <a:spcBef>
                <a:spcPct val="0"/>
              </a:spcBef>
              <a:spcAft>
                <a:spcPct val="0"/>
              </a:spcAft>
            </a:pPr>
            <a:r>
              <a:rPr lang="ja-JP" altLang="en-US" sz="2400" b="1">
                <a:solidFill>
                  <a:srgbClr val="FF3300"/>
                </a:solidFill>
              </a:rPr>
              <a:t>・個人情報が含まれる場合がある。</a:t>
            </a:r>
          </a:p>
          <a:p>
            <a:pPr fontAlgn="base">
              <a:spcBef>
                <a:spcPct val="0"/>
              </a:spcBef>
              <a:spcAft>
                <a:spcPct val="0"/>
              </a:spcAft>
            </a:pPr>
            <a:endParaRPr lang="en-US" altLang="ja-JP">
              <a:solidFill>
                <a:srgbClr val="FF3300"/>
              </a:solidFill>
              <a:latin typeface="Times New Roman" pitchFamily="18" charset="0"/>
            </a:endParaRPr>
          </a:p>
        </p:txBody>
      </p:sp>
      <p:sp>
        <p:nvSpPr>
          <p:cNvPr id="34826" name="Rectangle 12"/>
          <p:cNvSpPr>
            <a:spLocks noChangeArrowheads="1"/>
          </p:cNvSpPr>
          <p:nvPr/>
        </p:nvSpPr>
        <p:spPr bwMode="auto">
          <a:xfrm>
            <a:off x="107950" y="2852738"/>
            <a:ext cx="1511300" cy="384175"/>
          </a:xfrm>
          <a:prstGeom prst="rect">
            <a:avLst/>
          </a:prstGeom>
          <a:noFill/>
          <a:ln w="9525">
            <a:noFill/>
            <a:miter lim="800000"/>
            <a:headEnd/>
            <a:tailEnd/>
          </a:ln>
        </p:spPr>
        <p:txBody>
          <a:bodyPr/>
          <a:lstStyle/>
          <a:p>
            <a:pPr fontAlgn="base">
              <a:spcBef>
                <a:spcPct val="20000"/>
              </a:spcBef>
              <a:spcAft>
                <a:spcPct val="0"/>
              </a:spcAft>
            </a:pPr>
            <a:r>
              <a:rPr lang="ja-JP" altLang="en-US" sz="2000" b="1">
                <a:solidFill>
                  <a:srgbClr val="FFFFFF"/>
                </a:solidFill>
                <a:latin typeface="Times New Roman" pitchFamily="18" charset="0"/>
              </a:rPr>
              <a:t>性状例</a:t>
            </a:r>
          </a:p>
        </p:txBody>
      </p:sp>
      <p:pic>
        <p:nvPicPr>
          <p:cNvPr id="34827" name="Picture 13" descr="感圧紙（明石）"/>
          <p:cNvPicPr>
            <a:picLocks noChangeAspect="1" noChangeArrowheads="1"/>
          </p:cNvPicPr>
          <p:nvPr/>
        </p:nvPicPr>
        <p:blipFill>
          <a:blip r:embed="rId6" cstate="print"/>
          <a:srcRect/>
          <a:stretch>
            <a:fillRect/>
          </a:stretch>
        </p:blipFill>
        <p:spPr bwMode="auto">
          <a:xfrm>
            <a:off x="2595563" y="3263900"/>
            <a:ext cx="1905000" cy="1428750"/>
          </a:xfrm>
          <a:prstGeom prst="rect">
            <a:avLst/>
          </a:prstGeom>
          <a:noFill/>
          <a:ln w="9525">
            <a:noFill/>
            <a:miter lim="800000"/>
            <a:headEnd/>
            <a:tailEnd/>
          </a:ln>
        </p:spPr>
      </p:pic>
      <p:sp>
        <p:nvSpPr>
          <p:cNvPr id="34828" name="Rectangle 14"/>
          <p:cNvSpPr>
            <a:spLocks noChangeArrowheads="1"/>
          </p:cNvSpPr>
          <p:nvPr/>
        </p:nvSpPr>
        <p:spPr bwMode="auto">
          <a:xfrm>
            <a:off x="2451100" y="4711700"/>
            <a:ext cx="2014538" cy="51752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b="1">
                <a:solidFill>
                  <a:srgbClr val="FFFFFF"/>
                </a:solidFill>
                <a:latin typeface="Times New Roman" pitchFamily="18" charset="0"/>
              </a:rPr>
              <a:t>住民異動届</a:t>
            </a:r>
          </a:p>
          <a:p>
            <a:pPr algn="ctr" fontAlgn="base">
              <a:spcBef>
                <a:spcPct val="0"/>
              </a:spcBef>
              <a:spcAft>
                <a:spcPct val="0"/>
              </a:spcAft>
            </a:pPr>
            <a:r>
              <a:rPr lang="ja-JP" altLang="en-US" sz="1400" b="1">
                <a:solidFill>
                  <a:srgbClr val="FFFFFF"/>
                </a:solidFill>
                <a:latin typeface="Times New Roman" pitchFamily="18" charset="0"/>
              </a:rPr>
              <a:t>（サンプリング実施せず）</a:t>
            </a:r>
          </a:p>
        </p:txBody>
      </p:sp>
      <p:sp>
        <p:nvSpPr>
          <p:cNvPr id="20495" name="Rectangle 15"/>
          <p:cNvSpPr>
            <a:spLocks noChangeArrowheads="1"/>
          </p:cNvSpPr>
          <p:nvPr/>
        </p:nvSpPr>
        <p:spPr bwMode="auto">
          <a:xfrm>
            <a:off x="0" y="-104775"/>
            <a:ext cx="1724025" cy="4889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altLang="ja-JP" sz="2600" b="1" u="sng">
                <a:solidFill>
                  <a:srgbClr val="FFFFFF"/>
                </a:solidFill>
                <a:effectLst>
                  <a:outerShdw blurRad="38100" dist="38100" dir="2700000" algn="tl">
                    <a:srgbClr val="000000"/>
                  </a:outerShdw>
                </a:effectLst>
              </a:rPr>
              <a:t>◎</a:t>
            </a:r>
            <a:r>
              <a:rPr lang="ja-JP" altLang="en-US" sz="2600" b="1" u="sng">
                <a:solidFill>
                  <a:srgbClr val="FFFFFF"/>
                </a:solidFill>
                <a:effectLst>
                  <a:outerShdw blurRad="38100" dist="38100" dir="2700000" algn="tl">
                    <a:srgbClr val="000000"/>
                  </a:outerShdw>
                </a:effectLst>
              </a:rPr>
              <a:t>　感圧紙</a:t>
            </a:r>
          </a:p>
        </p:txBody>
      </p:sp>
      <p:pic>
        <p:nvPicPr>
          <p:cNvPr id="34830" name="Picture 16" descr="DSC00226_025"/>
          <p:cNvPicPr>
            <a:picLocks noChangeAspect="1" noChangeArrowheads="1"/>
          </p:cNvPicPr>
          <p:nvPr/>
        </p:nvPicPr>
        <p:blipFill>
          <a:blip r:embed="rId7" cstate="print"/>
          <a:srcRect/>
          <a:stretch>
            <a:fillRect/>
          </a:stretch>
        </p:blipFill>
        <p:spPr bwMode="auto">
          <a:xfrm>
            <a:off x="6731000" y="765175"/>
            <a:ext cx="1944688" cy="1458913"/>
          </a:xfrm>
          <a:prstGeom prst="rect">
            <a:avLst/>
          </a:prstGeom>
          <a:noFill/>
          <a:ln w="9525">
            <a:noFill/>
            <a:miter lim="800000"/>
            <a:headEnd/>
            <a:tailEnd/>
          </a:ln>
        </p:spPr>
      </p:pic>
      <p:sp>
        <p:nvSpPr>
          <p:cNvPr id="34831" name="Rectangle 17"/>
          <p:cNvSpPr>
            <a:spLocks noChangeArrowheads="1"/>
          </p:cNvSpPr>
          <p:nvPr/>
        </p:nvSpPr>
        <p:spPr bwMode="auto">
          <a:xfrm>
            <a:off x="7380288" y="2276475"/>
            <a:ext cx="881062"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段ボール</a:t>
            </a:r>
          </a:p>
        </p:txBody>
      </p:sp>
      <p:pic>
        <p:nvPicPr>
          <p:cNvPr id="34832" name="Picture 18" descr="DSC00475_025"/>
          <p:cNvPicPr>
            <a:picLocks noChangeAspect="1" noChangeArrowheads="1"/>
          </p:cNvPicPr>
          <p:nvPr/>
        </p:nvPicPr>
        <p:blipFill>
          <a:blip r:embed="rId8" cstate="print"/>
          <a:srcRect/>
          <a:stretch>
            <a:fillRect/>
          </a:stretch>
        </p:blipFill>
        <p:spPr bwMode="auto">
          <a:xfrm>
            <a:off x="4572000" y="765175"/>
            <a:ext cx="1944688" cy="1458913"/>
          </a:xfrm>
          <a:prstGeom prst="rect">
            <a:avLst/>
          </a:prstGeom>
          <a:noFill/>
          <a:ln w="9525">
            <a:noFill/>
            <a:miter lim="800000"/>
            <a:headEnd/>
            <a:tailEnd/>
          </a:ln>
        </p:spPr>
      </p:pic>
      <p:sp>
        <p:nvSpPr>
          <p:cNvPr id="34833" name="Rectangle 19"/>
          <p:cNvSpPr>
            <a:spLocks noChangeArrowheads="1"/>
          </p:cNvSpPr>
          <p:nvPr/>
        </p:nvSpPr>
        <p:spPr bwMode="auto">
          <a:xfrm>
            <a:off x="4716463" y="2276475"/>
            <a:ext cx="1709737"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プラスチックコンテナ</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4" descr="DSC00503"/>
          <p:cNvPicPr>
            <a:picLocks noChangeAspect="1" noChangeArrowheads="1"/>
          </p:cNvPicPr>
          <p:nvPr/>
        </p:nvPicPr>
        <p:blipFill>
          <a:blip r:embed="rId3" cstate="print"/>
          <a:srcRect/>
          <a:stretch>
            <a:fillRect/>
          </a:stretch>
        </p:blipFill>
        <p:spPr bwMode="auto">
          <a:xfrm>
            <a:off x="2667000" y="838200"/>
            <a:ext cx="1905000" cy="1428750"/>
          </a:xfrm>
          <a:prstGeom prst="rect">
            <a:avLst/>
          </a:prstGeom>
          <a:noFill/>
          <a:ln w="9525">
            <a:noFill/>
            <a:miter lim="800000"/>
            <a:headEnd/>
            <a:tailEnd/>
          </a:ln>
        </p:spPr>
      </p:pic>
      <p:pic>
        <p:nvPicPr>
          <p:cNvPr id="35843" name="Picture 5" descr="DSC00445"/>
          <p:cNvPicPr>
            <a:picLocks noChangeAspect="1" noChangeArrowheads="1"/>
          </p:cNvPicPr>
          <p:nvPr/>
        </p:nvPicPr>
        <p:blipFill>
          <a:blip r:embed="rId4" cstate="print"/>
          <a:srcRect/>
          <a:stretch>
            <a:fillRect/>
          </a:stretch>
        </p:blipFill>
        <p:spPr bwMode="auto">
          <a:xfrm>
            <a:off x="381000" y="838200"/>
            <a:ext cx="1905000" cy="1428750"/>
          </a:xfrm>
          <a:prstGeom prst="rect">
            <a:avLst/>
          </a:prstGeom>
          <a:noFill/>
          <a:ln w="9525">
            <a:noFill/>
            <a:miter lim="800000"/>
            <a:headEnd/>
            <a:tailEnd/>
          </a:ln>
        </p:spPr>
      </p:pic>
      <p:sp>
        <p:nvSpPr>
          <p:cNvPr id="35844" name="Rectangle 6"/>
          <p:cNvSpPr>
            <a:spLocks noChangeArrowheads="1"/>
          </p:cNvSpPr>
          <p:nvPr/>
        </p:nvSpPr>
        <p:spPr bwMode="auto">
          <a:xfrm>
            <a:off x="990600" y="2286000"/>
            <a:ext cx="80486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ドラム缶</a:t>
            </a:r>
          </a:p>
        </p:txBody>
      </p:sp>
      <p:sp>
        <p:nvSpPr>
          <p:cNvPr id="35845" name="Rectangle 7"/>
          <p:cNvSpPr>
            <a:spLocks noChangeArrowheads="1"/>
          </p:cNvSpPr>
          <p:nvPr/>
        </p:nvSpPr>
        <p:spPr bwMode="auto">
          <a:xfrm>
            <a:off x="3200400" y="2286000"/>
            <a:ext cx="65881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鉄　箱</a:t>
            </a:r>
          </a:p>
        </p:txBody>
      </p:sp>
      <p:sp>
        <p:nvSpPr>
          <p:cNvPr id="35846" name="Text Box 8"/>
          <p:cNvSpPr txBox="1">
            <a:spLocks noChangeArrowheads="1"/>
          </p:cNvSpPr>
          <p:nvPr/>
        </p:nvSpPr>
        <p:spPr bwMode="auto">
          <a:xfrm>
            <a:off x="0" y="5084763"/>
            <a:ext cx="4500563" cy="1736725"/>
          </a:xfrm>
          <a:prstGeom prst="rect">
            <a:avLst/>
          </a:prstGeom>
          <a:noFill/>
          <a:ln w="9525">
            <a:noFill/>
            <a:miter lim="800000"/>
            <a:headEnd/>
            <a:tailEnd/>
          </a:ln>
        </p:spPr>
        <p:txBody>
          <a:bodyPr>
            <a:spAutoFit/>
          </a:bodyPr>
          <a:lstStyle/>
          <a:p>
            <a:pPr marL="88900" indent="-88900" fontAlgn="base">
              <a:spcBef>
                <a:spcPct val="0"/>
              </a:spcBef>
              <a:spcAft>
                <a:spcPct val="0"/>
              </a:spcAft>
            </a:pPr>
            <a:r>
              <a:rPr lang="ja-JP" altLang="en-US">
                <a:solidFill>
                  <a:srgbClr val="FFFFFF"/>
                </a:solidFill>
                <a:latin typeface="ＭＳ Ｐゴシック" pitchFamily="50" charset="-128"/>
              </a:rPr>
              <a:t>＜特徴＞</a:t>
            </a:r>
          </a:p>
          <a:p>
            <a:pPr marL="88900" indent="-88900" fontAlgn="base">
              <a:spcBef>
                <a:spcPct val="0"/>
              </a:spcBef>
              <a:spcAft>
                <a:spcPct val="0"/>
              </a:spcAft>
            </a:pPr>
            <a:r>
              <a:rPr lang="ja-JP" altLang="en-US" sz="2400" b="1">
                <a:solidFill>
                  <a:srgbClr val="FF3300"/>
                </a:solidFill>
                <a:latin typeface="ＭＳ Ｐゴシック" pitchFamily="50" charset="-128"/>
              </a:rPr>
              <a:t>・基本的にトランス、コンデンサーや安定器等から漏洩した</a:t>
            </a:r>
            <a:r>
              <a:rPr lang="en-US" altLang="ja-JP" sz="2400" b="1">
                <a:solidFill>
                  <a:srgbClr val="FF3300"/>
                </a:solidFill>
                <a:latin typeface="ＭＳ Ｐゴシック" pitchFamily="50" charset="-128"/>
              </a:rPr>
              <a:t>PCB</a:t>
            </a:r>
            <a:r>
              <a:rPr lang="ja-JP" altLang="en-US" sz="2400" b="1">
                <a:solidFill>
                  <a:srgbClr val="FF3300"/>
                </a:solidFill>
                <a:latin typeface="ＭＳ Ｐゴシック" pitchFamily="50" charset="-128"/>
              </a:rPr>
              <a:t>を拭き取った布。</a:t>
            </a:r>
          </a:p>
          <a:p>
            <a:pPr marL="88900" indent="-88900" fontAlgn="base">
              <a:spcBef>
                <a:spcPct val="0"/>
              </a:spcBef>
              <a:spcAft>
                <a:spcPct val="0"/>
              </a:spcAft>
            </a:pPr>
            <a:r>
              <a:rPr lang="ja-JP" altLang="en-US">
                <a:solidFill>
                  <a:srgbClr val="FFFFFF"/>
                </a:solidFill>
                <a:latin typeface="ＭＳ Ｐゴシック" pitchFamily="50" charset="-128"/>
              </a:rPr>
              <a:t>・</a:t>
            </a:r>
            <a:r>
              <a:rPr lang="ja-JP" altLang="en-US">
                <a:solidFill>
                  <a:srgbClr val="FFFFFF"/>
                </a:solidFill>
                <a:latin typeface="Times New Roman" pitchFamily="18" charset="0"/>
              </a:rPr>
              <a:t>比較的簡易な保管の事例もある。</a:t>
            </a:r>
          </a:p>
        </p:txBody>
      </p:sp>
      <p:sp>
        <p:nvSpPr>
          <p:cNvPr id="35847" name="Rectangle 9"/>
          <p:cNvSpPr>
            <a:spLocks noChangeArrowheads="1"/>
          </p:cNvSpPr>
          <p:nvPr/>
        </p:nvSpPr>
        <p:spPr bwMode="auto">
          <a:xfrm>
            <a:off x="4540250" y="4941888"/>
            <a:ext cx="4495800" cy="1920875"/>
          </a:xfrm>
          <a:prstGeom prst="rect">
            <a:avLst/>
          </a:prstGeom>
          <a:noFill/>
          <a:ln w="9525">
            <a:noFill/>
            <a:miter lim="800000"/>
            <a:headEnd/>
            <a:tailEnd/>
          </a:ln>
        </p:spPr>
        <p:txBody>
          <a:bodyPr>
            <a:spAutoFit/>
          </a:bodyPr>
          <a:lstStyle/>
          <a:p>
            <a:pPr marL="88900" indent="-88900" fontAlgn="base">
              <a:spcBef>
                <a:spcPct val="0"/>
              </a:spcBef>
              <a:spcAft>
                <a:spcPct val="0"/>
              </a:spcAft>
            </a:pPr>
            <a:endParaRPr lang="en-US" altLang="ja-JP">
              <a:solidFill>
                <a:srgbClr val="FFFFFF"/>
              </a:solidFill>
              <a:latin typeface="Times New Roman" pitchFamily="18" charset="0"/>
            </a:endParaRPr>
          </a:p>
          <a:p>
            <a:pPr marL="88900" indent="-88900" fontAlgn="base">
              <a:spcBef>
                <a:spcPct val="0"/>
              </a:spcBef>
              <a:spcAft>
                <a:spcPct val="0"/>
              </a:spcAft>
            </a:pPr>
            <a:r>
              <a:rPr lang="ja-JP" altLang="en-US">
                <a:solidFill>
                  <a:srgbClr val="FFFFFF"/>
                </a:solidFill>
                <a:latin typeface="Times New Roman" pitchFamily="18" charset="0"/>
              </a:rPr>
              <a:t>・処理に伴う確認・搬出は比較的容易である。</a:t>
            </a:r>
          </a:p>
          <a:p>
            <a:pPr marL="88900" indent="-88900" fontAlgn="base">
              <a:spcBef>
                <a:spcPct val="0"/>
              </a:spcBef>
              <a:spcAft>
                <a:spcPct val="0"/>
              </a:spcAft>
            </a:pPr>
            <a:r>
              <a:rPr lang="ja-JP" altLang="en-US" sz="2400" b="1">
                <a:solidFill>
                  <a:srgbClr val="FF3300"/>
                </a:solidFill>
                <a:latin typeface="Times New Roman" pitchFamily="18" charset="0"/>
              </a:rPr>
              <a:t>・汚れ具合、湿り具合に注意する必要がある。</a:t>
            </a:r>
          </a:p>
          <a:p>
            <a:pPr marL="88900" indent="-88900" fontAlgn="base">
              <a:spcBef>
                <a:spcPct val="0"/>
              </a:spcBef>
              <a:spcAft>
                <a:spcPct val="0"/>
              </a:spcAft>
            </a:pPr>
            <a:r>
              <a:rPr lang="ja-JP" altLang="en-US">
                <a:solidFill>
                  <a:srgbClr val="FFFFFF"/>
                </a:solidFill>
                <a:latin typeface="Times New Roman" pitchFamily="18" charset="0"/>
              </a:rPr>
              <a:t>・</a:t>
            </a:r>
            <a:r>
              <a:rPr lang="ja-JP" altLang="en-US">
                <a:solidFill>
                  <a:srgbClr val="FFFFFF"/>
                </a:solidFill>
                <a:latin typeface="ＭＳ Ｐゴシック" pitchFamily="50" charset="-128"/>
              </a:rPr>
              <a:t>トランス、コンデンサーと一緒に保管されている事例もある。</a:t>
            </a:r>
          </a:p>
        </p:txBody>
      </p:sp>
      <p:pic>
        <p:nvPicPr>
          <p:cNvPr id="35848" name="Picture 10" descr="DSC00193"/>
          <p:cNvPicPr>
            <a:picLocks noChangeAspect="1" noChangeArrowheads="1"/>
          </p:cNvPicPr>
          <p:nvPr/>
        </p:nvPicPr>
        <p:blipFill>
          <a:blip r:embed="rId5" cstate="print"/>
          <a:srcRect/>
          <a:stretch>
            <a:fillRect/>
          </a:stretch>
        </p:blipFill>
        <p:spPr bwMode="auto">
          <a:xfrm>
            <a:off x="400050" y="3070225"/>
            <a:ext cx="1905000" cy="1428750"/>
          </a:xfrm>
          <a:prstGeom prst="rect">
            <a:avLst/>
          </a:prstGeom>
          <a:noFill/>
          <a:ln w="9525">
            <a:noFill/>
            <a:miter lim="800000"/>
            <a:headEnd/>
            <a:tailEnd/>
          </a:ln>
        </p:spPr>
      </p:pic>
      <p:sp>
        <p:nvSpPr>
          <p:cNvPr id="35849" name="Rectangle 11"/>
          <p:cNvSpPr>
            <a:spLocks noChangeArrowheads="1"/>
          </p:cNvSpPr>
          <p:nvPr/>
        </p:nvSpPr>
        <p:spPr bwMode="auto">
          <a:xfrm>
            <a:off x="323850" y="4518025"/>
            <a:ext cx="2057400" cy="517525"/>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1400" b="1">
                <a:solidFill>
                  <a:srgbClr val="FFFFFF"/>
                </a:solidFill>
                <a:latin typeface="Times New Roman" pitchFamily="18" charset="0"/>
              </a:rPr>
              <a:t>破損した安定器を拭いた</a:t>
            </a:r>
          </a:p>
          <a:p>
            <a:pPr fontAlgn="base">
              <a:spcBef>
                <a:spcPct val="0"/>
              </a:spcBef>
              <a:spcAft>
                <a:spcPct val="0"/>
              </a:spcAft>
            </a:pPr>
            <a:r>
              <a:rPr lang="ja-JP" altLang="en-US" sz="1400" b="1">
                <a:solidFill>
                  <a:srgbClr val="FFFFFF"/>
                </a:solidFill>
                <a:latin typeface="Times New Roman" pitchFamily="18" charset="0"/>
              </a:rPr>
              <a:t>ウエス</a:t>
            </a:r>
          </a:p>
        </p:txBody>
      </p:sp>
      <p:pic>
        <p:nvPicPr>
          <p:cNvPr id="35850" name="Picture 12" descr="ウエス（虹技）"/>
          <p:cNvPicPr>
            <a:picLocks noChangeAspect="1" noChangeArrowheads="1"/>
          </p:cNvPicPr>
          <p:nvPr/>
        </p:nvPicPr>
        <p:blipFill>
          <a:blip r:embed="rId6" cstate="print"/>
          <a:srcRect/>
          <a:stretch>
            <a:fillRect/>
          </a:stretch>
        </p:blipFill>
        <p:spPr bwMode="auto">
          <a:xfrm>
            <a:off x="2627313" y="3070225"/>
            <a:ext cx="1905000" cy="1428750"/>
          </a:xfrm>
          <a:prstGeom prst="rect">
            <a:avLst/>
          </a:prstGeom>
          <a:noFill/>
          <a:ln w="9525">
            <a:noFill/>
            <a:miter lim="800000"/>
            <a:headEnd/>
            <a:tailEnd/>
          </a:ln>
        </p:spPr>
      </p:pic>
      <p:sp>
        <p:nvSpPr>
          <p:cNvPr id="35851" name="Rectangle 13"/>
          <p:cNvSpPr>
            <a:spLocks noChangeArrowheads="1"/>
          </p:cNvSpPr>
          <p:nvPr/>
        </p:nvSpPr>
        <p:spPr bwMode="auto">
          <a:xfrm>
            <a:off x="2505075" y="4518025"/>
            <a:ext cx="2314575" cy="517525"/>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Times New Roman" pitchFamily="18" charset="0"/>
              </a:rPr>
              <a:t>トランス、コンデンサーを取り外す際に使用したウエス</a:t>
            </a:r>
          </a:p>
        </p:txBody>
      </p:sp>
      <p:sp>
        <p:nvSpPr>
          <p:cNvPr id="21518" name="Rectangle 14"/>
          <p:cNvSpPr>
            <a:spLocks noChangeArrowheads="1"/>
          </p:cNvSpPr>
          <p:nvPr/>
        </p:nvSpPr>
        <p:spPr bwMode="auto">
          <a:xfrm>
            <a:off x="0" y="-104775"/>
            <a:ext cx="1638300" cy="4889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altLang="ja-JP" sz="2600" b="1" u="sng">
                <a:solidFill>
                  <a:srgbClr val="FFFFFF"/>
                </a:solidFill>
                <a:effectLst>
                  <a:outerShdw blurRad="38100" dist="38100" dir="2700000" algn="tl">
                    <a:srgbClr val="000000"/>
                  </a:outerShdw>
                </a:effectLst>
              </a:rPr>
              <a:t>◎</a:t>
            </a:r>
            <a:r>
              <a:rPr lang="ja-JP" altLang="en-US" sz="2600" b="1" u="sng">
                <a:solidFill>
                  <a:srgbClr val="FFFFFF"/>
                </a:solidFill>
                <a:effectLst>
                  <a:outerShdw blurRad="38100" dist="38100" dir="2700000" algn="tl">
                    <a:srgbClr val="000000"/>
                  </a:outerShdw>
                </a:effectLst>
              </a:rPr>
              <a:t>　ウエス</a:t>
            </a:r>
          </a:p>
        </p:txBody>
      </p:sp>
      <p:sp>
        <p:nvSpPr>
          <p:cNvPr id="21519" name="Rectangle 15"/>
          <p:cNvSpPr>
            <a:spLocks noChangeArrowheads="1"/>
          </p:cNvSpPr>
          <p:nvPr/>
        </p:nvSpPr>
        <p:spPr bwMode="auto">
          <a:xfrm>
            <a:off x="179388" y="333375"/>
            <a:ext cx="1584325" cy="396875"/>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000" b="1">
                <a:solidFill>
                  <a:srgbClr val="FFFFFF"/>
                </a:solidFill>
                <a:effectLst>
                  <a:outerShdw blurRad="38100" dist="38100" dir="2700000" algn="tl">
                    <a:srgbClr val="000000"/>
                  </a:outerShdw>
                </a:effectLst>
              </a:rPr>
              <a:t>保管事例</a:t>
            </a:r>
          </a:p>
        </p:txBody>
      </p:sp>
      <p:sp>
        <p:nvSpPr>
          <p:cNvPr id="35854" name="Rectangle 16"/>
          <p:cNvSpPr>
            <a:spLocks noChangeArrowheads="1"/>
          </p:cNvSpPr>
          <p:nvPr/>
        </p:nvSpPr>
        <p:spPr bwMode="auto">
          <a:xfrm>
            <a:off x="323850" y="2638425"/>
            <a:ext cx="1439863" cy="384175"/>
          </a:xfrm>
          <a:prstGeom prst="rect">
            <a:avLst/>
          </a:prstGeom>
          <a:noFill/>
          <a:ln w="9525">
            <a:noFill/>
            <a:miter lim="800000"/>
            <a:headEnd/>
            <a:tailEnd/>
          </a:ln>
        </p:spPr>
        <p:txBody>
          <a:bodyPr/>
          <a:lstStyle/>
          <a:p>
            <a:pPr fontAlgn="base">
              <a:spcBef>
                <a:spcPct val="20000"/>
              </a:spcBef>
              <a:spcAft>
                <a:spcPct val="0"/>
              </a:spcAft>
            </a:pPr>
            <a:r>
              <a:rPr lang="ja-JP" altLang="en-US" sz="2000" b="1">
                <a:solidFill>
                  <a:srgbClr val="FFFFFF"/>
                </a:solidFill>
                <a:latin typeface="Times New Roman" pitchFamily="18" charset="0"/>
              </a:rPr>
              <a:t>性状例</a:t>
            </a:r>
          </a:p>
        </p:txBody>
      </p:sp>
      <p:pic>
        <p:nvPicPr>
          <p:cNvPr id="35855" name="Picture 17" descr="DSC00076_025"/>
          <p:cNvPicPr>
            <a:picLocks noChangeAspect="1" noChangeArrowheads="1"/>
          </p:cNvPicPr>
          <p:nvPr/>
        </p:nvPicPr>
        <p:blipFill>
          <a:blip r:embed="rId7" cstate="print"/>
          <a:srcRect/>
          <a:stretch>
            <a:fillRect/>
          </a:stretch>
        </p:blipFill>
        <p:spPr bwMode="auto">
          <a:xfrm>
            <a:off x="4859338" y="3070225"/>
            <a:ext cx="1944687" cy="1457325"/>
          </a:xfrm>
          <a:prstGeom prst="rect">
            <a:avLst/>
          </a:prstGeom>
          <a:noFill/>
          <a:ln w="9525">
            <a:noFill/>
            <a:miter lim="800000"/>
            <a:headEnd/>
            <a:tailEnd/>
          </a:ln>
        </p:spPr>
      </p:pic>
      <p:sp>
        <p:nvSpPr>
          <p:cNvPr id="35856" name="Rectangle 18"/>
          <p:cNvSpPr>
            <a:spLocks noChangeArrowheads="1"/>
          </p:cNvSpPr>
          <p:nvPr/>
        </p:nvSpPr>
        <p:spPr bwMode="auto">
          <a:xfrm>
            <a:off x="5507038" y="4510088"/>
            <a:ext cx="658812"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軍　手</a:t>
            </a:r>
          </a:p>
        </p:txBody>
      </p:sp>
      <p:pic>
        <p:nvPicPr>
          <p:cNvPr id="35857" name="Picture 19" descr="DSC00387_025"/>
          <p:cNvPicPr>
            <a:picLocks noChangeAspect="1" noChangeArrowheads="1"/>
          </p:cNvPicPr>
          <p:nvPr/>
        </p:nvPicPr>
        <p:blipFill>
          <a:blip r:embed="rId8" cstate="print"/>
          <a:srcRect/>
          <a:stretch>
            <a:fillRect/>
          </a:stretch>
        </p:blipFill>
        <p:spPr bwMode="auto">
          <a:xfrm>
            <a:off x="7091363" y="838200"/>
            <a:ext cx="1944687" cy="1457325"/>
          </a:xfrm>
          <a:prstGeom prst="rect">
            <a:avLst/>
          </a:prstGeom>
          <a:noFill/>
          <a:ln w="9525">
            <a:noFill/>
            <a:miter lim="800000"/>
            <a:headEnd/>
            <a:tailEnd/>
          </a:ln>
        </p:spPr>
      </p:pic>
      <p:sp>
        <p:nvSpPr>
          <p:cNvPr id="35858" name="Rectangle 20"/>
          <p:cNvSpPr>
            <a:spLocks noChangeArrowheads="1"/>
          </p:cNvSpPr>
          <p:nvPr/>
        </p:nvSpPr>
        <p:spPr bwMode="auto">
          <a:xfrm>
            <a:off x="7019925" y="2351088"/>
            <a:ext cx="210026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ドラム缶くずと一緒に保管</a:t>
            </a:r>
          </a:p>
        </p:txBody>
      </p:sp>
      <p:pic>
        <p:nvPicPr>
          <p:cNvPr id="35859" name="Picture 21" descr="DSC00014_025"/>
          <p:cNvPicPr>
            <a:picLocks noChangeAspect="1" noChangeArrowheads="1"/>
          </p:cNvPicPr>
          <p:nvPr/>
        </p:nvPicPr>
        <p:blipFill>
          <a:blip r:embed="rId9" cstate="print"/>
          <a:srcRect/>
          <a:stretch>
            <a:fillRect/>
          </a:stretch>
        </p:blipFill>
        <p:spPr bwMode="auto">
          <a:xfrm>
            <a:off x="4859338" y="838200"/>
            <a:ext cx="1931987" cy="1449388"/>
          </a:xfrm>
          <a:prstGeom prst="rect">
            <a:avLst/>
          </a:prstGeom>
          <a:noFill/>
          <a:ln w="9525">
            <a:noFill/>
            <a:miter lim="800000"/>
            <a:headEnd/>
            <a:tailEnd/>
          </a:ln>
        </p:spPr>
      </p:pic>
      <p:sp>
        <p:nvSpPr>
          <p:cNvPr id="35860" name="Rectangle 22"/>
          <p:cNvSpPr>
            <a:spLocks noChangeArrowheads="1"/>
          </p:cNvSpPr>
          <p:nvPr/>
        </p:nvSpPr>
        <p:spPr bwMode="auto">
          <a:xfrm>
            <a:off x="5494338" y="2349500"/>
            <a:ext cx="658812"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Times New Roman" pitchFamily="18" charset="0"/>
              </a:rPr>
              <a:t>木　箱</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79388" y="404813"/>
            <a:ext cx="3698875" cy="304800"/>
          </a:xfrm>
          <a:prstGeom prst="rect">
            <a:avLst/>
          </a:prstGeom>
          <a:noFill/>
          <a:ln w="9525">
            <a:noFill/>
            <a:miter lim="800000"/>
            <a:headEnd/>
            <a:tailEnd/>
          </a:ln>
          <a:effectLst/>
        </p:spPr>
        <p:txBody>
          <a:bodyPr/>
          <a:lstStyle/>
          <a:p>
            <a:pPr fontAlgn="base">
              <a:spcBef>
                <a:spcPct val="20000"/>
              </a:spcBef>
              <a:spcAft>
                <a:spcPct val="0"/>
              </a:spcAft>
              <a:buClr>
                <a:srgbClr val="86D1EC"/>
              </a:buClr>
              <a:buSzPct val="90000"/>
              <a:buFont typeface="Wingdings" pitchFamily="2" charset="2"/>
              <a:buNone/>
              <a:defRPr/>
            </a:pPr>
            <a:r>
              <a:rPr lang="ja-JP" altLang="en-US" sz="2400" b="1">
                <a:solidFill>
                  <a:srgbClr val="FFFFFF"/>
                </a:solidFill>
                <a:effectLst>
                  <a:outerShdw blurRad="38100" dist="38100" dir="2700000" algn="tl">
                    <a:srgbClr val="000000"/>
                  </a:outerShdw>
                </a:effectLst>
              </a:rPr>
              <a:t>保管事例及び性状例</a:t>
            </a:r>
          </a:p>
        </p:txBody>
      </p:sp>
      <p:pic>
        <p:nvPicPr>
          <p:cNvPr id="36867" name="Picture 5" descr="DSC00081"/>
          <p:cNvPicPr>
            <a:picLocks noChangeAspect="1" noChangeArrowheads="1"/>
          </p:cNvPicPr>
          <p:nvPr/>
        </p:nvPicPr>
        <p:blipFill>
          <a:blip r:embed="rId3" cstate="print"/>
          <a:srcRect/>
          <a:stretch>
            <a:fillRect/>
          </a:stretch>
        </p:blipFill>
        <p:spPr bwMode="auto">
          <a:xfrm>
            <a:off x="152400" y="838200"/>
            <a:ext cx="1905000" cy="1428750"/>
          </a:xfrm>
          <a:prstGeom prst="rect">
            <a:avLst/>
          </a:prstGeom>
          <a:noFill/>
          <a:ln w="9525">
            <a:noFill/>
            <a:miter lim="800000"/>
            <a:headEnd/>
            <a:tailEnd/>
          </a:ln>
        </p:spPr>
      </p:pic>
      <p:sp>
        <p:nvSpPr>
          <p:cNvPr id="36868" name="Rectangle 6"/>
          <p:cNvSpPr>
            <a:spLocks noChangeArrowheads="1"/>
          </p:cNvSpPr>
          <p:nvPr/>
        </p:nvSpPr>
        <p:spPr bwMode="auto">
          <a:xfrm>
            <a:off x="457200" y="2286000"/>
            <a:ext cx="129381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ＭＳ Ｐゴシック" pitchFamily="50" charset="-128"/>
              </a:rPr>
              <a:t>ドラム缶（</a:t>
            </a:r>
            <a:r>
              <a:rPr lang="en-US" altLang="ja-JP" sz="1400" b="1">
                <a:solidFill>
                  <a:srgbClr val="FFFFFF"/>
                </a:solidFill>
                <a:latin typeface="ＭＳ Ｐゴシック" pitchFamily="50" charset="-128"/>
              </a:rPr>
              <a:t>PCT)</a:t>
            </a:r>
          </a:p>
        </p:txBody>
      </p:sp>
      <p:pic>
        <p:nvPicPr>
          <p:cNvPr id="36869" name="Picture 7" descr="DSC00487"/>
          <p:cNvPicPr>
            <a:picLocks noChangeAspect="1" noChangeArrowheads="1"/>
          </p:cNvPicPr>
          <p:nvPr/>
        </p:nvPicPr>
        <p:blipFill>
          <a:blip r:embed="rId4" cstate="print"/>
          <a:srcRect/>
          <a:stretch>
            <a:fillRect/>
          </a:stretch>
        </p:blipFill>
        <p:spPr bwMode="auto">
          <a:xfrm>
            <a:off x="2438400" y="838200"/>
            <a:ext cx="1905000" cy="1428750"/>
          </a:xfrm>
          <a:prstGeom prst="rect">
            <a:avLst/>
          </a:prstGeom>
          <a:noFill/>
          <a:ln w="9525">
            <a:noFill/>
            <a:miter lim="800000"/>
            <a:headEnd/>
            <a:tailEnd/>
          </a:ln>
        </p:spPr>
      </p:pic>
      <p:sp>
        <p:nvSpPr>
          <p:cNvPr id="36870" name="Rectangle 8"/>
          <p:cNvSpPr>
            <a:spLocks noChangeArrowheads="1"/>
          </p:cNvSpPr>
          <p:nvPr/>
        </p:nvSpPr>
        <p:spPr bwMode="auto">
          <a:xfrm>
            <a:off x="2590800" y="2286000"/>
            <a:ext cx="166846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ＭＳ Ｐゴシック" pitchFamily="50" charset="-128"/>
              </a:rPr>
              <a:t>ドラム缶（塗料かす</a:t>
            </a:r>
            <a:r>
              <a:rPr lang="en-US" altLang="ja-JP" sz="1400" b="1">
                <a:solidFill>
                  <a:srgbClr val="FFFFFF"/>
                </a:solidFill>
                <a:latin typeface="ＭＳ Ｐゴシック" pitchFamily="50" charset="-128"/>
              </a:rPr>
              <a:t>)</a:t>
            </a:r>
          </a:p>
        </p:txBody>
      </p:sp>
      <p:pic>
        <p:nvPicPr>
          <p:cNvPr id="36871" name="Picture 9" descr="DSC00165"/>
          <p:cNvPicPr>
            <a:picLocks noChangeAspect="1" noChangeArrowheads="1"/>
          </p:cNvPicPr>
          <p:nvPr/>
        </p:nvPicPr>
        <p:blipFill>
          <a:blip r:embed="rId5" cstate="print"/>
          <a:srcRect/>
          <a:stretch>
            <a:fillRect/>
          </a:stretch>
        </p:blipFill>
        <p:spPr bwMode="auto">
          <a:xfrm>
            <a:off x="4716463" y="2924175"/>
            <a:ext cx="1905000" cy="1428750"/>
          </a:xfrm>
          <a:prstGeom prst="rect">
            <a:avLst/>
          </a:prstGeom>
          <a:noFill/>
          <a:ln w="9525">
            <a:noFill/>
            <a:miter lim="800000"/>
            <a:headEnd/>
            <a:tailEnd/>
          </a:ln>
        </p:spPr>
      </p:pic>
      <p:sp>
        <p:nvSpPr>
          <p:cNvPr id="36872" name="Rectangle 10"/>
          <p:cNvSpPr>
            <a:spLocks noChangeArrowheads="1"/>
          </p:cNvSpPr>
          <p:nvPr/>
        </p:nvSpPr>
        <p:spPr bwMode="auto">
          <a:xfrm>
            <a:off x="4932363" y="4365625"/>
            <a:ext cx="1600200"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ドラム缶（パレット</a:t>
            </a:r>
            <a:r>
              <a:rPr lang="en-US" altLang="ja-JP" sz="1400" b="1">
                <a:solidFill>
                  <a:srgbClr val="FFFFFF"/>
                </a:solidFill>
                <a:latin typeface="ＭＳ Ｐゴシック" pitchFamily="50" charset="-128"/>
              </a:rPr>
              <a:t>)</a:t>
            </a:r>
          </a:p>
        </p:txBody>
      </p:sp>
      <p:sp>
        <p:nvSpPr>
          <p:cNvPr id="36873" name="Text Box 11"/>
          <p:cNvSpPr txBox="1">
            <a:spLocks noChangeArrowheads="1"/>
          </p:cNvSpPr>
          <p:nvPr/>
        </p:nvSpPr>
        <p:spPr bwMode="auto">
          <a:xfrm>
            <a:off x="4427538" y="4822825"/>
            <a:ext cx="4716462" cy="1830388"/>
          </a:xfrm>
          <a:prstGeom prst="rect">
            <a:avLst/>
          </a:prstGeom>
          <a:noFill/>
          <a:ln w="9525">
            <a:noFill/>
            <a:miter lim="800000"/>
            <a:headEnd/>
            <a:tailEnd/>
          </a:ln>
        </p:spPr>
        <p:txBody>
          <a:bodyPr>
            <a:spAutoFit/>
          </a:bodyPr>
          <a:lstStyle/>
          <a:p>
            <a:pPr fontAlgn="base">
              <a:spcBef>
                <a:spcPct val="0"/>
              </a:spcBef>
              <a:spcAft>
                <a:spcPct val="0"/>
              </a:spcAft>
            </a:pPr>
            <a:r>
              <a:rPr lang="ja-JP" altLang="en-US">
                <a:solidFill>
                  <a:srgbClr val="FFFFFF"/>
                </a:solidFill>
                <a:latin typeface="Times New Roman" pitchFamily="18" charset="0"/>
              </a:rPr>
              <a:t>＜特徴＞</a:t>
            </a:r>
          </a:p>
          <a:p>
            <a:pPr fontAlgn="base">
              <a:spcBef>
                <a:spcPct val="0"/>
              </a:spcBef>
              <a:spcAft>
                <a:spcPct val="0"/>
              </a:spcAft>
            </a:pPr>
            <a:r>
              <a:rPr lang="ja-JP" altLang="en-US" sz="2400" b="1">
                <a:solidFill>
                  <a:srgbClr val="FF3300"/>
                </a:solidFill>
                <a:latin typeface="Times New Roman" pitchFamily="18" charset="0"/>
              </a:rPr>
              <a:t>・種類が様々である。</a:t>
            </a:r>
          </a:p>
          <a:p>
            <a:pPr fontAlgn="base">
              <a:spcBef>
                <a:spcPct val="0"/>
              </a:spcBef>
              <a:spcAft>
                <a:spcPct val="0"/>
              </a:spcAft>
            </a:pPr>
            <a:r>
              <a:rPr lang="ja-JP" altLang="en-US">
                <a:solidFill>
                  <a:srgbClr val="FFFFFF"/>
                </a:solidFill>
                <a:latin typeface="Times New Roman" pitchFamily="18" charset="0"/>
              </a:rPr>
              <a:t>・保管形態はその種類により異なる。</a:t>
            </a:r>
          </a:p>
          <a:p>
            <a:pPr fontAlgn="base">
              <a:spcBef>
                <a:spcPct val="0"/>
              </a:spcBef>
              <a:spcAft>
                <a:spcPct val="0"/>
              </a:spcAft>
            </a:pPr>
            <a:r>
              <a:rPr lang="ja-JP" altLang="en-US">
                <a:solidFill>
                  <a:srgbClr val="FFFFFF"/>
                </a:solidFill>
                <a:latin typeface="Times New Roman" pitchFamily="18" charset="0"/>
              </a:rPr>
              <a:t>・処理に伴う確認・搬出は比較的容易である。</a:t>
            </a:r>
          </a:p>
          <a:p>
            <a:pPr fontAlgn="base">
              <a:spcBef>
                <a:spcPct val="0"/>
              </a:spcBef>
              <a:spcAft>
                <a:spcPct val="0"/>
              </a:spcAft>
            </a:pPr>
            <a:r>
              <a:rPr lang="ja-JP" altLang="en-US">
                <a:solidFill>
                  <a:srgbClr val="FFFFFF"/>
                </a:solidFill>
                <a:latin typeface="Times New Roman" pitchFamily="18" charset="0"/>
              </a:rPr>
              <a:t>・複数の種類が混在する事例がある。（ゴミ等）</a:t>
            </a:r>
          </a:p>
          <a:p>
            <a:pPr fontAlgn="base">
              <a:spcBef>
                <a:spcPct val="0"/>
              </a:spcBef>
              <a:spcAft>
                <a:spcPct val="0"/>
              </a:spcAft>
            </a:pPr>
            <a:endParaRPr lang="en-US" altLang="ja-JP">
              <a:solidFill>
                <a:srgbClr val="FFFFFF"/>
              </a:solidFill>
              <a:latin typeface="Times New Roman" pitchFamily="18" charset="0"/>
            </a:endParaRPr>
          </a:p>
        </p:txBody>
      </p:sp>
      <p:pic>
        <p:nvPicPr>
          <p:cNvPr id="36874" name="Picture 12" descr="DSC00204"/>
          <p:cNvPicPr>
            <a:picLocks noChangeAspect="1" noChangeArrowheads="1"/>
          </p:cNvPicPr>
          <p:nvPr/>
        </p:nvPicPr>
        <p:blipFill>
          <a:blip r:embed="rId6" cstate="print"/>
          <a:srcRect/>
          <a:stretch>
            <a:fillRect/>
          </a:stretch>
        </p:blipFill>
        <p:spPr bwMode="auto">
          <a:xfrm>
            <a:off x="7010400" y="838200"/>
            <a:ext cx="1905000" cy="1428750"/>
          </a:xfrm>
          <a:prstGeom prst="rect">
            <a:avLst/>
          </a:prstGeom>
          <a:noFill/>
          <a:ln w="9525">
            <a:noFill/>
            <a:miter lim="800000"/>
            <a:headEnd/>
            <a:tailEnd/>
          </a:ln>
        </p:spPr>
      </p:pic>
      <p:sp>
        <p:nvSpPr>
          <p:cNvPr id="36875" name="Rectangle 13"/>
          <p:cNvSpPr>
            <a:spLocks noChangeArrowheads="1"/>
          </p:cNvSpPr>
          <p:nvPr/>
        </p:nvSpPr>
        <p:spPr bwMode="auto">
          <a:xfrm>
            <a:off x="7239000" y="2286000"/>
            <a:ext cx="1524000" cy="517525"/>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鉄箱＋ポリ容器</a:t>
            </a:r>
          </a:p>
          <a:p>
            <a:pPr algn="ctr" fontAlgn="base">
              <a:spcBef>
                <a:spcPct val="0"/>
              </a:spcBef>
              <a:spcAft>
                <a:spcPct val="0"/>
              </a:spcAft>
            </a:pPr>
            <a:r>
              <a:rPr lang="ja-JP" altLang="en-US" sz="1400" b="1">
                <a:solidFill>
                  <a:srgbClr val="FFFFFF"/>
                </a:solidFill>
                <a:latin typeface="ＭＳ Ｐゴシック" pitchFamily="50" charset="-128"/>
              </a:rPr>
              <a:t>（インク</a:t>
            </a:r>
            <a:r>
              <a:rPr lang="en-US" altLang="ja-JP" sz="1400" b="1">
                <a:solidFill>
                  <a:srgbClr val="FFFFFF"/>
                </a:solidFill>
                <a:latin typeface="ＭＳ Ｐゴシック" pitchFamily="50" charset="-128"/>
              </a:rPr>
              <a:t>)</a:t>
            </a:r>
          </a:p>
        </p:txBody>
      </p:sp>
      <p:pic>
        <p:nvPicPr>
          <p:cNvPr id="36876" name="Picture 14" descr="DSC00051"/>
          <p:cNvPicPr>
            <a:picLocks noChangeAspect="1" noChangeArrowheads="1"/>
          </p:cNvPicPr>
          <p:nvPr/>
        </p:nvPicPr>
        <p:blipFill>
          <a:blip r:embed="rId7" cstate="print"/>
          <a:srcRect/>
          <a:stretch>
            <a:fillRect/>
          </a:stretch>
        </p:blipFill>
        <p:spPr bwMode="auto">
          <a:xfrm>
            <a:off x="179388" y="2924175"/>
            <a:ext cx="1871662" cy="1403350"/>
          </a:xfrm>
          <a:prstGeom prst="rect">
            <a:avLst/>
          </a:prstGeom>
          <a:noFill/>
          <a:ln w="9525">
            <a:noFill/>
            <a:miter lim="800000"/>
            <a:headEnd/>
            <a:tailEnd/>
          </a:ln>
        </p:spPr>
      </p:pic>
      <p:sp>
        <p:nvSpPr>
          <p:cNvPr id="36877" name="Rectangle 15"/>
          <p:cNvSpPr>
            <a:spLocks noChangeArrowheads="1"/>
          </p:cNvSpPr>
          <p:nvPr/>
        </p:nvSpPr>
        <p:spPr bwMode="auto">
          <a:xfrm>
            <a:off x="468313" y="4365625"/>
            <a:ext cx="1308100"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ＭＳ Ｐゴシック" pitchFamily="50" charset="-128"/>
              </a:rPr>
              <a:t>鉄箱（おがくず</a:t>
            </a:r>
            <a:r>
              <a:rPr lang="en-US" altLang="ja-JP" sz="1400" b="1">
                <a:solidFill>
                  <a:srgbClr val="FFFFFF"/>
                </a:solidFill>
                <a:latin typeface="ＭＳ Ｐゴシック" pitchFamily="50" charset="-128"/>
              </a:rPr>
              <a:t>)</a:t>
            </a:r>
          </a:p>
        </p:txBody>
      </p:sp>
      <p:pic>
        <p:nvPicPr>
          <p:cNvPr id="36878" name="Picture 16" descr="DSC00050"/>
          <p:cNvPicPr>
            <a:picLocks noChangeAspect="1" noChangeArrowheads="1"/>
          </p:cNvPicPr>
          <p:nvPr/>
        </p:nvPicPr>
        <p:blipFill>
          <a:blip r:embed="rId8" cstate="print"/>
          <a:srcRect/>
          <a:stretch>
            <a:fillRect/>
          </a:stretch>
        </p:blipFill>
        <p:spPr bwMode="auto">
          <a:xfrm>
            <a:off x="2411413" y="2924175"/>
            <a:ext cx="1873250" cy="1404938"/>
          </a:xfrm>
          <a:prstGeom prst="rect">
            <a:avLst/>
          </a:prstGeom>
          <a:noFill/>
          <a:ln w="9525">
            <a:noFill/>
            <a:miter lim="800000"/>
            <a:headEnd/>
            <a:tailEnd/>
          </a:ln>
        </p:spPr>
      </p:pic>
      <p:sp>
        <p:nvSpPr>
          <p:cNvPr id="36879" name="Rectangle 17"/>
          <p:cNvSpPr>
            <a:spLocks noChangeArrowheads="1"/>
          </p:cNvSpPr>
          <p:nvPr/>
        </p:nvSpPr>
        <p:spPr bwMode="auto">
          <a:xfrm>
            <a:off x="2700338" y="4365625"/>
            <a:ext cx="1379537"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ＭＳ Ｐゴシック" pitchFamily="50" charset="-128"/>
              </a:rPr>
              <a:t>鉄箱（段ボール</a:t>
            </a:r>
            <a:r>
              <a:rPr lang="en-US" altLang="ja-JP" sz="1400" b="1">
                <a:solidFill>
                  <a:srgbClr val="FFFFFF"/>
                </a:solidFill>
                <a:latin typeface="ＭＳ Ｐゴシック" pitchFamily="50" charset="-128"/>
              </a:rPr>
              <a:t>)</a:t>
            </a:r>
          </a:p>
        </p:txBody>
      </p:sp>
      <p:pic>
        <p:nvPicPr>
          <p:cNvPr id="36880" name="Picture 18" descr="DSCF0051"/>
          <p:cNvPicPr>
            <a:picLocks noChangeAspect="1" noChangeArrowheads="1"/>
          </p:cNvPicPr>
          <p:nvPr/>
        </p:nvPicPr>
        <p:blipFill>
          <a:blip r:embed="rId9" cstate="print"/>
          <a:srcRect/>
          <a:stretch>
            <a:fillRect/>
          </a:stretch>
        </p:blipFill>
        <p:spPr bwMode="auto">
          <a:xfrm>
            <a:off x="4716463" y="836613"/>
            <a:ext cx="1873250" cy="1404937"/>
          </a:xfrm>
          <a:prstGeom prst="rect">
            <a:avLst/>
          </a:prstGeom>
          <a:noFill/>
          <a:ln w="9525">
            <a:noFill/>
            <a:miter lim="800000"/>
            <a:headEnd/>
            <a:tailEnd/>
          </a:ln>
        </p:spPr>
      </p:pic>
      <p:sp>
        <p:nvSpPr>
          <p:cNvPr id="36881" name="Rectangle 19"/>
          <p:cNvSpPr>
            <a:spLocks noChangeArrowheads="1"/>
          </p:cNvSpPr>
          <p:nvPr/>
        </p:nvSpPr>
        <p:spPr bwMode="auto">
          <a:xfrm>
            <a:off x="4787900" y="2276475"/>
            <a:ext cx="166846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ＭＳ Ｐゴシック" pitchFamily="50" charset="-128"/>
              </a:rPr>
              <a:t>ドラム缶（塗料かす</a:t>
            </a:r>
            <a:r>
              <a:rPr lang="en-US" altLang="ja-JP" sz="1400" b="1">
                <a:solidFill>
                  <a:srgbClr val="FFFFFF"/>
                </a:solidFill>
                <a:latin typeface="ＭＳ Ｐゴシック" pitchFamily="50" charset="-128"/>
              </a:rPr>
              <a:t>)</a:t>
            </a:r>
          </a:p>
        </p:txBody>
      </p:sp>
      <p:pic>
        <p:nvPicPr>
          <p:cNvPr id="36882" name="Picture 20" descr="DSC00267"/>
          <p:cNvPicPr>
            <a:picLocks noChangeAspect="1" noChangeArrowheads="1"/>
          </p:cNvPicPr>
          <p:nvPr/>
        </p:nvPicPr>
        <p:blipFill>
          <a:blip r:embed="rId10" cstate="print"/>
          <a:srcRect/>
          <a:stretch>
            <a:fillRect/>
          </a:stretch>
        </p:blipFill>
        <p:spPr bwMode="auto">
          <a:xfrm>
            <a:off x="7019925" y="2924175"/>
            <a:ext cx="1873250" cy="1404938"/>
          </a:xfrm>
          <a:prstGeom prst="rect">
            <a:avLst/>
          </a:prstGeom>
          <a:noFill/>
          <a:ln w="9525">
            <a:noFill/>
            <a:miter lim="800000"/>
            <a:headEnd/>
            <a:tailEnd/>
          </a:ln>
        </p:spPr>
      </p:pic>
      <p:pic>
        <p:nvPicPr>
          <p:cNvPr id="36883" name="Picture 21" descr="DSC00281"/>
          <p:cNvPicPr>
            <a:picLocks noChangeAspect="1" noChangeArrowheads="1"/>
          </p:cNvPicPr>
          <p:nvPr/>
        </p:nvPicPr>
        <p:blipFill>
          <a:blip r:embed="rId11" cstate="print"/>
          <a:srcRect/>
          <a:stretch>
            <a:fillRect/>
          </a:stretch>
        </p:blipFill>
        <p:spPr bwMode="auto">
          <a:xfrm>
            <a:off x="179388" y="4832350"/>
            <a:ext cx="1873250" cy="1404938"/>
          </a:xfrm>
          <a:prstGeom prst="rect">
            <a:avLst/>
          </a:prstGeom>
          <a:noFill/>
          <a:ln w="9525">
            <a:noFill/>
            <a:miter lim="800000"/>
            <a:headEnd/>
            <a:tailEnd/>
          </a:ln>
        </p:spPr>
      </p:pic>
      <p:sp>
        <p:nvSpPr>
          <p:cNvPr id="36884" name="Rectangle 22"/>
          <p:cNvSpPr>
            <a:spLocks noChangeArrowheads="1"/>
          </p:cNvSpPr>
          <p:nvPr/>
        </p:nvSpPr>
        <p:spPr bwMode="auto">
          <a:xfrm>
            <a:off x="7019925" y="4365625"/>
            <a:ext cx="1744663"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ドラム缶（上澄み水</a:t>
            </a:r>
            <a:r>
              <a:rPr lang="en-US" altLang="ja-JP" sz="1400" b="1">
                <a:solidFill>
                  <a:srgbClr val="FFFFFF"/>
                </a:solidFill>
                <a:latin typeface="ＭＳ Ｐゴシック" pitchFamily="50" charset="-128"/>
              </a:rPr>
              <a:t>)</a:t>
            </a:r>
          </a:p>
        </p:txBody>
      </p:sp>
      <p:sp>
        <p:nvSpPr>
          <p:cNvPr id="36885" name="Rectangle 23"/>
          <p:cNvSpPr>
            <a:spLocks noChangeArrowheads="1"/>
          </p:cNvSpPr>
          <p:nvPr/>
        </p:nvSpPr>
        <p:spPr bwMode="auto">
          <a:xfrm>
            <a:off x="466725" y="6237288"/>
            <a:ext cx="1368425"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ドラム缶（廃油</a:t>
            </a:r>
            <a:r>
              <a:rPr lang="en-US" altLang="ja-JP" sz="1400" b="1">
                <a:solidFill>
                  <a:srgbClr val="FFFFFF"/>
                </a:solidFill>
                <a:latin typeface="ＭＳ Ｐゴシック" pitchFamily="50" charset="-128"/>
              </a:rPr>
              <a:t>)</a:t>
            </a:r>
          </a:p>
        </p:txBody>
      </p:sp>
      <p:sp>
        <p:nvSpPr>
          <p:cNvPr id="22552" name="Rectangle 24"/>
          <p:cNvSpPr>
            <a:spLocks noChangeArrowheads="1"/>
          </p:cNvSpPr>
          <p:nvPr/>
        </p:nvSpPr>
        <p:spPr bwMode="auto">
          <a:xfrm>
            <a:off x="20638" y="-26988"/>
            <a:ext cx="2390775" cy="488951"/>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ja-JP" sz="2600" b="1" u="sng">
                <a:solidFill>
                  <a:srgbClr val="FFFFFF"/>
                </a:solidFill>
                <a:effectLst>
                  <a:outerShdw blurRad="38100" dist="38100" dir="2700000" algn="tl">
                    <a:srgbClr val="000000"/>
                  </a:outerShdw>
                </a:effectLst>
              </a:rPr>
              <a:t>◎</a:t>
            </a:r>
            <a:r>
              <a:rPr lang="ja-JP" altLang="en-US" sz="2600" b="1" u="sng">
                <a:solidFill>
                  <a:srgbClr val="FFFFFF"/>
                </a:solidFill>
                <a:effectLst>
                  <a:outerShdw blurRad="38100" dist="38100" dir="2700000" algn="tl">
                    <a:srgbClr val="000000"/>
                  </a:outerShdw>
                </a:effectLst>
              </a:rPr>
              <a:t>　その他</a:t>
            </a:r>
          </a:p>
        </p:txBody>
      </p:sp>
      <p:pic>
        <p:nvPicPr>
          <p:cNvPr id="36887" name="Picture 25" descr="IMG_2577_025"/>
          <p:cNvPicPr>
            <a:picLocks noChangeAspect="1" noChangeArrowheads="1"/>
          </p:cNvPicPr>
          <p:nvPr/>
        </p:nvPicPr>
        <p:blipFill>
          <a:blip r:embed="rId12" cstate="print"/>
          <a:srcRect/>
          <a:stretch>
            <a:fillRect/>
          </a:stretch>
        </p:blipFill>
        <p:spPr bwMode="auto">
          <a:xfrm>
            <a:off x="2411413" y="4813300"/>
            <a:ext cx="1946275" cy="1460500"/>
          </a:xfrm>
          <a:prstGeom prst="rect">
            <a:avLst/>
          </a:prstGeom>
          <a:noFill/>
          <a:ln w="9525">
            <a:noFill/>
            <a:miter lim="800000"/>
            <a:headEnd/>
            <a:tailEnd/>
          </a:ln>
        </p:spPr>
      </p:pic>
      <p:sp>
        <p:nvSpPr>
          <p:cNvPr id="36888" name="Rectangle 26"/>
          <p:cNvSpPr>
            <a:spLocks noChangeArrowheads="1"/>
          </p:cNvSpPr>
          <p:nvPr/>
        </p:nvSpPr>
        <p:spPr bwMode="auto">
          <a:xfrm>
            <a:off x="2627313" y="6237288"/>
            <a:ext cx="1655762" cy="517525"/>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1400" b="1">
                <a:solidFill>
                  <a:srgbClr val="FFFFFF"/>
                </a:solidFill>
                <a:latin typeface="ＭＳ Ｐゴシック" pitchFamily="50" charset="-128"/>
              </a:rPr>
              <a:t>ドラム缶（廃油</a:t>
            </a:r>
            <a:r>
              <a:rPr lang="en-US" altLang="ja-JP" sz="1400" b="1">
                <a:solidFill>
                  <a:srgbClr val="FFFFFF"/>
                </a:solidFill>
                <a:latin typeface="ＭＳ Ｐゴシック" pitchFamily="50" charset="-128"/>
              </a:rPr>
              <a:t>)</a:t>
            </a:r>
          </a:p>
          <a:p>
            <a:pPr algn="ctr" fontAlgn="base">
              <a:spcBef>
                <a:spcPct val="0"/>
              </a:spcBef>
              <a:spcAft>
                <a:spcPct val="0"/>
              </a:spcAft>
            </a:pPr>
            <a:r>
              <a:rPr lang="en-US" altLang="ja-JP" sz="1400" b="1">
                <a:solidFill>
                  <a:srgbClr val="FFFFFF"/>
                </a:solidFill>
                <a:latin typeface="ＭＳ Ｐゴシック" pitchFamily="50" charset="-128"/>
              </a:rPr>
              <a:t>FRP</a:t>
            </a:r>
            <a:r>
              <a:rPr lang="ja-JP" altLang="en-US" sz="1400" b="1">
                <a:solidFill>
                  <a:srgbClr val="FFFFFF"/>
                </a:solidFill>
                <a:latin typeface="ＭＳ Ｐゴシック" pitchFamily="50" charset="-128"/>
              </a:rPr>
              <a:t>コーティング</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79388" y="404813"/>
            <a:ext cx="1835150" cy="304800"/>
          </a:xfrm>
          <a:prstGeom prst="rect">
            <a:avLst/>
          </a:prstGeom>
          <a:noFill/>
          <a:ln w="9525">
            <a:noFill/>
            <a:miter lim="800000"/>
            <a:headEnd/>
            <a:tailEnd/>
          </a:ln>
        </p:spPr>
        <p:txBody>
          <a:bodyPr/>
          <a:lstStyle/>
          <a:p>
            <a:pPr fontAlgn="base">
              <a:spcBef>
                <a:spcPct val="20000"/>
              </a:spcBef>
              <a:spcAft>
                <a:spcPct val="0"/>
              </a:spcAft>
            </a:pPr>
            <a:r>
              <a:rPr lang="ja-JP" altLang="en-US" sz="2000" b="1">
                <a:solidFill>
                  <a:srgbClr val="FFFFFF"/>
                </a:solidFill>
                <a:latin typeface="Times New Roman" pitchFamily="18" charset="0"/>
              </a:rPr>
              <a:t>保管事例</a:t>
            </a:r>
          </a:p>
        </p:txBody>
      </p:sp>
      <p:pic>
        <p:nvPicPr>
          <p:cNvPr id="37891" name="Picture 5" descr="DSC00242"/>
          <p:cNvPicPr>
            <a:picLocks noChangeAspect="1" noChangeArrowheads="1"/>
          </p:cNvPicPr>
          <p:nvPr/>
        </p:nvPicPr>
        <p:blipFill>
          <a:blip r:embed="rId3" cstate="print"/>
          <a:srcRect/>
          <a:stretch>
            <a:fillRect/>
          </a:stretch>
        </p:blipFill>
        <p:spPr bwMode="auto">
          <a:xfrm>
            <a:off x="228600" y="858838"/>
            <a:ext cx="1905000" cy="1428750"/>
          </a:xfrm>
          <a:prstGeom prst="rect">
            <a:avLst/>
          </a:prstGeom>
          <a:noFill/>
          <a:ln w="9525">
            <a:noFill/>
            <a:miter lim="800000"/>
            <a:headEnd/>
            <a:tailEnd/>
          </a:ln>
        </p:spPr>
      </p:pic>
      <p:pic>
        <p:nvPicPr>
          <p:cNvPr id="37892" name="Picture 6" descr="DSC00187"/>
          <p:cNvPicPr>
            <a:picLocks noChangeAspect="1" noChangeArrowheads="1"/>
          </p:cNvPicPr>
          <p:nvPr/>
        </p:nvPicPr>
        <p:blipFill>
          <a:blip r:embed="rId4" cstate="print"/>
          <a:srcRect/>
          <a:stretch>
            <a:fillRect/>
          </a:stretch>
        </p:blipFill>
        <p:spPr bwMode="auto">
          <a:xfrm>
            <a:off x="2514600" y="858838"/>
            <a:ext cx="1905000" cy="1428750"/>
          </a:xfrm>
          <a:prstGeom prst="rect">
            <a:avLst/>
          </a:prstGeom>
          <a:noFill/>
          <a:ln w="9525">
            <a:noFill/>
            <a:miter lim="800000"/>
            <a:headEnd/>
            <a:tailEnd/>
          </a:ln>
        </p:spPr>
      </p:pic>
      <p:pic>
        <p:nvPicPr>
          <p:cNvPr id="37893" name="Picture 7" descr="DSC00245"/>
          <p:cNvPicPr>
            <a:picLocks noChangeAspect="1" noChangeArrowheads="1"/>
          </p:cNvPicPr>
          <p:nvPr/>
        </p:nvPicPr>
        <p:blipFill>
          <a:blip r:embed="rId5" cstate="print"/>
          <a:srcRect/>
          <a:stretch>
            <a:fillRect/>
          </a:stretch>
        </p:blipFill>
        <p:spPr bwMode="auto">
          <a:xfrm>
            <a:off x="2522538" y="3028950"/>
            <a:ext cx="1905000" cy="1428750"/>
          </a:xfrm>
          <a:prstGeom prst="rect">
            <a:avLst/>
          </a:prstGeom>
          <a:noFill/>
          <a:ln w="9525">
            <a:noFill/>
            <a:miter lim="800000"/>
            <a:headEnd/>
            <a:tailEnd/>
          </a:ln>
        </p:spPr>
      </p:pic>
      <p:pic>
        <p:nvPicPr>
          <p:cNvPr id="37894" name="Picture 8" descr="DSC00231"/>
          <p:cNvPicPr>
            <a:picLocks noChangeAspect="1" noChangeArrowheads="1"/>
          </p:cNvPicPr>
          <p:nvPr/>
        </p:nvPicPr>
        <p:blipFill>
          <a:blip r:embed="rId6" cstate="print"/>
          <a:srcRect/>
          <a:stretch>
            <a:fillRect/>
          </a:stretch>
        </p:blipFill>
        <p:spPr bwMode="auto">
          <a:xfrm>
            <a:off x="219075" y="3028950"/>
            <a:ext cx="1905000" cy="1428750"/>
          </a:xfrm>
          <a:prstGeom prst="rect">
            <a:avLst/>
          </a:prstGeom>
          <a:noFill/>
          <a:ln w="9525">
            <a:noFill/>
            <a:miter lim="800000"/>
            <a:headEnd/>
            <a:tailEnd/>
          </a:ln>
        </p:spPr>
      </p:pic>
      <p:sp>
        <p:nvSpPr>
          <p:cNvPr id="37895" name="Rectangle 9"/>
          <p:cNvSpPr>
            <a:spLocks noChangeArrowheads="1"/>
          </p:cNvSpPr>
          <p:nvPr/>
        </p:nvSpPr>
        <p:spPr bwMode="auto">
          <a:xfrm>
            <a:off x="762000" y="2306638"/>
            <a:ext cx="804863" cy="30480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a:solidFill>
                  <a:srgbClr val="FFFFFF"/>
                </a:solidFill>
                <a:latin typeface="ＭＳ Ｐゴシック" pitchFamily="50" charset="-128"/>
              </a:rPr>
              <a:t>ドラム缶</a:t>
            </a:r>
          </a:p>
        </p:txBody>
      </p:sp>
      <p:sp>
        <p:nvSpPr>
          <p:cNvPr id="37896" name="Rectangle 10"/>
          <p:cNvSpPr>
            <a:spLocks noChangeArrowheads="1"/>
          </p:cNvSpPr>
          <p:nvPr/>
        </p:nvSpPr>
        <p:spPr bwMode="auto">
          <a:xfrm>
            <a:off x="3200400" y="2306638"/>
            <a:ext cx="838200"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鉄　箱</a:t>
            </a:r>
          </a:p>
        </p:txBody>
      </p:sp>
      <p:sp>
        <p:nvSpPr>
          <p:cNvPr id="37897" name="Rectangle 11"/>
          <p:cNvSpPr>
            <a:spLocks noChangeArrowheads="1"/>
          </p:cNvSpPr>
          <p:nvPr/>
        </p:nvSpPr>
        <p:spPr bwMode="auto">
          <a:xfrm>
            <a:off x="295275" y="4476750"/>
            <a:ext cx="1828800"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コンデンサー内蔵型</a:t>
            </a:r>
          </a:p>
        </p:txBody>
      </p:sp>
      <p:sp>
        <p:nvSpPr>
          <p:cNvPr id="37898" name="Rectangle 12"/>
          <p:cNvSpPr>
            <a:spLocks noChangeArrowheads="1"/>
          </p:cNvSpPr>
          <p:nvPr/>
        </p:nvSpPr>
        <p:spPr bwMode="auto">
          <a:xfrm>
            <a:off x="2536825" y="4476750"/>
            <a:ext cx="1752600"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コンデンサー露出型</a:t>
            </a:r>
          </a:p>
        </p:txBody>
      </p:sp>
      <p:sp>
        <p:nvSpPr>
          <p:cNvPr id="37899" name="Text Box 13"/>
          <p:cNvSpPr txBox="1">
            <a:spLocks noChangeArrowheads="1"/>
          </p:cNvSpPr>
          <p:nvPr/>
        </p:nvSpPr>
        <p:spPr bwMode="auto">
          <a:xfrm>
            <a:off x="9525" y="4668838"/>
            <a:ext cx="4491038" cy="1281112"/>
          </a:xfrm>
          <a:prstGeom prst="rect">
            <a:avLst/>
          </a:prstGeom>
          <a:noFill/>
          <a:ln w="9525">
            <a:noFill/>
            <a:miter lim="800000"/>
            <a:headEnd/>
            <a:tailEnd/>
          </a:ln>
        </p:spPr>
        <p:txBody>
          <a:bodyPr>
            <a:spAutoFit/>
          </a:bodyPr>
          <a:lstStyle/>
          <a:p>
            <a:pPr marL="88900" indent="-88900" fontAlgn="base">
              <a:spcBef>
                <a:spcPct val="0"/>
              </a:spcBef>
              <a:spcAft>
                <a:spcPct val="0"/>
              </a:spcAft>
            </a:pPr>
            <a:r>
              <a:rPr lang="ja-JP" altLang="en-US">
                <a:solidFill>
                  <a:srgbClr val="FFFFFF"/>
                </a:solidFill>
                <a:latin typeface="Times New Roman" pitchFamily="18" charset="0"/>
              </a:rPr>
              <a:t>＜特徴＞</a:t>
            </a:r>
          </a:p>
          <a:p>
            <a:pPr marL="88900" indent="-88900" fontAlgn="base">
              <a:spcBef>
                <a:spcPct val="0"/>
              </a:spcBef>
              <a:spcAft>
                <a:spcPct val="0"/>
              </a:spcAft>
            </a:pPr>
            <a:r>
              <a:rPr lang="ja-JP" altLang="en-US" sz="2400" b="1">
                <a:solidFill>
                  <a:srgbClr val="FF3300"/>
                </a:solidFill>
                <a:latin typeface="Times New Roman" pitchFamily="18" charset="0"/>
              </a:rPr>
              <a:t>・各種メーカーの種類がある。</a:t>
            </a:r>
          </a:p>
          <a:p>
            <a:pPr marL="88900" indent="-88900" fontAlgn="base">
              <a:spcBef>
                <a:spcPct val="0"/>
              </a:spcBef>
              <a:spcAft>
                <a:spcPct val="0"/>
              </a:spcAft>
            </a:pPr>
            <a:r>
              <a:rPr lang="ja-JP" altLang="en-US">
                <a:solidFill>
                  <a:srgbClr val="FFFFFF"/>
                </a:solidFill>
                <a:latin typeface="Times New Roman" pitchFamily="18" charset="0"/>
              </a:rPr>
              <a:t>・多くはメーカー型番を確認できるが、判別不可能、不明な事例もある。</a:t>
            </a:r>
          </a:p>
        </p:txBody>
      </p:sp>
      <p:sp>
        <p:nvSpPr>
          <p:cNvPr id="37900" name="Rectangle 14"/>
          <p:cNvSpPr>
            <a:spLocks noChangeArrowheads="1"/>
          </p:cNvSpPr>
          <p:nvPr/>
        </p:nvSpPr>
        <p:spPr bwMode="auto">
          <a:xfrm>
            <a:off x="4449763" y="4508500"/>
            <a:ext cx="4694237" cy="2376488"/>
          </a:xfrm>
          <a:prstGeom prst="rect">
            <a:avLst/>
          </a:prstGeom>
          <a:noFill/>
          <a:ln w="9525">
            <a:noFill/>
            <a:miter lim="800000"/>
            <a:headEnd/>
            <a:tailEnd/>
          </a:ln>
        </p:spPr>
        <p:txBody>
          <a:bodyPr>
            <a:spAutoFit/>
          </a:bodyPr>
          <a:lstStyle/>
          <a:p>
            <a:pPr fontAlgn="base">
              <a:spcBef>
                <a:spcPct val="50000"/>
              </a:spcBef>
              <a:spcAft>
                <a:spcPct val="0"/>
              </a:spcAft>
            </a:pPr>
            <a:endParaRPr lang="en-US" altLang="ja-JP">
              <a:solidFill>
                <a:srgbClr val="FFFFFF"/>
              </a:solidFill>
              <a:latin typeface="ＭＳ Ｐゴシック" pitchFamily="50" charset="-128"/>
            </a:endParaRPr>
          </a:p>
          <a:p>
            <a:pPr fontAlgn="base">
              <a:spcBef>
                <a:spcPct val="0"/>
              </a:spcBef>
              <a:spcAft>
                <a:spcPct val="0"/>
              </a:spcAft>
            </a:pPr>
            <a:r>
              <a:rPr lang="ja-JP" altLang="en-US">
                <a:solidFill>
                  <a:srgbClr val="FFFFFF"/>
                </a:solidFill>
                <a:latin typeface="ＭＳ Ｐゴシック" pitchFamily="50" charset="-128"/>
              </a:rPr>
              <a:t>・</a:t>
            </a:r>
            <a:r>
              <a:rPr lang="ja-JP" altLang="en-US">
                <a:solidFill>
                  <a:srgbClr val="FFFFFF"/>
                </a:solidFill>
                <a:latin typeface="Times New Roman" pitchFamily="18" charset="0"/>
              </a:rPr>
              <a:t>処理に伴う</a:t>
            </a:r>
            <a:r>
              <a:rPr lang="ja-JP" altLang="en-US">
                <a:solidFill>
                  <a:srgbClr val="FFFFFF"/>
                </a:solidFill>
                <a:latin typeface="ＭＳ Ｐゴシック" pitchFamily="50" charset="-128"/>
              </a:rPr>
              <a:t>確認・搬出は比較的容易だが数が多く重い。</a:t>
            </a:r>
          </a:p>
          <a:p>
            <a:pPr fontAlgn="base">
              <a:spcBef>
                <a:spcPct val="0"/>
              </a:spcBef>
              <a:spcAft>
                <a:spcPct val="0"/>
              </a:spcAft>
            </a:pPr>
            <a:r>
              <a:rPr lang="ja-JP" altLang="en-US" sz="2400" b="1">
                <a:solidFill>
                  <a:srgbClr val="FF3300"/>
                </a:solidFill>
                <a:latin typeface="ＭＳ Ｐゴシック" pitchFamily="50" charset="-128"/>
              </a:rPr>
              <a:t>・コンデンサー部のみ取り外され保管している事例がある。</a:t>
            </a:r>
          </a:p>
          <a:p>
            <a:pPr fontAlgn="base">
              <a:spcBef>
                <a:spcPct val="0"/>
              </a:spcBef>
              <a:spcAft>
                <a:spcPct val="0"/>
              </a:spcAft>
            </a:pPr>
            <a:r>
              <a:rPr lang="ja-JP" altLang="en-US" sz="2400" b="1">
                <a:solidFill>
                  <a:srgbClr val="FF3300"/>
                </a:solidFill>
                <a:latin typeface="ＭＳ Ｐゴシック" pitchFamily="50" charset="-128"/>
              </a:rPr>
              <a:t>・</a:t>
            </a:r>
            <a:r>
              <a:rPr lang="en-US" altLang="ja-JP" sz="2400" b="1">
                <a:solidFill>
                  <a:srgbClr val="FF3300"/>
                </a:solidFill>
                <a:latin typeface="ＭＳ Ｐゴシック" pitchFamily="50" charset="-128"/>
              </a:rPr>
              <a:t>PCB</a:t>
            </a:r>
            <a:r>
              <a:rPr lang="ja-JP" altLang="en-US" sz="2400" b="1">
                <a:solidFill>
                  <a:srgbClr val="FF3300"/>
                </a:solidFill>
                <a:latin typeface="ＭＳ Ｐゴシック" pitchFamily="50" charset="-128"/>
              </a:rPr>
              <a:t>フリーの安定器も保管されている事例がある。</a:t>
            </a:r>
          </a:p>
        </p:txBody>
      </p:sp>
      <p:sp>
        <p:nvSpPr>
          <p:cNvPr id="37901" name="Rectangle 15"/>
          <p:cNvSpPr>
            <a:spLocks noChangeArrowheads="1"/>
          </p:cNvSpPr>
          <p:nvPr/>
        </p:nvSpPr>
        <p:spPr bwMode="auto">
          <a:xfrm>
            <a:off x="250825" y="2565400"/>
            <a:ext cx="1382713" cy="304800"/>
          </a:xfrm>
          <a:prstGeom prst="rect">
            <a:avLst/>
          </a:prstGeom>
          <a:noFill/>
          <a:ln w="9525">
            <a:noFill/>
            <a:miter lim="800000"/>
            <a:headEnd/>
            <a:tailEnd/>
          </a:ln>
        </p:spPr>
        <p:txBody>
          <a:bodyPr/>
          <a:lstStyle/>
          <a:p>
            <a:pPr fontAlgn="base">
              <a:spcBef>
                <a:spcPct val="20000"/>
              </a:spcBef>
              <a:spcAft>
                <a:spcPct val="0"/>
              </a:spcAft>
            </a:pPr>
            <a:r>
              <a:rPr lang="ja-JP" altLang="en-US" sz="2000" b="1">
                <a:solidFill>
                  <a:srgbClr val="FFFFFF"/>
                </a:solidFill>
                <a:latin typeface="Times New Roman" pitchFamily="18" charset="0"/>
              </a:rPr>
              <a:t>性状例</a:t>
            </a:r>
          </a:p>
        </p:txBody>
      </p:sp>
      <p:pic>
        <p:nvPicPr>
          <p:cNvPr id="37902" name="Picture 16" descr="DSC00057"/>
          <p:cNvPicPr>
            <a:picLocks noChangeAspect="1" noChangeArrowheads="1"/>
          </p:cNvPicPr>
          <p:nvPr/>
        </p:nvPicPr>
        <p:blipFill>
          <a:blip r:embed="rId7" cstate="print"/>
          <a:srcRect/>
          <a:stretch>
            <a:fillRect/>
          </a:stretch>
        </p:blipFill>
        <p:spPr bwMode="auto">
          <a:xfrm>
            <a:off x="6934200" y="3028950"/>
            <a:ext cx="1944688" cy="1460500"/>
          </a:xfrm>
          <a:prstGeom prst="rect">
            <a:avLst/>
          </a:prstGeom>
          <a:noFill/>
          <a:ln w="9525">
            <a:noFill/>
            <a:miter lim="800000"/>
            <a:headEnd/>
            <a:tailEnd/>
          </a:ln>
        </p:spPr>
      </p:pic>
      <p:sp>
        <p:nvSpPr>
          <p:cNvPr id="37903" name="Rectangle 17"/>
          <p:cNvSpPr>
            <a:spLocks noChangeArrowheads="1"/>
          </p:cNvSpPr>
          <p:nvPr/>
        </p:nvSpPr>
        <p:spPr bwMode="auto">
          <a:xfrm>
            <a:off x="7092950" y="4476750"/>
            <a:ext cx="1752600"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コンデンサー部のみ</a:t>
            </a:r>
          </a:p>
        </p:txBody>
      </p:sp>
      <p:pic>
        <p:nvPicPr>
          <p:cNvPr id="37904" name="Picture 18" descr="DSC00009"/>
          <p:cNvPicPr>
            <a:picLocks noChangeAspect="1" noChangeArrowheads="1"/>
          </p:cNvPicPr>
          <p:nvPr/>
        </p:nvPicPr>
        <p:blipFill>
          <a:blip r:embed="rId8" cstate="print"/>
          <a:srcRect/>
          <a:stretch>
            <a:fillRect/>
          </a:stretch>
        </p:blipFill>
        <p:spPr bwMode="auto">
          <a:xfrm>
            <a:off x="4716463" y="836613"/>
            <a:ext cx="1944687" cy="1458912"/>
          </a:xfrm>
          <a:prstGeom prst="rect">
            <a:avLst/>
          </a:prstGeom>
          <a:noFill/>
          <a:ln w="9525">
            <a:noFill/>
            <a:miter lim="800000"/>
            <a:headEnd/>
            <a:tailEnd/>
          </a:ln>
        </p:spPr>
      </p:pic>
      <p:sp>
        <p:nvSpPr>
          <p:cNvPr id="37905" name="Rectangle 19"/>
          <p:cNvSpPr>
            <a:spLocks noChangeArrowheads="1"/>
          </p:cNvSpPr>
          <p:nvPr/>
        </p:nvSpPr>
        <p:spPr bwMode="auto">
          <a:xfrm>
            <a:off x="4859338" y="2332038"/>
            <a:ext cx="1727200"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プラスチックコンテナ</a:t>
            </a:r>
          </a:p>
        </p:txBody>
      </p:sp>
      <p:pic>
        <p:nvPicPr>
          <p:cNvPr id="37906" name="Picture 20" descr="DSC00127"/>
          <p:cNvPicPr>
            <a:picLocks noChangeAspect="1" noChangeArrowheads="1"/>
          </p:cNvPicPr>
          <p:nvPr/>
        </p:nvPicPr>
        <p:blipFill>
          <a:blip r:embed="rId9" cstate="print"/>
          <a:srcRect/>
          <a:stretch>
            <a:fillRect/>
          </a:stretch>
        </p:blipFill>
        <p:spPr bwMode="auto">
          <a:xfrm>
            <a:off x="6983413" y="836613"/>
            <a:ext cx="1981200" cy="1485900"/>
          </a:xfrm>
          <a:prstGeom prst="rect">
            <a:avLst/>
          </a:prstGeom>
          <a:noFill/>
          <a:ln w="9525">
            <a:noFill/>
            <a:miter lim="800000"/>
            <a:headEnd/>
            <a:tailEnd/>
          </a:ln>
        </p:spPr>
      </p:pic>
      <p:sp>
        <p:nvSpPr>
          <p:cNvPr id="37907" name="Rectangle 21"/>
          <p:cNvSpPr>
            <a:spLocks noChangeArrowheads="1"/>
          </p:cNvSpPr>
          <p:nvPr/>
        </p:nvSpPr>
        <p:spPr bwMode="auto">
          <a:xfrm>
            <a:off x="6948488" y="2332038"/>
            <a:ext cx="2195512"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鉄製受け皿＋ﾋﾞﾆｰﾙ製袋</a:t>
            </a:r>
          </a:p>
        </p:txBody>
      </p:sp>
      <p:pic>
        <p:nvPicPr>
          <p:cNvPr id="37908" name="Picture 22" descr="DSC00255"/>
          <p:cNvPicPr>
            <a:picLocks noChangeAspect="1" noChangeArrowheads="1"/>
          </p:cNvPicPr>
          <p:nvPr/>
        </p:nvPicPr>
        <p:blipFill>
          <a:blip r:embed="rId10" cstate="print"/>
          <a:srcRect/>
          <a:stretch>
            <a:fillRect/>
          </a:stretch>
        </p:blipFill>
        <p:spPr bwMode="auto">
          <a:xfrm>
            <a:off x="4716463" y="3009900"/>
            <a:ext cx="1943100" cy="1457325"/>
          </a:xfrm>
          <a:prstGeom prst="rect">
            <a:avLst/>
          </a:prstGeom>
          <a:noFill/>
          <a:ln w="9525">
            <a:noFill/>
            <a:miter lim="800000"/>
            <a:headEnd/>
            <a:tailEnd/>
          </a:ln>
        </p:spPr>
      </p:pic>
      <p:sp>
        <p:nvSpPr>
          <p:cNvPr id="37909" name="Rectangle 23"/>
          <p:cNvSpPr>
            <a:spLocks noChangeArrowheads="1"/>
          </p:cNvSpPr>
          <p:nvPr/>
        </p:nvSpPr>
        <p:spPr bwMode="auto">
          <a:xfrm>
            <a:off x="5075238" y="4492625"/>
            <a:ext cx="1296987" cy="304800"/>
          </a:xfrm>
          <a:prstGeom prst="rect">
            <a:avLst/>
          </a:prstGeom>
          <a:noFill/>
          <a:ln w="9525">
            <a:noFill/>
            <a:miter lim="800000"/>
            <a:headEnd/>
            <a:tailEnd/>
          </a:ln>
        </p:spPr>
        <p:txBody>
          <a:bodyPr>
            <a:spAutoFit/>
          </a:bodyPr>
          <a:lstStyle/>
          <a:p>
            <a:pPr fontAlgn="base">
              <a:spcBef>
                <a:spcPct val="0"/>
              </a:spcBef>
              <a:spcAft>
                <a:spcPct val="0"/>
              </a:spcAft>
            </a:pPr>
            <a:r>
              <a:rPr lang="ja-JP" altLang="en-US" sz="1400" b="1">
                <a:solidFill>
                  <a:srgbClr val="FFFFFF"/>
                </a:solidFill>
                <a:latin typeface="ＭＳ Ｐゴシック" pitchFamily="50" charset="-128"/>
              </a:rPr>
              <a:t>安定器（小型）</a:t>
            </a:r>
          </a:p>
        </p:txBody>
      </p:sp>
      <p:sp>
        <p:nvSpPr>
          <p:cNvPr id="37910" name="Rectangle 24"/>
          <p:cNvSpPr>
            <a:spLocks noChangeArrowheads="1"/>
          </p:cNvSpPr>
          <p:nvPr/>
        </p:nvSpPr>
        <p:spPr bwMode="auto">
          <a:xfrm>
            <a:off x="179388" y="-26988"/>
            <a:ext cx="1871662" cy="488951"/>
          </a:xfrm>
          <a:prstGeom prst="rect">
            <a:avLst/>
          </a:prstGeom>
          <a:noFill/>
          <a:ln w="9525">
            <a:noFill/>
            <a:miter lim="800000"/>
            <a:headEnd/>
            <a:tailEnd/>
          </a:ln>
        </p:spPr>
        <p:txBody>
          <a:bodyPr>
            <a:spAutoFit/>
          </a:bodyPr>
          <a:lstStyle/>
          <a:p>
            <a:pPr fontAlgn="base">
              <a:spcBef>
                <a:spcPct val="0"/>
              </a:spcBef>
              <a:spcAft>
                <a:spcPct val="0"/>
              </a:spcAft>
            </a:pPr>
            <a:r>
              <a:rPr lang="en-US" altLang="ja-JP" sz="2600" b="1" u="sng">
                <a:solidFill>
                  <a:srgbClr val="FFFFFF"/>
                </a:solidFill>
              </a:rPr>
              <a:t>◎</a:t>
            </a:r>
            <a:r>
              <a:rPr lang="ja-JP" altLang="en-US" sz="2600" b="1" u="sng">
                <a:solidFill>
                  <a:srgbClr val="FFFFFF"/>
                </a:solidFill>
              </a:rPr>
              <a:t>　安定器</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cstate="print"/>
          <a:srcRect/>
          <a:stretch>
            <a:fillRect/>
          </a:stretch>
        </p:blipFill>
        <p:spPr bwMode="auto">
          <a:xfrm>
            <a:off x="0" y="990600"/>
            <a:ext cx="3930650" cy="3883025"/>
          </a:xfrm>
          <a:prstGeom prst="rect">
            <a:avLst/>
          </a:prstGeom>
          <a:noFill/>
          <a:ln w="9525">
            <a:noFill/>
            <a:miter lim="800000"/>
            <a:headEnd/>
            <a:tailEnd/>
          </a:ln>
        </p:spPr>
      </p:pic>
      <p:pic>
        <p:nvPicPr>
          <p:cNvPr id="38915" name="Picture 4"/>
          <p:cNvPicPr>
            <a:picLocks noChangeAspect="1" noChangeArrowheads="1"/>
          </p:cNvPicPr>
          <p:nvPr/>
        </p:nvPicPr>
        <p:blipFill>
          <a:blip r:embed="rId4" cstate="print"/>
          <a:srcRect/>
          <a:stretch>
            <a:fillRect/>
          </a:stretch>
        </p:blipFill>
        <p:spPr bwMode="auto">
          <a:xfrm>
            <a:off x="3962400" y="1914525"/>
            <a:ext cx="4943475" cy="2657475"/>
          </a:xfrm>
          <a:prstGeom prst="rect">
            <a:avLst/>
          </a:prstGeom>
          <a:noFill/>
          <a:ln w="9525">
            <a:noFill/>
            <a:miter lim="800000"/>
            <a:headEnd/>
            <a:tailEnd/>
          </a:ln>
        </p:spPr>
      </p:pic>
      <p:sp>
        <p:nvSpPr>
          <p:cNvPr id="38916" name="Text Box 5"/>
          <p:cNvSpPr txBox="1">
            <a:spLocks noChangeArrowheads="1"/>
          </p:cNvSpPr>
          <p:nvPr/>
        </p:nvSpPr>
        <p:spPr bwMode="auto">
          <a:xfrm>
            <a:off x="3351213" y="6400800"/>
            <a:ext cx="5791200" cy="457200"/>
          </a:xfrm>
          <a:prstGeom prst="rect">
            <a:avLst/>
          </a:prstGeom>
          <a:noFill/>
          <a:ln w="9525">
            <a:noFill/>
            <a:miter lim="800000"/>
            <a:headEnd/>
            <a:tailEnd/>
          </a:ln>
        </p:spPr>
        <p:txBody>
          <a:bodyPr>
            <a:spAutoFit/>
          </a:bodyPr>
          <a:lstStyle/>
          <a:p>
            <a:pPr fontAlgn="base">
              <a:spcBef>
                <a:spcPct val="0"/>
              </a:spcBef>
              <a:spcAft>
                <a:spcPct val="0"/>
              </a:spcAft>
            </a:pPr>
            <a:r>
              <a:rPr lang="ja-JP" altLang="en-US" sz="1200">
                <a:solidFill>
                  <a:srgbClr val="000000"/>
                </a:solidFill>
              </a:rPr>
              <a:t>環境省パンフレット</a:t>
            </a:r>
            <a:r>
              <a:rPr lang="en-US" altLang="ja-JP" sz="1200">
                <a:solidFill>
                  <a:srgbClr val="000000"/>
                </a:solidFill>
              </a:rPr>
              <a:t>｢</a:t>
            </a:r>
            <a:r>
              <a:rPr lang="ja-JP" altLang="en-US" sz="1200">
                <a:solidFill>
                  <a:srgbClr val="000000"/>
                </a:solidFill>
              </a:rPr>
              <a:t>ポリ塩化ビフェニル（ＰＣＢ）廃棄物の適正な処理に向けて</a:t>
            </a:r>
            <a:r>
              <a:rPr lang="en-US" altLang="ja-JP" sz="1200">
                <a:solidFill>
                  <a:srgbClr val="000000"/>
                </a:solidFill>
              </a:rPr>
              <a:t>｣</a:t>
            </a:r>
            <a:r>
              <a:rPr lang="ja-JP" altLang="en-US" sz="1200">
                <a:solidFill>
                  <a:srgbClr val="000000"/>
                </a:solidFill>
              </a:rPr>
              <a:t>より</a:t>
            </a:r>
          </a:p>
          <a:p>
            <a:pPr fontAlgn="base">
              <a:spcBef>
                <a:spcPct val="0"/>
              </a:spcBef>
              <a:spcAft>
                <a:spcPct val="0"/>
              </a:spcAft>
            </a:pPr>
            <a:endParaRPr lang="en-US" altLang="ja-JP" sz="1200">
              <a:solidFill>
                <a:srgbClr val="000000"/>
              </a:solidFill>
            </a:endParaRPr>
          </a:p>
        </p:txBody>
      </p:sp>
      <p:sp>
        <p:nvSpPr>
          <p:cNvPr id="38917" name="Rectangle 6"/>
          <p:cNvSpPr>
            <a:spLocks noChangeArrowheads="1"/>
          </p:cNvSpPr>
          <p:nvPr/>
        </p:nvSpPr>
        <p:spPr bwMode="auto">
          <a:xfrm>
            <a:off x="0" y="0"/>
            <a:ext cx="9144000" cy="609600"/>
          </a:xfrm>
          <a:prstGeom prst="rect">
            <a:avLst/>
          </a:prstGeom>
          <a:solidFill>
            <a:srgbClr val="000080"/>
          </a:solidFill>
          <a:ln w="9525">
            <a:noFill/>
            <a:miter lim="800000"/>
            <a:headEnd/>
            <a:tailEnd/>
          </a:ln>
        </p:spPr>
        <p:txBody>
          <a:bodyPr wrap="none" anchor="ctr"/>
          <a:lstStyle/>
          <a:p>
            <a:pPr fontAlgn="base">
              <a:spcBef>
                <a:spcPct val="0"/>
              </a:spcBef>
              <a:spcAft>
                <a:spcPct val="0"/>
              </a:spcAft>
            </a:pPr>
            <a:endParaRPr lang="ja-JP" altLang="en-US" sz="2400">
              <a:solidFill>
                <a:srgbClr val="000000"/>
              </a:solidFill>
            </a:endParaRPr>
          </a:p>
        </p:txBody>
      </p:sp>
      <p:sp>
        <p:nvSpPr>
          <p:cNvPr id="38918" name="Text Box 7"/>
          <p:cNvSpPr txBox="1">
            <a:spLocks noChangeArrowheads="1"/>
          </p:cNvSpPr>
          <p:nvPr/>
        </p:nvSpPr>
        <p:spPr bwMode="auto">
          <a:xfrm>
            <a:off x="457200" y="14288"/>
            <a:ext cx="8153400" cy="519112"/>
          </a:xfrm>
          <a:prstGeom prst="rect">
            <a:avLst/>
          </a:prstGeom>
          <a:noFill/>
          <a:ln w="9525">
            <a:noFill/>
            <a:miter lim="800000"/>
            <a:headEnd/>
            <a:tailEnd/>
          </a:ln>
        </p:spPr>
        <p:txBody>
          <a:bodyPr>
            <a:spAutoFit/>
          </a:bodyPr>
          <a:lstStyle/>
          <a:p>
            <a:pPr fontAlgn="base">
              <a:spcBef>
                <a:spcPct val="0"/>
              </a:spcBef>
              <a:spcAft>
                <a:spcPct val="0"/>
              </a:spcAft>
            </a:pPr>
            <a:r>
              <a:rPr lang="ja-JP" altLang="en-US" sz="2800" b="1">
                <a:solidFill>
                  <a:srgbClr val="FFFFFF"/>
                </a:solidFill>
                <a:latin typeface="ＭＳ Ｐゴシック" pitchFamily="50" charset="-128"/>
              </a:rPr>
              <a:t>日本環境安全事業株式会社の</a:t>
            </a:r>
            <a:r>
              <a:rPr lang="en-US" altLang="ja-JP" sz="2800" b="1">
                <a:solidFill>
                  <a:srgbClr val="FFFFFF"/>
                </a:solidFill>
                <a:latin typeface="ＭＳ Ｐゴシック" pitchFamily="50" charset="-128"/>
              </a:rPr>
              <a:t>PCB</a:t>
            </a:r>
            <a:r>
              <a:rPr lang="ja-JP" altLang="en-US" sz="2800" b="1">
                <a:solidFill>
                  <a:srgbClr val="FFFFFF"/>
                </a:solidFill>
                <a:latin typeface="ＭＳ Ｐゴシック" pitchFamily="50" charset="-128"/>
              </a:rPr>
              <a:t>廃棄物処理施設</a:t>
            </a:r>
          </a:p>
        </p:txBody>
      </p:sp>
      <p:sp>
        <p:nvSpPr>
          <p:cNvPr id="38919" name="Text Box 8"/>
          <p:cNvSpPr txBox="1">
            <a:spLocks noChangeArrowheads="1"/>
          </p:cNvSpPr>
          <p:nvPr/>
        </p:nvSpPr>
        <p:spPr bwMode="auto">
          <a:xfrm>
            <a:off x="3657600" y="4786313"/>
            <a:ext cx="5334000" cy="762000"/>
          </a:xfrm>
          <a:prstGeom prst="rect">
            <a:avLst/>
          </a:prstGeom>
          <a:noFill/>
          <a:ln w="9525">
            <a:noFill/>
            <a:miter lim="800000"/>
            <a:headEnd/>
            <a:tailEnd/>
          </a:ln>
        </p:spPr>
        <p:txBody>
          <a:bodyPr>
            <a:spAutoFit/>
          </a:bodyPr>
          <a:lstStyle/>
          <a:p>
            <a:pPr fontAlgn="base">
              <a:spcBef>
                <a:spcPct val="0"/>
              </a:spcBef>
              <a:spcAft>
                <a:spcPct val="0"/>
              </a:spcAft>
            </a:pPr>
            <a:r>
              <a:rPr lang="en-US" altLang="ja-JP" sz="1600" b="1">
                <a:solidFill>
                  <a:srgbClr val="000000"/>
                </a:solidFill>
                <a:latin typeface="ＭＳ Ｐゴシック" pitchFamily="50" charset="-128"/>
              </a:rPr>
              <a:t>                  </a:t>
            </a:r>
            <a:r>
              <a:rPr lang="ja-JP" altLang="en-US" sz="1400" b="1">
                <a:solidFill>
                  <a:srgbClr val="000000"/>
                </a:solidFill>
                <a:latin typeface="ＭＳ Ｐゴシック" pitchFamily="50" charset="-128"/>
              </a:rPr>
              <a:t>北九州　　　 大阪　　　  豊田　　　　東京　　　 北海道</a:t>
            </a:r>
          </a:p>
          <a:p>
            <a:pPr fontAlgn="base">
              <a:spcBef>
                <a:spcPct val="0"/>
              </a:spcBef>
              <a:spcAft>
                <a:spcPct val="0"/>
              </a:spcAft>
            </a:pPr>
            <a:r>
              <a:rPr lang="en-US" altLang="ja-JP" sz="1400" b="1">
                <a:solidFill>
                  <a:srgbClr val="000000"/>
                </a:solidFill>
                <a:latin typeface="ＭＳ Ｐゴシック" pitchFamily="50" charset="-128"/>
              </a:rPr>
              <a:t>PCB</a:t>
            </a:r>
            <a:r>
              <a:rPr lang="ja-JP" altLang="en-US" sz="1400" b="1">
                <a:solidFill>
                  <a:srgbClr val="000000"/>
                </a:solidFill>
                <a:latin typeface="ＭＳ Ｐゴシック" pitchFamily="50" charset="-128"/>
              </a:rPr>
              <a:t>分解量 　　</a:t>
            </a:r>
            <a:r>
              <a:rPr lang="en-US" altLang="ja-JP" sz="1400" b="1">
                <a:solidFill>
                  <a:srgbClr val="000000"/>
                </a:solidFill>
                <a:latin typeface="ＭＳ Ｐゴシック" pitchFamily="50" charset="-128"/>
              </a:rPr>
              <a:t>0.5 t/d  </a:t>
            </a:r>
            <a:r>
              <a:rPr lang="ja-JP" altLang="en-US" sz="1400" b="1">
                <a:solidFill>
                  <a:srgbClr val="000000"/>
                </a:solidFill>
                <a:latin typeface="ＭＳ Ｐゴシック" pitchFamily="50" charset="-128"/>
              </a:rPr>
              <a:t>　　 </a:t>
            </a:r>
            <a:r>
              <a:rPr lang="en-US" altLang="ja-JP" sz="1400" b="1">
                <a:solidFill>
                  <a:srgbClr val="000000"/>
                </a:solidFill>
                <a:latin typeface="ＭＳ Ｐゴシック" pitchFamily="50" charset="-128"/>
              </a:rPr>
              <a:t>2.0 t/d     1.6 t/d      2.0 t/d     1.8 t/d     </a:t>
            </a:r>
          </a:p>
          <a:p>
            <a:pPr fontAlgn="base">
              <a:spcBef>
                <a:spcPct val="0"/>
              </a:spcBef>
              <a:spcAft>
                <a:spcPct val="0"/>
              </a:spcAft>
            </a:pPr>
            <a:r>
              <a:rPr lang="en-US" altLang="ja-JP" sz="1400" b="1">
                <a:solidFill>
                  <a:srgbClr val="000000"/>
                </a:solidFill>
                <a:latin typeface="ＭＳ Ｐゴシック" pitchFamily="50" charset="-128"/>
              </a:rPr>
              <a:t>                     1.3 t/d</a:t>
            </a:r>
          </a:p>
        </p:txBody>
      </p:sp>
      <p:sp>
        <p:nvSpPr>
          <p:cNvPr id="38920" name="Text Box 9"/>
          <p:cNvSpPr txBox="1">
            <a:spLocks noChangeArrowheads="1"/>
          </p:cNvSpPr>
          <p:nvPr/>
        </p:nvSpPr>
        <p:spPr bwMode="auto">
          <a:xfrm>
            <a:off x="4419600" y="5729288"/>
            <a:ext cx="4191000" cy="366712"/>
          </a:xfrm>
          <a:prstGeom prst="rect">
            <a:avLst/>
          </a:prstGeom>
          <a:noFill/>
          <a:ln w="9525">
            <a:noFill/>
            <a:miter lim="800000"/>
            <a:headEnd/>
            <a:tailEnd/>
          </a:ln>
        </p:spPr>
        <p:txBody>
          <a:bodyPr>
            <a:spAutoFit/>
          </a:bodyPr>
          <a:lstStyle/>
          <a:p>
            <a:pPr fontAlgn="base">
              <a:spcBef>
                <a:spcPct val="0"/>
              </a:spcBef>
              <a:spcAft>
                <a:spcPct val="0"/>
              </a:spcAft>
            </a:pPr>
            <a:r>
              <a:rPr lang="ja-JP" altLang="en-US" b="1">
                <a:solidFill>
                  <a:srgbClr val="FF3300"/>
                </a:solidFill>
              </a:rPr>
              <a:t>現行の化学処理では多大な時間が必要</a:t>
            </a: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1400</Words>
  <Application>Microsoft Office PowerPoint</Application>
  <PresentationFormat>画面に合わせる (4:3)</PresentationFormat>
  <Paragraphs>264</Paragraphs>
  <Slides>18</Slides>
  <Notes>18</Notes>
  <HiddenSlides>4</HiddenSlides>
  <MMClips>0</MMClips>
  <ScaleCrop>false</ScaleCrop>
  <HeadingPairs>
    <vt:vector size="6" baseType="variant">
      <vt:variant>
        <vt:lpstr>テーマ</vt:lpstr>
      </vt:variant>
      <vt:variant>
        <vt:i4>3</vt:i4>
      </vt:variant>
      <vt:variant>
        <vt:lpstr>埋め込まれた OLE サーバー</vt:lpstr>
      </vt:variant>
      <vt:variant>
        <vt:i4>3</vt:i4>
      </vt:variant>
      <vt:variant>
        <vt:lpstr>スライド タイトル</vt:lpstr>
      </vt:variant>
      <vt:variant>
        <vt:i4>18</vt:i4>
      </vt:variant>
    </vt:vector>
  </HeadingPairs>
  <TitlesOfParts>
    <vt:vector size="24" baseType="lpstr">
      <vt:lpstr>標準デザイン</vt:lpstr>
      <vt:lpstr>Beam</vt:lpstr>
      <vt:lpstr>1_標準デザイン</vt:lpstr>
      <vt:lpstr>CS ChemDraw Drawing</vt:lpstr>
      <vt:lpstr>Worksheet</vt:lpstr>
      <vt:lpstr>Chart</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Takeshi Nakano</dc:creator>
  <cp:lastModifiedBy>Takeshi Nakano</cp:lastModifiedBy>
  <cp:revision>2</cp:revision>
  <dcterms:created xsi:type="dcterms:W3CDTF">2010-12-15T01:49:55Z</dcterms:created>
  <dcterms:modified xsi:type="dcterms:W3CDTF">2010-12-15T01:53:57Z</dcterms:modified>
</cp:coreProperties>
</file>